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9" r:id="rId4"/>
    <p:sldId id="260" r:id="rId5"/>
    <p:sldId id="272" r:id="rId6"/>
    <p:sldId id="261" r:id="rId7"/>
    <p:sldId id="263" r:id="rId8"/>
    <p:sldId id="264" r:id="rId9"/>
    <p:sldId id="273" r:id="rId10"/>
    <p:sldId id="265" r:id="rId11"/>
    <p:sldId id="274" r:id="rId12"/>
    <p:sldId id="269" r:id="rId13"/>
    <p:sldId id="268" r:id="rId14"/>
    <p:sldId id="262" r:id="rId15"/>
    <p:sldId id="266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-55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CB096A-9373-0540-812E-4785B1941FB9}" type="datetimeFigureOut">
              <a:rPr lang="en-US" smtClean="0"/>
              <a:t>4/5/12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2F34BC-093C-884D-A31A-918C49844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294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6BEE2E-A57D-DB46-BA08-0F83851AFB1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588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A9AF-A5E7-704D-AC1A-0185ECE36178}" type="datetimeFigureOut">
              <a:rPr lang="en-US" smtClean="0"/>
              <a:t>4/5/12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F83BE-CD46-184D-8BA8-3B98B5615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6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A9AF-A5E7-704D-AC1A-0185ECE36178}" type="datetimeFigureOut">
              <a:rPr lang="en-US" smtClean="0"/>
              <a:t>4/5/12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F83BE-CD46-184D-8BA8-3B98B5615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702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A9AF-A5E7-704D-AC1A-0185ECE36178}" type="datetimeFigureOut">
              <a:rPr lang="en-US" smtClean="0"/>
              <a:t>4/5/12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F83BE-CD46-184D-8BA8-3B98B5615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8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A9AF-A5E7-704D-AC1A-0185ECE36178}" type="datetimeFigureOut">
              <a:rPr lang="en-US" smtClean="0"/>
              <a:t>4/5/12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F83BE-CD46-184D-8BA8-3B98B5615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872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A9AF-A5E7-704D-AC1A-0185ECE36178}" type="datetimeFigureOut">
              <a:rPr lang="en-US" smtClean="0"/>
              <a:t>4/5/12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F83BE-CD46-184D-8BA8-3B98B5615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74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A9AF-A5E7-704D-AC1A-0185ECE36178}" type="datetimeFigureOut">
              <a:rPr lang="en-US" smtClean="0"/>
              <a:t>4/5/12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F83BE-CD46-184D-8BA8-3B98B5615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785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A9AF-A5E7-704D-AC1A-0185ECE36178}" type="datetimeFigureOut">
              <a:rPr lang="en-US" smtClean="0"/>
              <a:t>4/5/12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F83BE-CD46-184D-8BA8-3B98B5615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195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A9AF-A5E7-704D-AC1A-0185ECE36178}" type="datetimeFigureOut">
              <a:rPr lang="en-US" smtClean="0"/>
              <a:t>4/5/12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F83BE-CD46-184D-8BA8-3B98B5615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925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A9AF-A5E7-704D-AC1A-0185ECE36178}" type="datetimeFigureOut">
              <a:rPr lang="en-US" smtClean="0"/>
              <a:t>4/5/12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F83BE-CD46-184D-8BA8-3B98B5615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60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A9AF-A5E7-704D-AC1A-0185ECE36178}" type="datetimeFigureOut">
              <a:rPr lang="en-US" smtClean="0"/>
              <a:t>4/5/12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F83BE-CD46-184D-8BA8-3B98B5615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322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A9AF-A5E7-704D-AC1A-0185ECE36178}" type="datetimeFigureOut">
              <a:rPr lang="en-US" smtClean="0"/>
              <a:t>4/5/12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F83BE-CD46-184D-8BA8-3B98B5615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548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7A9AF-A5E7-704D-AC1A-0185ECE36178}" type="datetimeFigureOut">
              <a:rPr lang="en-US" smtClean="0"/>
              <a:t>4/5/12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3F83BE-CD46-184D-8BA8-3B98B5615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241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Educating Programmers: </a:t>
            </a:r>
            <a:br>
              <a:rPr lang="en-US" dirty="0" smtClean="0"/>
            </a:br>
            <a:r>
              <a:rPr lang="en-US" dirty="0" smtClean="0"/>
              <a:t>A </a:t>
            </a:r>
            <a:r>
              <a:rPr lang="en-US" dirty="0"/>
              <a:t>C</a:t>
            </a:r>
            <a:r>
              <a:rPr lang="en-US" dirty="0" smtClean="0"/>
              <a:t>ustomer </a:t>
            </a:r>
            <a:r>
              <a:rPr lang="en-US" dirty="0"/>
              <a:t>P</a:t>
            </a:r>
            <a:r>
              <a:rPr lang="en-US" dirty="0" smtClean="0"/>
              <a:t>erspective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199"/>
            <a:ext cx="6400800" cy="2173051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Alexander Stepanov</a:t>
            </a:r>
          </a:p>
          <a:p>
            <a:r>
              <a:rPr lang="en-US" dirty="0" smtClean="0"/>
              <a:t>A9.com</a:t>
            </a:r>
          </a:p>
          <a:p>
            <a:endParaRPr lang="en-US" dirty="0" smtClean="0"/>
          </a:p>
          <a:p>
            <a:r>
              <a:rPr lang="en-US" b="1" dirty="0"/>
              <a:t>Workshop on Quality Software: </a:t>
            </a:r>
            <a:br>
              <a:rPr lang="en-US" b="1" dirty="0"/>
            </a:br>
            <a:r>
              <a:rPr lang="en-US" b="1" dirty="0"/>
              <a:t>A Festschrift for </a:t>
            </a:r>
            <a:r>
              <a:rPr lang="en-US" b="1" dirty="0" err="1"/>
              <a:t>Bjarne</a:t>
            </a:r>
            <a:r>
              <a:rPr lang="en-US" b="1" dirty="0"/>
              <a:t> </a:t>
            </a:r>
            <a:r>
              <a:rPr lang="en-US" b="1" dirty="0" err="1"/>
              <a:t>Stroustrup</a:t>
            </a:r>
            <a:r>
              <a:rPr lang="en-US" b="1" dirty="0"/>
              <a:t> </a:t>
            </a:r>
          </a:p>
          <a:p>
            <a:r>
              <a:rPr lang="en-US" b="1" dirty="0"/>
              <a:t>Texas A&amp;M University, April 27-28, 2012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274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Many programmers lack the skills required for producing quality software. Programming must be taught as a serious discipline, with an extensive core curriculum covering such topics as system decomposition and component design. Developing a sense of programming aesthetics, including the study of real world examples of beautiful programs, is at the heart of this discipline. </a:t>
            </a:r>
            <a:r>
              <a:rPr lang="en-US" dirty="0"/>
              <a:t>G</a:t>
            </a:r>
            <a:r>
              <a:rPr lang="en-US" dirty="0" smtClean="0"/>
              <a:t>rounding in elementary mathematics (algebra and Euclidean geometry) provides the necessary intellectual and aesthetic foundation for the curriculum.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167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For the last 17 years I have been trying to improve software quality at several companies:</a:t>
            </a:r>
          </a:p>
          <a:p>
            <a:r>
              <a:rPr lang="en-US" dirty="0" smtClean="0"/>
              <a:t>Silicon Graphics</a:t>
            </a:r>
          </a:p>
          <a:p>
            <a:r>
              <a:rPr lang="en-US" dirty="0" smtClean="0"/>
              <a:t>Adobe</a:t>
            </a:r>
          </a:p>
          <a:p>
            <a:r>
              <a:rPr lang="en-US" dirty="0" smtClean="0"/>
              <a:t>A9.com</a:t>
            </a:r>
          </a:p>
          <a:p>
            <a:pPr marL="0" indent="0">
              <a:buNone/>
            </a:pPr>
            <a:r>
              <a:rPr lang="en-US" dirty="0"/>
              <a:t>A</a:t>
            </a:r>
            <a:r>
              <a:rPr lang="en-US" dirty="0" smtClean="0"/>
              <a:t>ll leading-edge companies, employing graduates of leading universities.</a:t>
            </a:r>
          </a:p>
          <a:p>
            <a:pPr marL="0" indent="0">
              <a:buNone/>
            </a:pPr>
            <a:r>
              <a:rPr lang="en-US" dirty="0" smtClean="0"/>
              <a:t>I worked with different teams, studied their code, and taught advanced classes.</a:t>
            </a:r>
          </a:p>
          <a:p>
            <a:pPr marL="457200" lvl="1" indent="0">
              <a:buNone/>
            </a:pPr>
            <a:r>
              <a:rPr lang="en-US" dirty="0"/>
              <a:t>	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10440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Everybody works as a programmer.</a:t>
            </a:r>
          </a:p>
          <a:p>
            <a:endParaRPr lang="en-US" dirty="0"/>
          </a:p>
          <a:p>
            <a:r>
              <a:rPr lang="en-US" dirty="0" smtClean="0"/>
              <a:t>Nobody really knows how to program.</a:t>
            </a:r>
          </a:p>
          <a:p>
            <a:endParaRPr lang="en-US" dirty="0"/>
          </a:p>
          <a:p>
            <a:r>
              <a:rPr lang="en-US" dirty="0" smtClean="0"/>
              <a:t>The idea that there is something more to learn does not even cross their minds.</a:t>
            </a:r>
          </a:p>
          <a:p>
            <a:pPr lvl="1"/>
            <a:r>
              <a:rPr lang="en-US" dirty="0" smtClean="0"/>
              <a:t>If they want to learn, it is a new language or a new tool: Java, Hadoop, Squid,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339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Useful interface, efficient implementation, pleasure to read</a:t>
            </a:r>
          </a:p>
          <a:p>
            <a:pPr lvl="1"/>
            <a:r>
              <a:rPr lang="en-US" dirty="0" smtClean="0"/>
              <a:t>Yes, it should be enjoyable to read code</a:t>
            </a:r>
          </a:p>
          <a:p>
            <a:r>
              <a:rPr lang="en-US" dirty="0" smtClean="0"/>
              <a:t>If X is original development time</a:t>
            </a:r>
          </a:p>
          <a:p>
            <a:pPr lvl="1"/>
            <a:r>
              <a:rPr lang="en-US" dirty="0" smtClean="0"/>
              <a:t>Takes very little time (&lt; 1% X) to learn to use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akes little time (&lt; 10% X) to extend and modify </a:t>
            </a:r>
          </a:p>
          <a:p>
            <a:r>
              <a:rPr lang="en-US" dirty="0" smtClean="0"/>
              <a:t>Good is beautiful, beautiful is good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442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Beautiful Code is </a:t>
            </a:r>
            <a:br>
              <a:rPr lang="en-US" dirty="0" smtClean="0"/>
            </a:br>
            <a:r>
              <a:rPr lang="en-US" dirty="0" smtClean="0"/>
              <a:t>for Toy Examples Only?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“Real programs are always ugly...”</a:t>
            </a:r>
          </a:p>
          <a:p>
            <a:pPr marL="0" indent="0">
              <a:buNone/>
            </a:pPr>
            <a:r>
              <a:rPr lang="en-US" dirty="0" smtClean="0"/>
              <a:t>              – a well-known computer scientist  </a:t>
            </a:r>
            <a:br>
              <a:rPr lang="en-US" dirty="0" smtClean="0"/>
            </a:br>
            <a:r>
              <a:rPr lang="en-US" dirty="0" smtClean="0"/>
              <a:t>                 and textbook author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260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Fundamental Programming Skills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rchitect systems from components</a:t>
            </a:r>
          </a:p>
          <a:p>
            <a:endParaRPr lang="en-US" dirty="0" smtClean="0"/>
          </a:p>
          <a:p>
            <a:r>
              <a:rPr lang="en-US" dirty="0"/>
              <a:t>D</a:t>
            </a:r>
            <a:r>
              <a:rPr lang="en-US" dirty="0" smtClean="0"/>
              <a:t>esign correct, consistent, extensible APIs</a:t>
            </a:r>
          </a:p>
          <a:p>
            <a:endParaRPr lang="en-US" dirty="0"/>
          </a:p>
          <a:p>
            <a:r>
              <a:rPr lang="en-US" dirty="0" smtClean="0"/>
              <a:t>Recognize known abstractions</a:t>
            </a:r>
          </a:p>
          <a:p>
            <a:endParaRPr lang="en-US" dirty="0"/>
          </a:p>
          <a:p>
            <a:r>
              <a:rPr lang="en-US" dirty="0" smtClean="0"/>
              <a:t>Know how and when to make code efficient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951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Computer Science for Programmers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Computer Architecture</a:t>
            </a:r>
          </a:p>
          <a:p>
            <a:pPr lvl="1"/>
            <a:r>
              <a:rPr lang="en-US" dirty="0" smtClean="0"/>
              <a:t>characteristics of CPUs, not their design</a:t>
            </a:r>
          </a:p>
          <a:p>
            <a:r>
              <a:rPr lang="en-US" dirty="0" smtClean="0"/>
              <a:t>Compiler</a:t>
            </a:r>
          </a:p>
          <a:p>
            <a:pPr lvl="1"/>
            <a:r>
              <a:rPr lang="en-US" dirty="0" smtClean="0"/>
              <a:t>understanding its limitations</a:t>
            </a:r>
          </a:p>
          <a:p>
            <a:pPr lvl="1"/>
            <a:r>
              <a:rPr lang="en-US" dirty="0" smtClean="0"/>
              <a:t>utilizing its features</a:t>
            </a:r>
          </a:p>
          <a:p>
            <a:r>
              <a:rPr lang="en-US" dirty="0" smtClean="0"/>
              <a:t>OS</a:t>
            </a:r>
          </a:p>
          <a:p>
            <a:pPr lvl="1"/>
            <a:r>
              <a:rPr lang="en-US" dirty="0" smtClean="0"/>
              <a:t>using threads, not writing schedulers</a:t>
            </a:r>
          </a:p>
          <a:p>
            <a:r>
              <a:rPr lang="en-US" dirty="0" smtClean="0"/>
              <a:t>Databases</a:t>
            </a:r>
          </a:p>
          <a:p>
            <a:pPr lvl="1"/>
            <a:r>
              <a:rPr lang="en-US" dirty="0" smtClean="0"/>
              <a:t>how and when to use SQL, not design relational DB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35123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Programming?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Today only introductory programming is taught.</a:t>
            </a:r>
          </a:p>
          <a:p>
            <a:r>
              <a:rPr lang="en-US" dirty="0" smtClean="0"/>
              <a:t>No real programs are studied.</a:t>
            </a:r>
          </a:p>
          <a:p>
            <a:r>
              <a:rPr lang="en-US" dirty="0" smtClean="0"/>
              <a:t>Testing and measurement techniques are not taught.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What should be done?</a:t>
            </a:r>
          </a:p>
          <a:p>
            <a:pPr marL="0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550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Programming </a:t>
            </a:r>
            <a:r>
              <a:rPr lang="en-US" dirty="0"/>
              <a:t>C</a:t>
            </a:r>
            <a:r>
              <a:rPr lang="en-US" dirty="0" smtClean="0"/>
              <a:t>urriculum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Introductory programming</a:t>
            </a:r>
          </a:p>
          <a:p>
            <a:pPr lvl="1"/>
            <a:r>
              <a:rPr lang="en-US" dirty="0" smtClean="0"/>
              <a:t>Control structures and basic data structures</a:t>
            </a:r>
          </a:p>
          <a:p>
            <a:r>
              <a:rPr lang="en-US" dirty="0" smtClean="0"/>
              <a:t>Intermediate programming</a:t>
            </a:r>
          </a:p>
          <a:p>
            <a:pPr lvl="1"/>
            <a:r>
              <a:rPr lang="en-US" dirty="0" smtClean="0"/>
              <a:t>Using advanced components and tuning them</a:t>
            </a:r>
          </a:p>
          <a:p>
            <a:r>
              <a:rPr lang="en-US" dirty="0" smtClean="0"/>
              <a:t>Advanced programming</a:t>
            </a:r>
          </a:p>
          <a:p>
            <a:pPr lvl="1"/>
            <a:r>
              <a:rPr lang="en-US" dirty="0" smtClean="0"/>
              <a:t>Designing new components</a:t>
            </a:r>
          </a:p>
          <a:p>
            <a:r>
              <a:rPr lang="en-US" dirty="0" smtClean="0"/>
              <a:t>Master class</a:t>
            </a:r>
          </a:p>
          <a:p>
            <a:pPr lvl="1"/>
            <a:r>
              <a:rPr lang="en-US" dirty="0" smtClean="0"/>
              <a:t>Building a system out of components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2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class where programmers are taught to describe software.</a:t>
            </a:r>
          </a:p>
          <a:p>
            <a:endParaRPr lang="en-US" dirty="0"/>
          </a:p>
          <a:p>
            <a:r>
              <a:rPr lang="en-US" dirty="0" smtClean="0"/>
              <a:t>A programmer must be able to communicate their design to others.</a:t>
            </a:r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95708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Programming in Academia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Programming should be taught by people who know and love programming and have done it for a living</a:t>
            </a:r>
          </a:p>
          <a:p>
            <a:r>
              <a:rPr lang="en-US" dirty="0" smtClean="0"/>
              <a:t>Nemo dat quod non habet</a:t>
            </a:r>
          </a:p>
          <a:p>
            <a:pPr lvl="1"/>
            <a:r>
              <a:rPr lang="en-US" dirty="0" smtClean="0"/>
              <a:t>Music departments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885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 Internet Journal of 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publish refereed</a:t>
            </a:r>
          </a:p>
          <a:p>
            <a:pPr lvl="1"/>
            <a:r>
              <a:rPr lang="en-US" dirty="0" smtClean="0"/>
              <a:t>components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easurements</a:t>
            </a:r>
          </a:p>
          <a:p>
            <a:pPr lvl="1"/>
            <a:r>
              <a:rPr lang="en-US" dirty="0" smtClean="0"/>
              <a:t>validation</a:t>
            </a:r>
          </a:p>
          <a:p>
            <a:pPr lvl="1"/>
            <a:r>
              <a:rPr lang="en-US" dirty="0" smtClean="0"/>
              <a:t>testimonials</a:t>
            </a:r>
          </a:p>
          <a:p>
            <a:pPr lvl="1"/>
            <a:r>
              <a:rPr lang="en-US" dirty="0" smtClean="0"/>
              <a:t>use cases</a:t>
            </a:r>
          </a:p>
        </p:txBody>
      </p:sp>
    </p:spTree>
    <p:extLst>
      <p:ext uri="{BB962C8B-B14F-4D97-AF65-F5344CB8AC3E}">
        <p14:creationId xmlns:p14="http://schemas.microsoft.com/office/powerpoint/2010/main" val="3653266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Grounding in Mathematics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Mathematics has served every scientific and engineering discipline for many centuries.</a:t>
            </a:r>
          </a:p>
          <a:p>
            <a:r>
              <a:rPr lang="en-US" dirty="0" smtClean="0"/>
              <a:t>Mathematics is the science of the abstract.</a:t>
            </a:r>
          </a:p>
          <a:p>
            <a:r>
              <a:rPr lang="en-US" dirty="0"/>
              <a:t>R</a:t>
            </a:r>
            <a:r>
              <a:rPr lang="en-US" dirty="0" smtClean="0"/>
              <a:t>ich mathematical heritage helps to develop programming aesthetics.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6412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Mathematics?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Elementary Algebra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cope of George Chrystal</a:t>
            </a:r>
          </a:p>
          <a:p>
            <a:pPr lvl="2"/>
            <a:r>
              <a:rPr lang="en-US" dirty="0" smtClean="0"/>
              <a:t>e.g., continued fractions, Bernoulli numbers, etc.</a:t>
            </a:r>
          </a:p>
          <a:p>
            <a:pPr lvl="2"/>
            <a:r>
              <a:rPr lang="en-US" dirty="0" smtClean="0"/>
              <a:t>supplemented with a little abstract algebra</a:t>
            </a:r>
          </a:p>
          <a:p>
            <a:pPr lvl="1"/>
            <a:r>
              <a:rPr lang="en-US" dirty="0" smtClean="0"/>
              <a:t>Develops symbol manipulation and abstraction ability </a:t>
            </a:r>
          </a:p>
          <a:p>
            <a:r>
              <a:rPr lang="en-US" dirty="0" smtClean="0"/>
              <a:t>Euclidean Geometry</a:t>
            </a:r>
          </a:p>
          <a:p>
            <a:pPr lvl="1"/>
            <a:r>
              <a:rPr lang="en-US" dirty="0" smtClean="0"/>
              <a:t>Euclid is still the best</a:t>
            </a:r>
          </a:p>
          <a:p>
            <a:pPr lvl="2"/>
            <a:r>
              <a:rPr lang="en-US" dirty="0" smtClean="0"/>
              <a:t>coherent story from book I to book XIII</a:t>
            </a:r>
          </a:p>
          <a:p>
            <a:pPr lvl="1"/>
            <a:r>
              <a:rPr lang="en-US" dirty="0" smtClean="0"/>
              <a:t>Develops architectural and reasoning 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2693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Conclusion: Programming Aesthetics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Sense of beauty is important for building large systems and controlling complexity.</a:t>
            </a:r>
          </a:p>
          <a:p>
            <a:endParaRPr lang="en-US" dirty="0"/>
          </a:p>
          <a:p>
            <a:r>
              <a:rPr lang="en-US" dirty="0" smtClean="0"/>
              <a:t>Study of mathematics develops this sense.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D0C-89BA-0845-9137-904D20B84DD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635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14091</TotalTime>
  <Words>583</Words>
  <Application>Microsoft Macintosh PowerPoint</Application>
  <PresentationFormat>On-screen Show (4:3)</PresentationFormat>
  <Paragraphs>107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Educating Programmers:  A Customer Perspective</vt:lpstr>
      <vt:lpstr>Abstract</vt:lpstr>
      <vt:lpstr>Background</vt:lpstr>
      <vt:lpstr>Observation</vt:lpstr>
      <vt:lpstr>Good code</vt:lpstr>
      <vt:lpstr>Beautiful Code is  for Toy Examples Only?</vt:lpstr>
      <vt:lpstr>Fundamental Programming Skills</vt:lpstr>
      <vt:lpstr>Computer Science for Programmers</vt:lpstr>
      <vt:lpstr>What about Programming?</vt:lpstr>
      <vt:lpstr>A Programming Curriculum</vt:lpstr>
      <vt:lpstr>Writing</vt:lpstr>
      <vt:lpstr>Programming in Academia</vt:lpstr>
      <vt:lpstr>An Internet Journal of Programming</vt:lpstr>
      <vt:lpstr>Grounding in Mathematics</vt:lpstr>
      <vt:lpstr>Which Mathematics?</vt:lpstr>
      <vt:lpstr>Conclusion: Programming Aesthetics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Educating Programmers:  A Customer Perspective</dc:title>
  <dc:creator>Stepanov, Alexander</dc:creator>
  <cp:lastModifiedBy>Stepanov, Alexander</cp:lastModifiedBy>
  <cp:revision>32</cp:revision>
  <dcterms:created xsi:type="dcterms:W3CDTF">2012-03-29T21:49:36Z</dcterms:created>
  <dcterms:modified xsi:type="dcterms:W3CDTF">2012-04-10T17:14:14Z</dcterms:modified>
</cp:coreProperties>
</file>