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</p:sldMasterIdLst>
  <p:notesMasterIdLst>
    <p:notesMasterId r:id="rId29"/>
  </p:notesMasterIdLst>
  <p:handoutMasterIdLst>
    <p:handoutMasterId r:id="rId30"/>
  </p:handoutMasterIdLst>
  <p:sldIdLst>
    <p:sldId id="256" r:id="rId2"/>
    <p:sldId id="595" r:id="rId3"/>
    <p:sldId id="649" r:id="rId4"/>
    <p:sldId id="532" r:id="rId5"/>
    <p:sldId id="366" r:id="rId6"/>
    <p:sldId id="651" r:id="rId7"/>
    <p:sldId id="667" r:id="rId8"/>
    <p:sldId id="650" r:id="rId9"/>
    <p:sldId id="671" r:id="rId10"/>
    <p:sldId id="664" r:id="rId11"/>
    <p:sldId id="663" r:id="rId12"/>
    <p:sldId id="665" r:id="rId13"/>
    <p:sldId id="666" r:id="rId14"/>
    <p:sldId id="668" r:id="rId15"/>
    <p:sldId id="662" r:id="rId16"/>
    <p:sldId id="661" r:id="rId17"/>
    <p:sldId id="655" r:id="rId18"/>
    <p:sldId id="652" r:id="rId19"/>
    <p:sldId id="656" r:id="rId20"/>
    <p:sldId id="653" r:id="rId21"/>
    <p:sldId id="654" r:id="rId22"/>
    <p:sldId id="657" r:id="rId23"/>
    <p:sldId id="658" r:id="rId24"/>
    <p:sldId id="659" r:id="rId25"/>
    <p:sldId id="660" r:id="rId26"/>
    <p:sldId id="670" r:id="rId27"/>
    <p:sldId id="669" r:id="rId28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4D5FED3-0C11-7A4B-8BE4-A6BFEBBBB375}">
          <p14:sldIdLst>
            <p14:sldId id="256"/>
            <p14:sldId id="595"/>
            <p14:sldId id="649"/>
            <p14:sldId id="532"/>
            <p14:sldId id="366"/>
            <p14:sldId id="651"/>
            <p14:sldId id="667"/>
            <p14:sldId id="650"/>
            <p14:sldId id="671"/>
            <p14:sldId id="664"/>
            <p14:sldId id="663"/>
            <p14:sldId id="665"/>
            <p14:sldId id="666"/>
            <p14:sldId id="668"/>
            <p14:sldId id="662"/>
            <p14:sldId id="661"/>
            <p14:sldId id="655"/>
            <p14:sldId id="652"/>
            <p14:sldId id="656"/>
            <p14:sldId id="653"/>
            <p14:sldId id="654"/>
            <p14:sldId id="657"/>
            <p14:sldId id="658"/>
            <p14:sldId id="659"/>
            <p14:sldId id="660"/>
            <p14:sldId id="670"/>
            <p14:sldId id="6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C8C800"/>
    <a:srgbClr val="DADA00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84992" autoAdjust="0"/>
  </p:normalViewPr>
  <p:slideViewPr>
    <p:cSldViewPr>
      <p:cViewPr varScale="1">
        <p:scale>
          <a:sx n="88" d="100"/>
          <a:sy n="88" d="100"/>
        </p:scale>
        <p:origin x="-222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248"/>
    </p:cViewPr>
  </p:sorterViewPr>
  <p:notesViewPr>
    <p:cSldViewPr>
      <p:cViewPr varScale="1">
        <p:scale>
          <a:sx n="71" d="100"/>
          <a:sy n="71" d="100"/>
        </p:scale>
        <p:origin x="-1572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6A32C3-365E-E74D-AB75-137658432497}" type="datetimeFigureOut">
              <a:rPr lang="en-US" smtClean="0"/>
              <a:t>4/25/14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61682-511F-1947-A648-8AEE1F23A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504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259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59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59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259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</a:defRPr>
            </a:lvl1pPr>
          </a:lstStyle>
          <a:p>
            <a:fld id="{D96BEE2E-A57D-DB46-BA08-0F83851AFB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288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9D9FD5-52FB-A94D-9C3E-818278A46465}" type="slidenum">
              <a:rPr lang="en-US"/>
              <a:pPr/>
              <a:t>1</a:t>
            </a:fld>
            <a:endParaRPr 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A7248A-93BC-6C45-A240-D1109F9E33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042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A04D0C-89BA-0845-9137-904D20B84DD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972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17DF23-6B3D-7640-BE5C-90D7B21E2E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10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42048D-A27E-BE44-8806-BBC031D74A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615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9851DE-E25E-FB44-B79E-8D6781B852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897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0060D-1EE0-AD4D-BE99-A9D595E329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384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7DE2F5-9581-C142-8FC5-6D2FCCC05E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0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93CC75-535D-034F-89FC-9BA5CB98B1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58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65694A-4D2A-B247-B56A-8ECDD6BAE0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96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C99867-F955-264F-A565-00EE4126AF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10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34652-C79B-354E-B6CF-4950E5F4AB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53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4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304A48A-F4D0-7641-8344-027D82B7F4F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Relationship Id="rId3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000" dirty="0" smtClean="0"/>
              <a:t>Alexander</a:t>
            </a:r>
            <a:r>
              <a:rPr lang="en-US" dirty="0" smtClean="0"/>
              <a:t> </a:t>
            </a:r>
            <a:r>
              <a:rPr lang="en-US" sz="4000" dirty="0" smtClean="0"/>
              <a:t>Stepanov</a:t>
            </a:r>
          </a:p>
          <a:p>
            <a:r>
              <a:rPr lang="en-US" sz="4000" dirty="0" smtClean="0"/>
              <a:t>A9.com</a:t>
            </a:r>
            <a:endParaRPr lang="en-US" dirty="0"/>
          </a:p>
          <a:p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248A-93BC-6C45-A240-D1109F9E3301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i="1" dirty="0" smtClean="0"/>
              <a:t>One algorithm from </a:t>
            </a:r>
            <a:r>
              <a:rPr lang="en-US" dirty="0" smtClean="0"/>
              <a:t>The Book</a:t>
            </a:r>
            <a:r>
              <a:rPr lang="en-US" i="1" dirty="0" smtClean="0"/>
              <a:t>:</a:t>
            </a:r>
            <a:br>
              <a:rPr lang="en-US" i="1" dirty="0" smtClean="0"/>
            </a:br>
            <a:r>
              <a:rPr lang="en-US" i="1" dirty="0" smtClean="0"/>
              <a:t> A tribute to Ira Pohl</a:t>
            </a:r>
            <a:endParaRPr lang="en-US" i="1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4000" y="5638800"/>
            <a:ext cx="6400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000" dirty="0"/>
              <a:t>http://</a:t>
            </a:r>
            <a:r>
              <a:rPr lang="en-US" sz="2000" dirty="0" err="1"/>
              <a:t>www.stepanovpapers.com</a:t>
            </a:r>
            <a:r>
              <a:rPr lang="en-US" sz="2000" dirty="0" smtClean="0"/>
              <a:t>/</a:t>
            </a:r>
            <a:r>
              <a:rPr lang="en-US" sz="2000" dirty="0" err="1" smtClean="0"/>
              <a:t>IraPohlFest.pdf</a:t>
            </a:r>
            <a:endParaRPr lang="en-US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4038599"/>
          </a:xfrm>
        </p:spPr>
        <p:txBody>
          <a:bodyPr/>
          <a:lstStyle/>
          <a:p>
            <a:pPr algn="l"/>
            <a:r>
              <a:rPr lang="en-US" sz="3200" dirty="0"/>
              <a:t>The highest </a:t>
            </a:r>
            <a:r>
              <a:rPr lang="en-US" sz="3200" dirty="0" smtClean="0"/>
              <a:t>compliment </a:t>
            </a:r>
            <a:r>
              <a:rPr lang="en-US" sz="3200" dirty="0" smtClean="0"/>
              <a:t>[Erdős] </a:t>
            </a:r>
            <a:r>
              <a:rPr lang="en-US" sz="3200" dirty="0"/>
              <a:t>could pay to a colleague's work was to say, “That's straight from The Book.</a:t>
            </a:r>
            <a:r>
              <a:rPr lang="en-US" sz="3200" dirty="0" smtClean="0"/>
              <a:t>”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                          </a:t>
            </a:r>
            <a:r>
              <a:rPr lang="en-US" sz="3200" dirty="0" smtClean="0"/>
              <a:t>  </a:t>
            </a:r>
            <a:r>
              <a:rPr lang="en-US" sz="3200" i="1" dirty="0" smtClean="0"/>
              <a:t>Encyclopedia </a:t>
            </a:r>
            <a:r>
              <a:rPr lang="en-US" sz="3200" i="1" dirty="0" smtClean="0"/>
              <a:t>Britannica</a:t>
            </a:r>
            <a:br>
              <a:rPr lang="en-US" sz="3200" i="1" dirty="0" smtClean="0"/>
            </a:br>
            <a:endParaRPr lang="en-US" sz="32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81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 needs its 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Book contains algorithms that are: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Arial"/>
              <a:buChar char="•"/>
            </a:pPr>
            <a:r>
              <a:rPr lang="en-US" dirty="0" smtClean="0"/>
              <a:t>Beautiful</a:t>
            </a:r>
          </a:p>
          <a:p>
            <a:pPr>
              <a:buFont typeface="Arial"/>
              <a:buChar char="•"/>
            </a:pPr>
            <a:r>
              <a:rPr lang="en-US" dirty="0" smtClean="0"/>
              <a:t>Optimal</a:t>
            </a:r>
          </a:p>
          <a:p>
            <a:pPr>
              <a:buFont typeface="Arial"/>
              <a:buChar char="•"/>
            </a:pPr>
            <a:r>
              <a:rPr lang="en-US" dirty="0"/>
              <a:t>U</a:t>
            </a:r>
            <a:r>
              <a:rPr lang="en-US" dirty="0" smtClean="0"/>
              <a:t>seful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797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rcRect t="-17085" b="-17085"/>
          <a:stretch>
            <a:fillRect/>
          </a:stretch>
        </p:blipFill>
        <p:spPr>
          <a:xfrm>
            <a:off x="533400" y="914400"/>
            <a:ext cx="8229600" cy="4525963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550" y="5638800"/>
            <a:ext cx="321945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89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To find minimum (or maximum) of </a:t>
            </a:r>
            <a:r>
              <a:rPr lang="en-US" sz="2800" i="1" dirty="0" smtClean="0"/>
              <a:t>n</a:t>
            </a:r>
            <a:r>
              <a:rPr lang="en-US" sz="2800" dirty="0" smtClean="0"/>
              <a:t> elements </a:t>
            </a:r>
            <a:br>
              <a:rPr lang="en-US" sz="2800" dirty="0" smtClean="0"/>
            </a:br>
            <a:r>
              <a:rPr lang="en-US" sz="2800" dirty="0" smtClean="0"/>
              <a:t>we need </a:t>
            </a:r>
            <a:r>
              <a:rPr lang="en-US" sz="2800" i="1" dirty="0" smtClean="0"/>
              <a:t>n – 1 </a:t>
            </a:r>
            <a:r>
              <a:rPr lang="en-US" sz="2800" dirty="0" smtClean="0"/>
              <a:t>comparisons</a:t>
            </a:r>
          </a:p>
          <a:p>
            <a:r>
              <a:rPr lang="en-US" sz="2800" dirty="0" smtClean="0"/>
              <a:t>Don’t we need </a:t>
            </a:r>
            <a:r>
              <a:rPr lang="en-US" sz="2800" i="1" dirty="0" smtClean="0"/>
              <a:t>2n </a:t>
            </a:r>
            <a:r>
              <a:rPr lang="en-US" sz="2800" i="1" dirty="0"/>
              <a:t>– </a:t>
            </a:r>
            <a:r>
              <a:rPr lang="en-US" sz="2800" i="1" dirty="0" smtClean="0"/>
              <a:t>2 </a:t>
            </a:r>
            <a:r>
              <a:rPr lang="en-US" sz="2800" dirty="0" smtClean="0"/>
              <a:t>(or </a:t>
            </a:r>
            <a:r>
              <a:rPr lang="en-US" sz="2800" i="1" dirty="0" smtClean="0"/>
              <a:t>3?</a:t>
            </a:r>
            <a:r>
              <a:rPr lang="en-US" sz="2800" dirty="0" smtClean="0"/>
              <a:t>)</a:t>
            </a:r>
            <a:r>
              <a:rPr lang="en-US" sz="2800" i="1" dirty="0" smtClean="0"/>
              <a:t> </a:t>
            </a:r>
            <a:r>
              <a:rPr lang="en-US" sz="2800" dirty="0" smtClean="0"/>
              <a:t> comparisons to find both?</a:t>
            </a:r>
          </a:p>
          <a:p>
            <a:r>
              <a:rPr lang="en-US" sz="2800" dirty="0" smtClean="0"/>
              <a:t>Ira showed that we need at most                      comparisons</a:t>
            </a:r>
          </a:p>
          <a:p>
            <a:r>
              <a:rPr lang="en-US" sz="2800" dirty="0" smtClean="0"/>
              <a:t>And he showed that his algorithm is optimal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both </a:t>
            </a:r>
            <a:r>
              <a:rPr lang="en-US" i="1" dirty="0" smtClean="0"/>
              <a:t>min</a:t>
            </a:r>
            <a:r>
              <a:rPr lang="en-US" dirty="0" smtClean="0"/>
              <a:t> and </a:t>
            </a:r>
            <a:r>
              <a:rPr lang="en-US" i="1" dirty="0" smtClean="0"/>
              <a:t>max</a:t>
            </a:r>
            <a:endParaRPr lang="en-US" i="1" dirty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429000"/>
            <a:ext cx="16764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523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8229600" cy="5791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maybe min or maybe max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not max                                        not min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      not min and not max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6</a:t>
            </a:fld>
            <a:endParaRPr lang="en-US"/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4648200" y="1143000"/>
            <a:ext cx="2819400" cy="17526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>
            <a:off x="1600200" y="3505200"/>
            <a:ext cx="2819400" cy="17526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 flipH="1">
            <a:off x="1600200" y="1143000"/>
            <a:ext cx="2743200" cy="16764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4724400" y="3581400"/>
            <a:ext cx="2743200" cy="16764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03376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Strict Weak Ordering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Weak </a:t>
            </a:r>
            <a:r>
              <a:rPr lang="en-US" dirty="0"/>
              <a:t>t</a:t>
            </a:r>
            <a:r>
              <a:rPr lang="en-US" dirty="0" smtClean="0"/>
              <a:t>richotomy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 smtClean="0">
              <a:ea typeface="ＭＳ ゴシック"/>
              <a:cs typeface="ＭＳ ゴシック"/>
            </a:endParaRPr>
          </a:p>
          <a:p>
            <a:r>
              <a:rPr lang="en-US" dirty="0" smtClean="0">
                <a:ea typeface="ＭＳ ゴシック"/>
                <a:cs typeface="ＭＳ ゴシック"/>
              </a:rPr>
              <a:t>Transitivity</a:t>
            </a:r>
          </a:p>
          <a:p>
            <a:pPr marL="457200" lvl="1" indent="0">
              <a:buNone/>
            </a:pPr>
            <a:endParaRPr lang="en-US" dirty="0" smtClean="0">
              <a:ea typeface="ＭＳ ゴシック"/>
              <a:cs typeface="ＭＳ ゴシック"/>
            </a:endParaRPr>
          </a:p>
          <a:p>
            <a:endParaRPr lang="en-US" dirty="0" smtClean="0">
              <a:ea typeface="ＭＳ ゴシック"/>
              <a:cs typeface="ＭＳ ゴシック"/>
            </a:endParaRPr>
          </a:p>
          <a:p>
            <a:r>
              <a:rPr lang="en-US" dirty="0" smtClean="0">
                <a:ea typeface="ＭＳ ゴシック"/>
                <a:cs typeface="ＭＳ ゴシック"/>
              </a:rPr>
              <a:t>Irreflexivity, or strictness</a:t>
            </a:r>
          </a:p>
          <a:p>
            <a:pPr marL="457200" lvl="1" indent="0">
              <a:buNone/>
            </a:pPr>
            <a:endParaRPr lang="en-US" dirty="0" smtClean="0">
              <a:ea typeface="ＭＳ ゴシック"/>
              <a:cs typeface="ＭＳ ゴシック"/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438400"/>
            <a:ext cx="4318000" cy="3810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038600"/>
            <a:ext cx="4800600" cy="4572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5791200"/>
            <a:ext cx="172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458200" cy="55927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Menlo Regular"/>
                <a:cs typeface="Menlo Regular"/>
              </a:rPr>
              <a:t>template</a:t>
            </a:r>
            <a:r>
              <a:rPr lang="en-US" sz="2400" dirty="0">
                <a:latin typeface="Menlo Regular"/>
                <a:cs typeface="Menlo Regular"/>
              </a:rPr>
              <a:t> &lt;StrictWeakOrdering R&gt;</a:t>
            </a:r>
          </a:p>
          <a:p>
            <a:pPr marL="0" indent="0">
              <a:buNone/>
            </a:pPr>
            <a:r>
              <a:rPr lang="en-US" sz="2400" b="1" dirty="0">
                <a:latin typeface="Menlo Regular"/>
                <a:cs typeface="Menlo Regular"/>
              </a:rPr>
              <a:t>struct</a:t>
            </a:r>
            <a:r>
              <a:rPr lang="en-US" sz="2400" dirty="0">
                <a:latin typeface="Menlo Regular"/>
                <a:cs typeface="Menlo Regular"/>
              </a:rPr>
              <a:t> min_max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{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R r</a:t>
            </a:r>
            <a:r>
              <a:rPr lang="en-US" sz="2400" dirty="0" smtClean="0">
                <a:latin typeface="Menlo Regular"/>
                <a:cs typeface="Menlo Regular"/>
              </a:rPr>
              <a:t>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  </a:t>
            </a:r>
            <a:r>
              <a:rPr lang="en-US" sz="2400" b="1" dirty="0" smtClean="0">
                <a:latin typeface="Menlo Regular"/>
                <a:cs typeface="Menlo Regular"/>
              </a:rPr>
              <a:t>template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&lt;Regular T&gt;  // T == Domain&lt;R&gt;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b="1" dirty="0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T&amp; min(</a:t>
            </a:r>
            <a:r>
              <a:rPr lang="en-US" sz="2400" b="1" dirty="0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T&amp; x,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</a:t>
            </a:r>
            <a:r>
              <a:rPr lang="en-US" sz="2400" b="1" dirty="0" smtClean="0">
                <a:latin typeface="Menlo Regular"/>
                <a:cs typeface="Menlo Regular"/>
              </a:rPr>
              <a:t>const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T&amp; y) </a:t>
            </a:r>
            <a:r>
              <a:rPr lang="en-US" sz="2400" b="1" dirty="0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{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</a:t>
            </a:r>
            <a:r>
              <a:rPr lang="en-US" sz="2400" b="1" dirty="0">
                <a:latin typeface="Menlo Regular"/>
                <a:cs typeface="Menlo Regular"/>
              </a:rPr>
              <a:t>if </a:t>
            </a:r>
            <a:r>
              <a:rPr lang="en-US" sz="2400" dirty="0">
                <a:latin typeface="Menlo Regular"/>
                <a:cs typeface="Menlo Regular"/>
              </a:rPr>
              <a:t>(r(y, x))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y;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</a:t>
            </a:r>
            <a:r>
              <a:rPr lang="en-US" sz="2400" b="1" dirty="0">
                <a:latin typeface="Menlo Regular"/>
                <a:cs typeface="Menlo Regular"/>
              </a:rPr>
              <a:t>else </a:t>
            </a:r>
            <a:r>
              <a:rPr lang="en-US" sz="2400" dirty="0">
                <a:latin typeface="Menlo Regular"/>
                <a:cs typeface="Menlo Regular"/>
              </a:rPr>
              <a:t>       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x;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737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Commutativity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min commutative?</a:t>
            </a:r>
          </a:p>
          <a:p>
            <a:r>
              <a:rPr lang="en-US" dirty="0" smtClean="0"/>
              <a:t>Not for StrictWeakOrdering</a:t>
            </a:r>
          </a:p>
          <a:p>
            <a:r>
              <a:rPr lang="en-US" dirty="0" smtClean="0"/>
              <a:t>Weak Commutativity!</a:t>
            </a:r>
          </a:p>
          <a:p>
            <a:pPr marL="457200" lvl="1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Set with min defined is</a:t>
            </a:r>
          </a:p>
          <a:p>
            <a:pPr lvl="1"/>
            <a:r>
              <a:rPr lang="en-US" dirty="0" smtClean="0"/>
              <a:t>semigroup</a:t>
            </a:r>
            <a:endParaRPr lang="en-US" dirty="0"/>
          </a:p>
          <a:p>
            <a:pPr lvl="1"/>
            <a:r>
              <a:rPr lang="en-US" dirty="0" smtClean="0"/>
              <a:t>(</a:t>
            </a:r>
            <a:r>
              <a:rPr lang="en-US" smtClean="0"/>
              <a:t>weak Abelian</a:t>
            </a:r>
            <a:r>
              <a:rPr lang="en-US" dirty="0" smtClean="0"/>
              <a:t>) semigroup</a:t>
            </a:r>
          </a:p>
          <a:p>
            <a:r>
              <a:rPr lang="en-US" dirty="0" smtClean="0"/>
              <a:t>Weak theories</a:t>
            </a:r>
          </a:p>
          <a:p>
            <a:pPr lvl="1"/>
            <a:r>
              <a:rPr lang="en-US" dirty="0" smtClean="0"/>
              <a:t>equivalence axioms (instead of equational)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500196"/>
            <a:ext cx="23241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36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458200" cy="55927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Menlo Regular"/>
                <a:cs typeface="Menlo Regular"/>
              </a:rPr>
              <a:t>  template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&lt;Regular T&gt;  // T == Domain&lt;R&gt;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b="1" dirty="0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T&amp; </a:t>
            </a:r>
            <a:r>
              <a:rPr lang="en-US" sz="2400" dirty="0" smtClean="0">
                <a:latin typeface="Menlo Regular"/>
                <a:cs typeface="Menlo Regular"/>
              </a:rPr>
              <a:t>max(</a:t>
            </a:r>
            <a:r>
              <a:rPr lang="en-US" sz="2400" b="1" dirty="0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T&amp; x,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</a:t>
            </a:r>
            <a:r>
              <a:rPr lang="en-US" sz="2400" b="1" dirty="0" smtClean="0">
                <a:latin typeface="Menlo Regular"/>
                <a:cs typeface="Menlo Regular"/>
              </a:rPr>
              <a:t>const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T&amp; y) </a:t>
            </a:r>
            <a:r>
              <a:rPr lang="en-US" sz="2400" b="1" dirty="0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{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</a:t>
            </a:r>
            <a:r>
              <a:rPr lang="en-US" sz="2400" b="1" dirty="0">
                <a:latin typeface="Menlo Regular"/>
                <a:cs typeface="Menlo Regular"/>
              </a:rPr>
              <a:t>if </a:t>
            </a:r>
            <a:r>
              <a:rPr lang="en-US" sz="2400" dirty="0">
                <a:latin typeface="Menlo Regular"/>
                <a:cs typeface="Menlo Regular"/>
              </a:rPr>
              <a:t>(r(y, x))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x;</a:t>
            </a:r>
            <a:endParaRPr lang="en-US" sz="2400" dirty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</a:t>
            </a:r>
            <a:r>
              <a:rPr lang="en-US" sz="2400" b="1" dirty="0">
                <a:latin typeface="Menlo Regular"/>
                <a:cs typeface="Menlo Regular"/>
              </a:rPr>
              <a:t>else </a:t>
            </a:r>
            <a:r>
              <a:rPr lang="en-US" sz="2400" dirty="0">
                <a:latin typeface="Menlo Regular"/>
                <a:cs typeface="Menlo Regular"/>
              </a:rPr>
              <a:t>       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y;</a:t>
            </a:r>
            <a:endParaRPr lang="en-US" sz="2400" dirty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dirty="0" smtClean="0">
                <a:latin typeface="Menlo Regular"/>
                <a:cs typeface="Menlo Regular"/>
              </a:rPr>
              <a:t>}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endParaRPr lang="en-US" sz="2400" dirty="0">
              <a:latin typeface="Menlo Regular"/>
              <a:cs typeface="Menlo Regula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901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458200" cy="55927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  // the idiot who designed STL wrote:</a:t>
            </a:r>
          </a:p>
          <a:p>
            <a:pPr marL="0" indent="0">
              <a:buNone/>
            </a:pPr>
            <a:r>
              <a:rPr lang="en-US" sz="2400" b="1" dirty="0" smtClean="0">
                <a:latin typeface="Menlo Regular"/>
                <a:cs typeface="Menlo Regular"/>
              </a:rPr>
              <a:t>  template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&lt;Regular T&gt;  // T == Domain&lt;R&gt;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b="1" dirty="0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T&amp; max(</a:t>
            </a:r>
            <a:r>
              <a:rPr lang="en-US" sz="2400" b="1" dirty="0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T&amp; x, 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           </a:t>
            </a:r>
            <a:r>
              <a:rPr lang="en-US" sz="2400" b="1" dirty="0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T&amp; y) </a:t>
            </a:r>
            <a:r>
              <a:rPr lang="en-US" sz="2400" b="1" dirty="0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{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</a:t>
            </a:r>
            <a:r>
              <a:rPr lang="en-US" sz="2400" b="1" dirty="0">
                <a:latin typeface="Menlo Regular"/>
                <a:cs typeface="Menlo Regular"/>
              </a:rPr>
              <a:t>if </a:t>
            </a:r>
            <a:r>
              <a:rPr lang="en-US" sz="2400" dirty="0">
                <a:latin typeface="Menlo Regular"/>
                <a:cs typeface="Menlo Regular"/>
              </a:rPr>
              <a:t>(r</a:t>
            </a:r>
            <a:r>
              <a:rPr lang="en-US" sz="2400" dirty="0" smtClean="0">
                <a:latin typeface="Menlo Regular"/>
                <a:cs typeface="Menlo Regular"/>
              </a:rPr>
              <a:t>(x, y)</a:t>
            </a:r>
            <a:r>
              <a:rPr lang="en-US" sz="2400" dirty="0">
                <a:latin typeface="Menlo Regular"/>
                <a:cs typeface="Menlo Regular"/>
              </a:rPr>
              <a:t>)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y;</a:t>
            </a:r>
            <a:endParaRPr lang="en-US" sz="2400" dirty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</a:t>
            </a:r>
            <a:r>
              <a:rPr lang="en-US" sz="2400" b="1" dirty="0">
                <a:latin typeface="Menlo Regular"/>
                <a:cs typeface="Menlo Regular"/>
              </a:rPr>
              <a:t>else </a:t>
            </a:r>
            <a:r>
              <a:rPr lang="en-US" sz="2400" dirty="0">
                <a:latin typeface="Menlo Regular"/>
                <a:cs typeface="Menlo Regular"/>
              </a:rPr>
              <a:t>       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x;</a:t>
            </a:r>
            <a:endParaRPr lang="en-US" sz="2400" dirty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dirty="0" smtClean="0">
                <a:latin typeface="Menlo Regular"/>
                <a:cs typeface="Menlo Regular"/>
              </a:rPr>
              <a:t>}</a:t>
            </a:r>
          </a:p>
          <a:p>
            <a:pPr marL="0" indent="0">
              <a:buNone/>
            </a:pPr>
            <a:endParaRPr lang="en-US" sz="2400" dirty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// why is it wrong?</a:t>
            </a:r>
            <a:endParaRPr lang="en-US" sz="2400" dirty="0">
              <a:latin typeface="Menlo Regular"/>
              <a:cs typeface="Menlo Regular"/>
            </a:endParaRPr>
          </a:p>
          <a:p>
            <a:pPr marL="0" indent="0">
              <a:buNone/>
            </a:pPr>
            <a:endParaRPr lang="en-US" sz="2400" dirty="0">
              <a:latin typeface="Menlo Regular"/>
              <a:cs typeface="Menlo Regula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30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458200" cy="55927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b="1" dirty="0">
                <a:latin typeface="Menlo Regular"/>
                <a:cs typeface="Menlo Regular"/>
              </a:rPr>
              <a:t>template</a:t>
            </a:r>
            <a:r>
              <a:rPr lang="en-US" sz="2400" dirty="0">
                <a:latin typeface="Menlo Regular"/>
                <a:cs typeface="Menlo Regular"/>
              </a:rPr>
              <a:t> &lt;Regular T&gt;  // T == Domain&lt;R&gt;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pair&lt;T, T&gt; construct(</a:t>
            </a:r>
            <a:r>
              <a:rPr lang="en-US" sz="2400" b="1" dirty="0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T&amp; x,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        </a:t>
            </a:r>
            <a:r>
              <a:rPr lang="en-US" sz="2400" b="1" dirty="0" smtClean="0">
                <a:latin typeface="Menlo Regular"/>
                <a:cs typeface="Menlo Regular"/>
              </a:rPr>
              <a:t>const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T&amp; y) </a:t>
            </a:r>
            <a:r>
              <a:rPr lang="en-US" sz="2400" b="1" dirty="0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{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</a:t>
            </a:r>
            <a:r>
              <a:rPr lang="en-US" sz="2400" b="1" dirty="0">
                <a:latin typeface="Menlo Regular"/>
                <a:cs typeface="Menlo Regular"/>
              </a:rPr>
              <a:t>if</a:t>
            </a:r>
            <a:r>
              <a:rPr lang="en-US" sz="2400" dirty="0">
                <a:latin typeface="Menlo Regular"/>
                <a:cs typeface="Menlo Regular"/>
              </a:rPr>
              <a:t> (r(y, x))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{y, x}; 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</a:t>
            </a:r>
            <a:r>
              <a:rPr lang="en-US" sz="2400" b="1" dirty="0">
                <a:latin typeface="Menlo Regular"/>
                <a:cs typeface="Menlo Regular"/>
              </a:rPr>
              <a:t>else</a:t>
            </a:r>
            <a:r>
              <a:rPr lang="en-US" sz="2400" dirty="0">
                <a:latin typeface="Menlo Regular"/>
                <a:cs typeface="Menlo Regular"/>
              </a:rPr>
              <a:t>        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{x, y};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dirty="0" smtClean="0">
                <a:latin typeface="Menlo Regular"/>
                <a:cs typeface="Menlo Regular"/>
              </a:rPr>
              <a:t>}</a:t>
            </a:r>
            <a:endParaRPr lang="en-US" sz="2400" dirty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536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458200" cy="55927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  </a:t>
            </a:r>
            <a:r>
              <a:rPr lang="en-US" sz="2400" b="1" dirty="0" smtClean="0">
                <a:latin typeface="Menlo Regular"/>
                <a:cs typeface="Menlo Regular"/>
              </a:rPr>
              <a:t>template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&lt;Regular T&gt;  // T == Domain&lt;R&gt;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pair&lt;T, T&gt;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combine</a:t>
            </a:r>
            <a:r>
              <a:rPr lang="en-US" sz="2400" dirty="0">
                <a:latin typeface="Menlo Regular"/>
                <a:cs typeface="Menlo Regular"/>
              </a:rPr>
              <a:t>(</a:t>
            </a:r>
            <a:r>
              <a:rPr lang="en-US" sz="2400" b="1" dirty="0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pair&lt;T, T&gt;&amp; x</a:t>
            </a:r>
            <a:r>
              <a:rPr lang="en-US" sz="2400" dirty="0" smtClean="0">
                <a:latin typeface="Menlo Regular"/>
                <a:cs typeface="Menlo Regular"/>
              </a:rPr>
              <a:t>, </a:t>
            </a:r>
            <a:endParaRPr lang="en-US" sz="2400" dirty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		</a:t>
            </a:r>
            <a:r>
              <a:rPr lang="en-US" sz="2400" b="1" dirty="0" smtClean="0">
                <a:latin typeface="Menlo Regular"/>
                <a:cs typeface="Menlo Regular"/>
              </a:rPr>
              <a:t>const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pair&lt;T, T&gt;&amp; y) </a:t>
            </a:r>
            <a:r>
              <a:rPr lang="en-US" sz="2400" b="1" dirty="0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{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{ min(x.first, y.first), 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         max(x.second, y.second) }; 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}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};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11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Input</a:t>
            </a:r>
          </a:p>
          <a:p>
            <a:r>
              <a:rPr lang="en-US" dirty="0" smtClean="0"/>
              <a:t>Forward</a:t>
            </a:r>
          </a:p>
          <a:p>
            <a:r>
              <a:rPr lang="en-US" dirty="0" smtClean="0"/>
              <a:t>Bidirectional</a:t>
            </a:r>
          </a:p>
          <a:p>
            <a:r>
              <a:rPr lang="en-US" dirty="0" err="1" smtClean="0"/>
              <a:t>RandomAccess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93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458200" cy="55927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Menlo Regular"/>
                <a:cs typeface="Menlo Regular"/>
              </a:rPr>
              <a:t>template</a:t>
            </a:r>
            <a:r>
              <a:rPr lang="en-US" sz="2400" dirty="0">
                <a:latin typeface="Menlo Regular"/>
                <a:cs typeface="Menlo Regular"/>
              </a:rPr>
              <a:t> &lt;StrictWeakOrdering R&gt;</a:t>
            </a:r>
          </a:p>
          <a:p>
            <a:pPr marL="0" indent="0">
              <a:buNone/>
            </a:pPr>
            <a:r>
              <a:rPr lang="en-US" sz="2400" b="1" dirty="0">
                <a:latin typeface="Menlo Regular"/>
                <a:cs typeface="Menlo Regular"/>
              </a:rPr>
              <a:t>struct</a:t>
            </a:r>
            <a:r>
              <a:rPr lang="en-US" sz="2400" dirty="0">
                <a:latin typeface="Menlo Regular"/>
                <a:cs typeface="Menlo Regular"/>
              </a:rPr>
              <a:t> compare_dereference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{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R r;</a:t>
            </a:r>
          </a:p>
          <a:p>
            <a:pPr marL="0" indent="0">
              <a:buNone/>
            </a:pPr>
            <a:endParaRPr lang="en-US" sz="2400" dirty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b="1" dirty="0">
                <a:latin typeface="Menlo Regular"/>
                <a:cs typeface="Menlo Regular"/>
              </a:rPr>
              <a:t>template</a:t>
            </a: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&lt;InputIterator </a:t>
            </a:r>
            <a:r>
              <a:rPr lang="en-US" sz="2400" dirty="0">
                <a:latin typeface="Menlo Regular"/>
                <a:cs typeface="Menlo Regular"/>
              </a:rPr>
              <a:t>I&gt;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// Domain&lt;R&gt; == ValueType&lt;I&gt;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b="1" dirty="0">
                <a:latin typeface="Menlo Regular"/>
                <a:cs typeface="Menlo Regular"/>
              </a:rPr>
              <a:t>bool</a:t>
            </a: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b="1" dirty="0">
                <a:latin typeface="Menlo Regular"/>
                <a:cs typeface="Menlo Regular"/>
              </a:rPr>
              <a:t>operator</a:t>
            </a:r>
            <a:r>
              <a:rPr lang="en-US" sz="2400" dirty="0">
                <a:latin typeface="Menlo Regular"/>
                <a:cs typeface="Menlo Regular"/>
              </a:rPr>
              <a:t>()(</a:t>
            </a:r>
            <a:r>
              <a:rPr lang="en-US" sz="2400" b="1" dirty="0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I&amp; </a:t>
            </a:r>
            <a:r>
              <a:rPr lang="en-US" sz="2400" dirty="0" err="1">
                <a:latin typeface="Menlo Regular"/>
                <a:cs typeface="Menlo Regular"/>
              </a:rPr>
              <a:t>i</a:t>
            </a:r>
            <a:r>
              <a:rPr lang="en-US" sz="2400" dirty="0">
                <a:latin typeface="Menlo Regular"/>
                <a:cs typeface="Menlo Regular"/>
              </a:rPr>
              <a:t>,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b="1" dirty="0">
                <a:latin typeface="Menlo Regular"/>
                <a:cs typeface="Menlo Regular"/>
              </a:rPr>
              <a:t> </a:t>
            </a:r>
            <a:r>
              <a:rPr lang="en-US" sz="2400" b="1" dirty="0" smtClean="0">
                <a:latin typeface="Menlo Regular"/>
                <a:cs typeface="Menlo Regular"/>
              </a:rPr>
              <a:t>                 const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I&amp; j) </a:t>
            </a:r>
            <a:r>
              <a:rPr lang="en-US" sz="2400" b="1" dirty="0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{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r(*</a:t>
            </a:r>
            <a:r>
              <a:rPr lang="en-US" sz="2400" dirty="0" err="1">
                <a:latin typeface="Menlo Regular"/>
                <a:cs typeface="Menlo Regular"/>
              </a:rPr>
              <a:t>i</a:t>
            </a:r>
            <a:r>
              <a:rPr lang="en-US" sz="2400" dirty="0">
                <a:latin typeface="Menlo Regular"/>
                <a:cs typeface="Menlo Regular"/>
              </a:rPr>
              <a:t>, *j);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}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};</a:t>
            </a:r>
          </a:p>
          <a:p>
            <a:pPr marL="0" indent="0">
              <a:buNone/>
            </a:pPr>
            <a:endParaRPr lang="en-US" sz="2400" dirty="0">
              <a:latin typeface="Menlo Regular"/>
              <a:cs typeface="Menlo Regula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04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458200" cy="55927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Menlo Regular"/>
                <a:cs typeface="Menlo Regular"/>
              </a:rPr>
              <a:t>template</a:t>
            </a:r>
            <a:r>
              <a:rPr lang="en-US" sz="2400" dirty="0">
                <a:latin typeface="Menlo Regular"/>
                <a:cs typeface="Menlo Regular"/>
              </a:rPr>
              <a:t> &lt;ForwardIterator I,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StrictWeakOrdering </a:t>
            </a:r>
            <a:r>
              <a:rPr lang="en-US" sz="2400" dirty="0">
                <a:latin typeface="Menlo Regular"/>
                <a:cs typeface="Menlo Regular"/>
              </a:rPr>
              <a:t>R&gt;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pair&lt;I, I&gt;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min_max_element_even_length</a:t>
            </a:r>
            <a:r>
              <a:rPr lang="en-US" sz="2400" dirty="0">
                <a:latin typeface="Menlo Regular"/>
                <a:cs typeface="Menlo Regular"/>
              </a:rPr>
              <a:t>(I first,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             I </a:t>
            </a:r>
            <a:r>
              <a:rPr lang="en-US" sz="2400" dirty="0">
                <a:latin typeface="Menlo Regular"/>
                <a:cs typeface="Menlo Regular"/>
              </a:rPr>
              <a:t>last,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             R </a:t>
            </a:r>
            <a:r>
              <a:rPr lang="en-US" sz="2400" dirty="0">
                <a:latin typeface="Menlo Regular"/>
                <a:cs typeface="Menlo Regular"/>
              </a:rPr>
              <a:t>r) {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// assert(distance(first, last) % 2 == 0)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min_max&lt;compare_dereference&lt;R&gt;&gt; op{r}</a:t>
            </a:r>
            <a:r>
              <a:rPr lang="en-US" sz="2400" dirty="0" smtClean="0">
                <a:latin typeface="Menlo Regular"/>
                <a:cs typeface="Menlo Regular"/>
              </a:rPr>
              <a:t>;</a:t>
            </a:r>
          </a:p>
          <a:p>
            <a:pPr marL="0" indent="0">
              <a:buNone/>
            </a:pPr>
            <a:r>
              <a:rPr lang="en-US" sz="2400" b="1" dirty="0" smtClean="0">
                <a:latin typeface="Menlo Regular"/>
                <a:cs typeface="Menlo Regular"/>
              </a:rPr>
              <a:t>  if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(first == last)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{last, last};</a:t>
            </a:r>
          </a:p>
          <a:p>
            <a:pPr marL="0" indent="0">
              <a:buNone/>
            </a:pPr>
            <a:endParaRPr lang="en-US" sz="2400" dirty="0">
              <a:latin typeface="Menlo Regular"/>
              <a:cs typeface="Menlo Regula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88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3400"/>
            <a:ext cx="8763000" cy="55927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  I </a:t>
            </a:r>
            <a:r>
              <a:rPr lang="en-US" sz="2400" dirty="0">
                <a:latin typeface="Menlo Regular"/>
                <a:cs typeface="Menlo Regular"/>
              </a:rPr>
              <a:t>prev = </a:t>
            </a:r>
            <a:r>
              <a:rPr lang="en-US" sz="2400" dirty="0" smtClean="0">
                <a:latin typeface="Menlo Regular"/>
                <a:cs typeface="Menlo Regular"/>
              </a:rPr>
              <a:t>first;</a:t>
            </a:r>
            <a:endParaRPr lang="en-US" sz="2400" dirty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pair&lt;I, I&gt; result =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                 op.construct</a:t>
            </a:r>
            <a:r>
              <a:rPr lang="en-US" sz="2400" dirty="0">
                <a:latin typeface="Menlo Regular"/>
                <a:cs typeface="Menlo Regular"/>
              </a:rPr>
              <a:t>(prev, </a:t>
            </a:r>
            <a:r>
              <a:rPr lang="en-US" sz="2400" dirty="0" smtClean="0">
                <a:latin typeface="Menlo Regular"/>
                <a:cs typeface="Menlo Regular"/>
              </a:rPr>
              <a:t>++first</a:t>
            </a:r>
            <a:r>
              <a:rPr lang="en-US" sz="2400" dirty="0">
                <a:latin typeface="Menlo Regular"/>
                <a:cs typeface="Menlo Regular"/>
              </a:rPr>
              <a:t>);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b="1" dirty="0">
                <a:latin typeface="Menlo Regular"/>
                <a:cs typeface="Menlo Regular"/>
              </a:rPr>
              <a:t>while</a:t>
            </a:r>
            <a:r>
              <a:rPr lang="en-US" sz="2400" dirty="0">
                <a:latin typeface="Menlo Regular"/>
                <a:cs typeface="Menlo Regular"/>
              </a:rPr>
              <a:t> (++first != last) {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prev = </a:t>
            </a:r>
            <a:r>
              <a:rPr lang="en-US" sz="2400" dirty="0" smtClean="0">
                <a:latin typeface="Menlo Regular"/>
                <a:cs typeface="Menlo Regular"/>
              </a:rPr>
              <a:t>first;</a:t>
            </a:r>
            <a:endParaRPr lang="en-US" sz="2400" dirty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result = </a:t>
            </a:r>
            <a:r>
              <a:rPr lang="en-US" sz="2400" dirty="0" smtClean="0">
                <a:latin typeface="Menlo Regular"/>
                <a:cs typeface="Menlo Regular"/>
              </a:rPr>
              <a:t>op.combine(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  result</a:t>
            </a:r>
            <a:r>
              <a:rPr lang="en-US" sz="2400" dirty="0">
                <a:latin typeface="Menlo Regular"/>
                <a:cs typeface="Menlo Regular"/>
              </a:rPr>
              <a:t>, </a:t>
            </a:r>
            <a:r>
              <a:rPr lang="en-US" sz="2400" dirty="0" smtClean="0">
                <a:latin typeface="Menlo Regular"/>
                <a:cs typeface="Menlo Regular"/>
              </a:rPr>
              <a:t>   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  op.construct</a:t>
            </a:r>
            <a:r>
              <a:rPr lang="en-US" sz="2400" dirty="0">
                <a:latin typeface="Menlo Regular"/>
                <a:cs typeface="Menlo Regular"/>
              </a:rPr>
              <a:t>(prev, </a:t>
            </a:r>
            <a:r>
              <a:rPr lang="en-US" sz="2400" dirty="0" smtClean="0">
                <a:latin typeface="Menlo Regular"/>
                <a:cs typeface="Menlo Regular"/>
              </a:rPr>
              <a:t>++first</a:t>
            </a:r>
            <a:r>
              <a:rPr lang="en-US" sz="2400" dirty="0">
                <a:latin typeface="Menlo Regular"/>
                <a:cs typeface="Menlo Regular"/>
              </a:rPr>
              <a:t>));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}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result;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2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Menlo Regular"/>
                <a:cs typeface="Menlo Regular"/>
              </a:rPr>
              <a:t>template</a:t>
            </a:r>
            <a:r>
              <a:rPr lang="en-US" sz="2400" dirty="0">
                <a:latin typeface="Menlo Regular"/>
                <a:cs typeface="Menlo Regular"/>
              </a:rPr>
              <a:t> &lt;ForwardIterator I,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StrictWeakOrdering </a:t>
            </a:r>
            <a:r>
              <a:rPr lang="en-US" sz="2400" dirty="0">
                <a:latin typeface="Menlo Regular"/>
                <a:cs typeface="Menlo Regular"/>
              </a:rPr>
              <a:t>R&gt;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pair&lt;I, I&gt;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min_max_element</a:t>
            </a:r>
            <a:r>
              <a:rPr lang="en-US" sz="2400" dirty="0">
                <a:latin typeface="Menlo Regular"/>
                <a:cs typeface="Menlo Regular"/>
              </a:rPr>
              <a:t>(I first, I last, R r) {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min_max&lt;compare_dereference&lt;R&gt;&gt; op{r}</a:t>
            </a:r>
            <a:r>
              <a:rPr lang="en-US" sz="2400" dirty="0" smtClean="0">
                <a:latin typeface="Menlo Regular"/>
                <a:cs typeface="Menlo Regular"/>
              </a:rPr>
              <a:t>;</a:t>
            </a:r>
            <a:endParaRPr lang="en-US" sz="2400" dirty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I prev = first;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b="1" dirty="0">
                <a:latin typeface="Menlo Regular"/>
                <a:cs typeface="Menlo Regular"/>
              </a:rPr>
              <a:t>if</a:t>
            </a:r>
            <a:r>
              <a:rPr lang="en-US" sz="2400" dirty="0">
                <a:latin typeface="Menlo Regular"/>
                <a:cs typeface="Menlo Regular"/>
              </a:rPr>
              <a:t> (first == last || ++first == last) 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	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{prev, prev};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320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3400"/>
            <a:ext cx="8763000" cy="55927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  pair</a:t>
            </a:r>
            <a:r>
              <a:rPr lang="en-US" sz="2400" dirty="0">
                <a:latin typeface="Menlo Regular"/>
                <a:cs typeface="Menlo Regular"/>
              </a:rPr>
              <a:t>&lt;I, I&gt; result =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  op.construct</a:t>
            </a:r>
            <a:r>
              <a:rPr lang="en-US" sz="2400" dirty="0">
                <a:latin typeface="Menlo Regular"/>
                <a:cs typeface="Menlo Regular"/>
              </a:rPr>
              <a:t>(prev, first);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b="1" dirty="0">
                <a:latin typeface="Menlo Regular"/>
                <a:cs typeface="Menlo Regular"/>
              </a:rPr>
              <a:t>while</a:t>
            </a:r>
            <a:r>
              <a:rPr lang="en-US" sz="2400" dirty="0">
                <a:latin typeface="Menlo Regular"/>
                <a:cs typeface="Menlo Regular"/>
              </a:rPr>
              <a:t> (++first != last) {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prev = first;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</a:t>
            </a:r>
            <a:r>
              <a:rPr lang="en-US" sz="2400" b="1" dirty="0">
                <a:latin typeface="Menlo Regular"/>
                <a:cs typeface="Menlo Regular"/>
              </a:rPr>
              <a:t>if</a:t>
            </a:r>
            <a:r>
              <a:rPr lang="en-US" sz="2400" dirty="0">
                <a:latin typeface="Menlo Regular"/>
                <a:cs typeface="Menlo Regular"/>
              </a:rPr>
              <a:t> (++first == last)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      </a:t>
            </a:r>
            <a:r>
              <a:rPr lang="en-US" sz="2400" b="1" dirty="0" smtClean="0">
                <a:latin typeface="Menlo Regular"/>
                <a:cs typeface="Menlo Regular"/>
              </a:rPr>
              <a:t>return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op.combine(result,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         {</a:t>
            </a:r>
            <a:r>
              <a:rPr lang="en-US" sz="2400" dirty="0">
                <a:latin typeface="Menlo Regular"/>
                <a:cs typeface="Menlo Regular"/>
              </a:rPr>
              <a:t>prev, prev});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result = op.combine</a:t>
            </a:r>
            <a:r>
              <a:rPr lang="en-US" sz="2400" dirty="0" smtClean="0">
                <a:latin typeface="Menlo Regular"/>
                <a:cs typeface="Menlo Regular"/>
              </a:rPr>
              <a:t>(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  result</a:t>
            </a:r>
            <a:r>
              <a:rPr lang="en-US" sz="2400" dirty="0">
                <a:latin typeface="Menlo Regular"/>
                <a:cs typeface="Menlo Regular"/>
              </a:rPr>
              <a:t>,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	</a:t>
            </a:r>
            <a:r>
              <a:rPr lang="en-US" sz="2400" dirty="0" smtClean="0">
                <a:latin typeface="Menlo Regular"/>
                <a:cs typeface="Menlo Regular"/>
              </a:rPr>
              <a:t>           </a:t>
            </a: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op.construct</a:t>
            </a:r>
            <a:r>
              <a:rPr lang="en-US" sz="2400" dirty="0">
                <a:latin typeface="Menlo Regular"/>
                <a:cs typeface="Menlo Regular"/>
              </a:rPr>
              <a:t>(prev, first));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}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result;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59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</a:t>
            </a:r>
            <a:r>
              <a:rPr lang="en-US" dirty="0"/>
              <a:t> F</a:t>
            </a:r>
            <a:r>
              <a:rPr lang="en-US" dirty="0" smtClean="0"/>
              <a:t>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Menlo Regular"/>
                <a:cs typeface="Menlo Regular"/>
              </a:rPr>
              <a:t>template</a:t>
            </a: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&lt;InputIterator </a:t>
            </a:r>
            <a:r>
              <a:rPr lang="en-US" sz="2400" dirty="0">
                <a:latin typeface="Menlo Regular"/>
                <a:cs typeface="Menlo Regular"/>
              </a:rPr>
              <a:t>I</a:t>
            </a:r>
            <a:r>
              <a:rPr lang="en-US" sz="2400" dirty="0" smtClean="0">
                <a:latin typeface="Menlo Regular"/>
                <a:cs typeface="Menlo Regular"/>
              </a:rPr>
              <a:t>&gt; </a:t>
            </a:r>
          </a:p>
          <a:p>
            <a:pPr marL="0" indent="0">
              <a:buNone/>
            </a:pPr>
            <a:r>
              <a:rPr lang="en-US" sz="2400" b="1" dirty="0" smtClean="0">
                <a:latin typeface="Menlo Regular"/>
                <a:cs typeface="Menlo Regular"/>
              </a:rPr>
              <a:t>using</a:t>
            </a:r>
            <a:r>
              <a:rPr lang="en-US" sz="2400" dirty="0" smtClean="0">
                <a:latin typeface="Menlo Regular"/>
                <a:cs typeface="Menlo Regular"/>
              </a:rPr>
              <a:t> ValueType =</a:t>
            </a:r>
            <a:r>
              <a:rPr lang="en-US" sz="2400" b="1" dirty="0" smtClean="0">
                <a:latin typeface="Menlo Regular"/>
                <a:cs typeface="Menlo Regular"/>
              </a:rPr>
              <a:t> typename</a:t>
            </a:r>
            <a:r>
              <a:rPr lang="en-US" sz="2400" dirty="0" smtClean="0">
                <a:latin typeface="Menlo Regular"/>
                <a:cs typeface="Menlo Regular"/>
              </a:rPr>
              <a:t>     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std</a:t>
            </a:r>
            <a:r>
              <a:rPr lang="en-US" sz="2400" dirty="0">
                <a:latin typeface="Menlo Regular"/>
                <a:cs typeface="Menlo Regular"/>
              </a:rPr>
              <a:t>::iterator_traits&lt;I&gt;::value_type;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7861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Menlo Regular"/>
                <a:cs typeface="Menlo Regular"/>
              </a:rPr>
              <a:t>template</a:t>
            </a:r>
            <a:r>
              <a:rPr lang="en-US" sz="2400" dirty="0">
                <a:latin typeface="Menlo Regular"/>
                <a:cs typeface="Menlo Regular"/>
              </a:rPr>
              <a:t> &lt;</a:t>
            </a:r>
            <a:r>
              <a:rPr lang="en-US" sz="2400" dirty="0">
                <a:solidFill>
                  <a:srgbClr val="FF0000"/>
                </a:solidFill>
                <a:latin typeface="Menlo Regular"/>
                <a:cs typeface="Menlo Regular"/>
              </a:rPr>
              <a:t>InputIterator</a:t>
            </a:r>
            <a:r>
              <a:rPr lang="en-US" sz="2400" dirty="0">
                <a:latin typeface="Menlo Regular"/>
                <a:cs typeface="Menlo Regular"/>
              </a:rPr>
              <a:t> I,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StrictWeakOrdering </a:t>
            </a:r>
            <a:r>
              <a:rPr lang="en-US" sz="2400" dirty="0">
                <a:latin typeface="Menlo Regular"/>
                <a:cs typeface="Menlo Regular"/>
              </a:rPr>
              <a:t>R&gt;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pair&lt;</a:t>
            </a:r>
            <a:r>
              <a:rPr lang="en-US" sz="2400" dirty="0">
                <a:solidFill>
                  <a:srgbClr val="FF0000"/>
                </a:solidFill>
                <a:latin typeface="Menlo Regular"/>
                <a:cs typeface="Menlo Regular"/>
              </a:rPr>
              <a:t>ValueType&lt;I&gt;, ValueType&lt;I&gt;</a:t>
            </a:r>
            <a:r>
              <a:rPr lang="en-US" sz="2400" dirty="0">
                <a:latin typeface="Menlo Regular"/>
                <a:cs typeface="Menlo Regular"/>
              </a:rPr>
              <a:t>&gt; min_max_value_nonempty(I first,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        I </a:t>
            </a:r>
            <a:r>
              <a:rPr lang="en-US" sz="2400" dirty="0">
                <a:latin typeface="Menlo Regular"/>
                <a:cs typeface="Menlo Regular"/>
              </a:rPr>
              <a:t>last,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        R </a:t>
            </a:r>
            <a:r>
              <a:rPr lang="en-US" sz="2400" dirty="0">
                <a:latin typeface="Menlo Regular"/>
                <a:cs typeface="Menlo Regular"/>
              </a:rPr>
              <a:t>r) {</a:t>
            </a:r>
          </a:p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  </a:t>
            </a:r>
            <a:r>
              <a:rPr lang="en-US" sz="2400" b="1" dirty="0" smtClean="0">
                <a:latin typeface="Menlo Regular"/>
                <a:cs typeface="Menlo Regular"/>
              </a:rPr>
              <a:t>typedef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ValueType&lt;I&gt; T; 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min_max</a:t>
            </a:r>
            <a:r>
              <a:rPr lang="en-US" sz="2400" dirty="0">
                <a:latin typeface="Menlo Regular"/>
                <a:cs typeface="Menlo Regular"/>
              </a:rPr>
              <a:t>&lt;R&gt; op{r}</a:t>
            </a:r>
            <a:r>
              <a:rPr lang="en-US" sz="2400" dirty="0" smtClean="0">
                <a:latin typeface="Menlo Regular"/>
                <a:cs typeface="Menlo Regular"/>
              </a:rPr>
              <a:t>;</a:t>
            </a:r>
            <a:endParaRPr lang="en-US" sz="2400" dirty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T val = *first;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b="1" dirty="0">
                <a:latin typeface="Menlo Regular"/>
                <a:cs typeface="Menlo Regular"/>
              </a:rPr>
              <a:t>if</a:t>
            </a:r>
            <a:r>
              <a:rPr lang="en-US" sz="2400" dirty="0">
                <a:latin typeface="Menlo Regular"/>
                <a:cs typeface="Menlo Regular"/>
              </a:rPr>
              <a:t> (++first == last)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{val, val}</a:t>
            </a:r>
            <a:r>
              <a:rPr lang="en-US" sz="2400" dirty="0" smtClean="0">
                <a:latin typeface="Menlo Regular"/>
                <a:cs typeface="Menlo Regular"/>
              </a:rPr>
              <a:t>;</a:t>
            </a:r>
            <a:endParaRPr lang="en-US" sz="2400" dirty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000" dirty="0">
                <a:latin typeface="Menlo Regular"/>
                <a:cs typeface="Menlo Regular"/>
              </a:rPr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39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8763000" cy="55927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  pair</a:t>
            </a:r>
            <a:r>
              <a:rPr lang="en-US" sz="2400" dirty="0">
                <a:latin typeface="Menlo Regular"/>
                <a:cs typeface="Menlo Regular"/>
              </a:rPr>
              <a:t>&lt;T, T&gt; result =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  op.construct</a:t>
            </a:r>
            <a:r>
              <a:rPr lang="en-US" sz="2400" dirty="0">
                <a:latin typeface="Menlo Regular"/>
                <a:cs typeface="Menlo Regular"/>
              </a:rPr>
              <a:t>(val, *first);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b="1" dirty="0">
                <a:latin typeface="Menlo Regular"/>
                <a:cs typeface="Menlo Regular"/>
              </a:rPr>
              <a:t>while </a:t>
            </a:r>
            <a:r>
              <a:rPr lang="en-US" sz="2400" dirty="0">
                <a:latin typeface="Menlo Regular"/>
                <a:cs typeface="Menlo Regular"/>
              </a:rPr>
              <a:t>(++first != last) {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val = *first;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</a:t>
            </a:r>
            <a:r>
              <a:rPr lang="en-US" sz="2400" b="1" dirty="0">
                <a:latin typeface="Menlo Regular"/>
                <a:cs typeface="Menlo Regular"/>
              </a:rPr>
              <a:t>if</a:t>
            </a:r>
            <a:r>
              <a:rPr lang="en-US" sz="2400" dirty="0">
                <a:latin typeface="Menlo Regular"/>
                <a:cs typeface="Menlo Regular"/>
              </a:rPr>
              <a:t> (++first == last)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	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b="1" dirty="0" smtClean="0">
                <a:latin typeface="Menlo Regular"/>
                <a:cs typeface="Menlo Regular"/>
              </a:rPr>
              <a:t>return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op.combine(result,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         {</a:t>
            </a:r>
            <a:r>
              <a:rPr lang="en-US" sz="2400" dirty="0">
                <a:latin typeface="Menlo Regular"/>
                <a:cs typeface="Menlo Regular"/>
              </a:rPr>
              <a:t>val, val});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  result = op.combine</a:t>
            </a:r>
            <a:r>
              <a:rPr lang="en-US" sz="2400" dirty="0" smtClean="0">
                <a:latin typeface="Menlo Regular"/>
                <a:cs typeface="Menlo Regular"/>
              </a:rPr>
              <a:t>(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  result</a:t>
            </a:r>
            <a:r>
              <a:rPr lang="en-US" sz="2400" dirty="0">
                <a:latin typeface="Menlo Regular"/>
                <a:cs typeface="Menlo Regular"/>
              </a:rPr>
              <a:t>,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	</a:t>
            </a:r>
            <a:r>
              <a:rPr lang="en-US" sz="2400" dirty="0" smtClean="0">
                <a:latin typeface="Menlo Regular"/>
                <a:cs typeface="Menlo Regular"/>
              </a:rPr>
              <a:t>            op.construct</a:t>
            </a:r>
            <a:r>
              <a:rPr lang="en-US" sz="2400" dirty="0">
                <a:latin typeface="Menlo Regular"/>
                <a:cs typeface="Menlo Regular"/>
              </a:rPr>
              <a:t>(val, *first));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}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result;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14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Menlo Regular"/>
                <a:cs typeface="Menlo Regular"/>
              </a:rPr>
              <a:t>template</a:t>
            </a:r>
            <a:r>
              <a:rPr lang="en-US" sz="2400" dirty="0">
                <a:latin typeface="Menlo Regular"/>
                <a:cs typeface="Menlo Regular"/>
              </a:rPr>
              <a:t> &lt;InputIterator I,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StrictWeakOrdering </a:t>
            </a:r>
            <a:r>
              <a:rPr lang="en-US" sz="2400" dirty="0">
                <a:latin typeface="Menlo Regular"/>
                <a:cs typeface="Menlo Regular"/>
              </a:rPr>
              <a:t>R&gt;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pair&lt;</a:t>
            </a:r>
            <a:r>
              <a:rPr lang="en-US" sz="2400" dirty="0">
                <a:solidFill>
                  <a:srgbClr val="000000"/>
                </a:solidFill>
                <a:latin typeface="Menlo Regular"/>
                <a:cs typeface="Menlo Regular"/>
              </a:rPr>
              <a:t>ValueType&lt;I&gt;, ValueType&lt;I&gt;</a:t>
            </a:r>
            <a:r>
              <a:rPr lang="en-US" sz="2400" dirty="0">
                <a:latin typeface="Menlo Regular"/>
                <a:cs typeface="Menlo Regular"/>
              </a:rPr>
              <a:t>&gt; </a:t>
            </a:r>
            <a:r>
              <a:rPr lang="en-US" sz="2400" dirty="0" smtClean="0">
                <a:latin typeface="Menlo Regular"/>
                <a:cs typeface="Menlo Regular"/>
              </a:rPr>
              <a:t>min_max_value(</a:t>
            </a:r>
            <a:r>
              <a:rPr lang="en-US" sz="2400" dirty="0">
                <a:latin typeface="Menlo Regular"/>
                <a:cs typeface="Menlo Regular"/>
              </a:rPr>
              <a:t>I first</a:t>
            </a:r>
            <a:r>
              <a:rPr lang="en-US" sz="2400" dirty="0" smtClean="0">
                <a:latin typeface="Menlo Regular"/>
                <a:cs typeface="Menlo Regular"/>
              </a:rPr>
              <a:t>, I </a:t>
            </a:r>
            <a:r>
              <a:rPr lang="en-US" sz="2400" dirty="0">
                <a:latin typeface="Menlo Regular"/>
                <a:cs typeface="Menlo Regular"/>
              </a:rPr>
              <a:t>last, </a:t>
            </a:r>
            <a:r>
              <a:rPr lang="en-US" sz="2400" dirty="0" smtClean="0">
                <a:latin typeface="Menlo Regular"/>
                <a:cs typeface="Menlo Regular"/>
              </a:rPr>
              <a:t>R </a:t>
            </a:r>
            <a:r>
              <a:rPr lang="en-US" sz="2400" dirty="0">
                <a:latin typeface="Menlo Regular"/>
                <a:cs typeface="Menlo Regular"/>
              </a:rPr>
              <a:t>r) {</a:t>
            </a:r>
          </a:p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  </a:t>
            </a:r>
            <a:r>
              <a:rPr lang="en-US" sz="2400" b="1" dirty="0" smtClean="0">
                <a:latin typeface="Menlo Regular"/>
                <a:cs typeface="Menlo Regular"/>
              </a:rPr>
              <a:t>typedef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ValueType&lt;I&gt; T</a:t>
            </a:r>
            <a:r>
              <a:rPr lang="en-US" sz="2400" dirty="0" smtClean="0">
                <a:latin typeface="Menlo Regular"/>
                <a:cs typeface="Menlo Regular"/>
              </a:rPr>
              <a:t>;</a:t>
            </a:r>
          </a:p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  </a:t>
            </a:r>
            <a:r>
              <a:rPr lang="en-US" sz="2400" b="1" dirty="0" smtClean="0">
                <a:latin typeface="Menlo Regular"/>
                <a:cs typeface="Menlo Regular"/>
              </a:rPr>
              <a:t>if</a:t>
            </a:r>
            <a:r>
              <a:rPr lang="en-US" sz="2400" dirty="0" smtClean="0">
                <a:latin typeface="Menlo Regular"/>
                <a:cs typeface="Menlo Regular"/>
              </a:rPr>
              <a:t> (first == last) </a:t>
            </a:r>
          </a:p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    </a:t>
            </a:r>
            <a:r>
              <a:rPr lang="en-US" sz="2400" b="1" dirty="0" smtClean="0">
                <a:latin typeface="Menlo Regular"/>
                <a:cs typeface="Menlo Regular"/>
              </a:rPr>
              <a:t>return</a:t>
            </a:r>
            <a:r>
              <a:rPr lang="en-US" sz="2400" dirty="0" smtClean="0">
                <a:latin typeface="Menlo Regular"/>
                <a:cs typeface="Menlo Regular"/>
              </a:rPr>
              <a:t> {</a:t>
            </a:r>
            <a:r>
              <a:rPr lang="en-US" sz="2400" dirty="0" err="1" smtClean="0">
                <a:latin typeface="Menlo Regular"/>
                <a:cs typeface="Menlo Regular"/>
              </a:rPr>
              <a:t>supremum</a:t>
            </a:r>
            <a:r>
              <a:rPr lang="en-US" sz="2400" dirty="0" smtClean="0">
                <a:latin typeface="Menlo Regular"/>
                <a:cs typeface="Menlo Regular"/>
              </a:rPr>
              <a:t>(r), </a:t>
            </a:r>
            <a:r>
              <a:rPr lang="en-US" sz="2400" dirty="0" err="1" smtClean="0">
                <a:latin typeface="Menlo Regular"/>
                <a:cs typeface="Menlo Regular"/>
              </a:rPr>
              <a:t>infimum</a:t>
            </a:r>
            <a:r>
              <a:rPr lang="en-US" sz="2400" dirty="0" smtClean="0">
                <a:latin typeface="Menlo Regular"/>
                <a:cs typeface="Menlo Regular"/>
              </a:rPr>
              <a:t>(r)}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b="1" dirty="0" smtClean="0">
                <a:latin typeface="Menlo Regular"/>
                <a:cs typeface="Menlo Regular"/>
              </a:rPr>
              <a:t>return</a:t>
            </a:r>
            <a:r>
              <a:rPr lang="en-US" sz="2400" dirty="0" smtClean="0">
                <a:latin typeface="Menlo Regular"/>
                <a:cs typeface="Menlo Regular"/>
              </a:rPr>
              <a:t> min_max_value_nonempty(first, 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                 last,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</a:t>
            </a:r>
            <a:r>
              <a:rPr lang="en-US" sz="2400" dirty="0" smtClean="0">
                <a:latin typeface="Menlo Regular"/>
                <a:cs typeface="Menlo Regular"/>
              </a:rPr>
              <a:t>                               r);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77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have been teaching this algorithm every 2 – 3 years for the last 30 years</a:t>
            </a:r>
          </a:p>
          <a:p>
            <a:r>
              <a:rPr lang="en-US" dirty="0" smtClean="0"/>
              <a:t>When I teach it, I implement it anew</a:t>
            </a:r>
          </a:p>
          <a:p>
            <a:r>
              <a:rPr lang="en-US" dirty="0" smtClean="0"/>
              <a:t>Writing the code and teaching it gives me joy every time</a:t>
            </a:r>
          </a:p>
          <a:p>
            <a:endParaRPr lang="en-US" dirty="0"/>
          </a:p>
          <a:p>
            <a:pPr marL="0" indent="0" algn="ctr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3134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dirty="0" smtClean="0"/>
              <a:t>THANK YOU, IRA!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825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rid of an extra compare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91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// Add to </a:t>
            </a:r>
            <a:r>
              <a:rPr lang="en-US" sz="2400" dirty="0" err="1" smtClean="0">
                <a:latin typeface="Menlo Regular"/>
                <a:cs typeface="Menlo Regular"/>
              </a:rPr>
              <a:t>min_max</a:t>
            </a:r>
            <a:r>
              <a:rPr lang="en-US" sz="2400" dirty="0" smtClean="0">
                <a:latin typeface="Menlo Regular"/>
                <a:cs typeface="Menlo Regular"/>
              </a:rPr>
              <a:t>:</a:t>
            </a:r>
          </a:p>
          <a:p>
            <a:pPr marL="0" indent="0">
              <a:buNone/>
            </a:pPr>
            <a:r>
              <a:rPr lang="en-US" sz="2400" b="1" dirty="0" smtClean="0">
                <a:latin typeface="Menlo Regular"/>
                <a:cs typeface="Menlo Regular"/>
              </a:rPr>
              <a:t>template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&lt;Regular T&gt;  // T == Domain&lt;R&gt;</a:t>
            </a:r>
          </a:p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pair</a:t>
            </a:r>
            <a:r>
              <a:rPr lang="en-US" sz="2400" dirty="0">
                <a:latin typeface="Menlo Regular"/>
                <a:cs typeface="Menlo Regular"/>
              </a:rPr>
              <a:t>&lt;T, T&gt; combine(</a:t>
            </a:r>
            <a:r>
              <a:rPr lang="en-US" sz="2400" b="1" dirty="0" err="1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pair&lt;T, T&gt;&amp; x,</a:t>
            </a:r>
          </a:p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                   </a:t>
            </a:r>
            <a:r>
              <a:rPr lang="en-US" sz="2400" b="1" dirty="0" err="1" smtClean="0">
                <a:latin typeface="Menlo Regular"/>
                <a:cs typeface="Menlo Regular"/>
              </a:rPr>
              <a:t>const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T&amp; </a:t>
            </a:r>
            <a:r>
              <a:rPr lang="en-US" sz="2400" dirty="0" err="1">
                <a:latin typeface="Menlo Regular"/>
                <a:cs typeface="Menlo Regular"/>
              </a:rPr>
              <a:t>val</a:t>
            </a:r>
            <a:r>
              <a:rPr lang="en-US" sz="2400" dirty="0">
                <a:latin typeface="Menlo Regular"/>
                <a:cs typeface="Menlo Regular"/>
              </a:rPr>
              <a:t>) </a:t>
            </a:r>
            <a:r>
              <a:rPr lang="en-US" sz="2400" b="1" dirty="0" err="1">
                <a:latin typeface="Menlo Regular"/>
                <a:cs typeface="Menlo Regular"/>
              </a:rPr>
              <a:t>const</a:t>
            </a:r>
            <a:r>
              <a:rPr lang="en-US" sz="2400" dirty="0">
                <a:latin typeface="Menlo Regular"/>
                <a:cs typeface="Menlo Regular"/>
              </a:rPr>
              <a:t> {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b="1" dirty="0" smtClean="0">
                <a:latin typeface="Menlo Regular"/>
                <a:cs typeface="Menlo Regular"/>
              </a:rPr>
              <a:t>if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(r(</a:t>
            </a:r>
            <a:r>
              <a:rPr lang="en-US" sz="2400" dirty="0" err="1">
                <a:latin typeface="Menlo Regular"/>
                <a:cs typeface="Menlo Regular"/>
              </a:rPr>
              <a:t>val</a:t>
            </a:r>
            <a:r>
              <a:rPr lang="en-US" sz="2400" dirty="0">
                <a:latin typeface="Menlo Regular"/>
                <a:cs typeface="Menlo Regular"/>
              </a:rPr>
              <a:t>, </a:t>
            </a:r>
            <a:r>
              <a:rPr lang="en-US" sz="2400" dirty="0" err="1">
                <a:latin typeface="Menlo Regular"/>
                <a:cs typeface="Menlo Regular"/>
              </a:rPr>
              <a:t>x.first</a:t>
            </a:r>
            <a:r>
              <a:rPr lang="en-US" sz="2400" dirty="0">
                <a:latin typeface="Menlo Regular"/>
                <a:cs typeface="Menlo Regular"/>
              </a:rPr>
              <a:t>))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{ </a:t>
            </a:r>
            <a:r>
              <a:rPr lang="en-US" sz="2400" dirty="0" err="1">
                <a:latin typeface="Menlo Regular"/>
                <a:cs typeface="Menlo Regular"/>
              </a:rPr>
              <a:t>val</a:t>
            </a:r>
            <a:r>
              <a:rPr lang="en-US" sz="2400" dirty="0" smtClean="0">
                <a:latin typeface="Menlo Regular"/>
                <a:cs typeface="Menlo Regular"/>
              </a:rPr>
              <a:t>, </a:t>
            </a:r>
            <a:r>
              <a:rPr lang="en-US" sz="2400" dirty="0" err="1" smtClean="0">
                <a:latin typeface="Menlo Regular"/>
                <a:cs typeface="Menlo Regular"/>
              </a:rPr>
              <a:t>x.second</a:t>
            </a:r>
            <a:r>
              <a:rPr lang="en-US" sz="2400" dirty="0">
                <a:latin typeface="Menlo Regular"/>
                <a:cs typeface="Menlo Regular"/>
              </a:rPr>
              <a:t>};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b="1" dirty="0" smtClean="0">
                <a:latin typeface="Menlo Regular"/>
                <a:cs typeface="Menlo Regular"/>
              </a:rPr>
              <a:t>if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(r(</a:t>
            </a:r>
            <a:r>
              <a:rPr lang="en-US" sz="2400" dirty="0" err="1">
                <a:latin typeface="Menlo Regular"/>
                <a:cs typeface="Menlo Regular"/>
              </a:rPr>
              <a:t>val</a:t>
            </a:r>
            <a:r>
              <a:rPr lang="en-US" sz="2400" dirty="0">
                <a:latin typeface="Menlo Regular"/>
                <a:cs typeface="Menlo Regular"/>
              </a:rPr>
              <a:t>, </a:t>
            </a:r>
            <a:r>
              <a:rPr lang="en-US" sz="2400" dirty="0" err="1">
                <a:latin typeface="Menlo Regular"/>
                <a:cs typeface="Menlo Regular"/>
              </a:rPr>
              <a:t>x.second</a:t>
            </a:r>
            <a:r>
              <a:rPr lang="en-US" sz="2400" dirty="0">
                <a:latin typeface="Menlo Regular"/>
                <a:cs typeface="Menlo Regular"/>
              </a:rPr>
              <a:t>)) </a:t>
            </a:r>
            <a:r>
              <a:rPr lang="en-US" sz="2400" b="1" dirty="0">
                <a:latin typeface="Menlo Regular"/>
                <a:cs typeface="Menlo Regular"/>
              </a:rPr>
              <a:t>return</a:t>
            </a:r>
            <a:r>
              <a:rPr lang="en-US" sz="2400" dirty="0">
                <a:latin typeface="Menlo Regular"/>
                <a:cs typeface="Menlo Regular"/>
              </a:rPr>
              <a:t> x;</a:t>
            </a:r>
          </a:p>
          <a:p>
            <a:pPr marL="0" indent="0">
              <a:buNone/>
            </a:pPr>
            <a:r>
              <a:rPr lang="en-US" sz="2400" dirty="0">
                <a:latin typeface="Menlo Regular"/>
                <a:cs typeface="Menlo Regular"/>
              </a:rPr>
              <a:t>  </a:t>
            </a:r>
            <a:r>
              <a:rPr lang="en-US" sz="2400" b="1" dirty="0" smtClean="0">
                <a:latin typeface="Menlo Regular"/>
                <a:cs typeface="Menlo Regular"/>
              </a:rPr>
              <a:t>return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{</a:t>
            </a:r>
            <a:r>
              <a:rPr lang="en-US" sz="2400" dirty="0" err="1">
                <a:latin typeface="Menlo Regular"/>
                <a:cs typeface="Menlo Regular"/>
              </a:rPr>
              <a:t>x.first</a:t>
            </a:r>
            <a:r>
              <a:rPr lang="en-US" sz="2400" dirty="0">
                <a:latin typeface="Menlo Regular"/>
                <a:cs typeface="Menlo Regular"/>
              </a:rPr>
              <a:t>, </a:t>
            </a:r>
            <a:r>
              <a:rPr lang="en-US" sz="2400" dirty="0" err="1">
                <a:latin typeface="Menlo Regular"/>
                <a:cs typeface="Menlo Regular"/>
              </a:rPr>
              <a:t>val</a:t>
            </a:r>
            <a:r>
              <a:rPr lang="en-US" sz="2400" dirty="0">
                <a:latin typeface="Menlo Regular"/>
                <a:cs typeface="Menlo Regular"/>
              </a:rPr>
              <a:t>};</a:t>
            </a:r>
          </a:p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752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Getting rid of an extra compare (2)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91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// In </a:t>
            </a:r>
            <a:r>
              <a:rPr lang="en-US" sz="2400" dirty="0" err="1" smtClean="0">
                <a:latin typeface="Menlo Regular"/>
                <a:cs typeface="Menlo Regular"/>
              </a:rPr>
              <a:t>min_max_element</a:t>
            </a:r>
            <a:r>
              <a:rPr lang="en-US" sz="2400" dirty="0" smtClean="0">
                <a:latin typeface="Menlo Regular"/>
                <a:cs typeface="Menlo Regular"/>
              </a:rPr>
              <a:t> and</a:t>
            </a:r>
          </a:p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// </a:t>
            </a:r>
            <a:r>
              <a:rPr lang="en-US" sz="2400" dirty="0" err="1" smtClean="0">
                <a:latin typeface="Menlo Regular"/>
                <a:cs typeface="Menlo Regular"/>
              </a:rPr>
              <a:t>min_max_value_nonempty</a:t>
            </a:r>
            <a:r>
              <a:rPr lang="en-US" sz="2400" dirty="0" smtClean="0">
                <a:latin typeface="Menlo Regular"/>
                <a:cs typeface="Menlo Regular"/>
              </a:rPr>
              <a:t>, replace:</a:t>
            </a:r>
          </a:p>
          <a:p>
            <a:pPr marL="0" indent="0">
              <a:buNone/>
            </a:pPr>
            <a:r>
              <a:rPr lang="en-US" sz="2400" b="1" dirty="0" smtClean="0">
                <a:latin typeface="Menlo Regular"/>
                <a:cs typeface="Menlo Regular"/>
              </a:rPr>
              <a:t>if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(++first == last) </a:t>
            </a: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b="1" dirty="0">
                <a:latin typeface="Menlo Regular"/>
                <a:cs typeface="Menlo Regular"/>
              </a:rPr>
              <a:t> </a:t>
            </a:r>
            <a:r>
              <a:rPr lang="en-US" sz="2400" b="1" dirty="0" smtClean="0">
                <a:latin typeface="Menlo Regular"/>
                <a:cs typeface="Menlo Regular"/>
              </a:rPr>
              <a:t> return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 err="1">
                <a:latin typeface="Menlo Regular"/>
                <a:cs typeface="Menlo Regular"/>
              </a:rPr>
              <a:t>op.combine</a:t>
            </a:r>
            <a:r>
              <a:rPr lang="en-US" sz="2400" dirty="0">
                <a:latin typeface="Menlo Regular"/>
                <a:cs typeface="Menlo Regular"/>
              </a:rPr>
              <a:t>(result, {</a:t>
            </a:r>
            <a:r>
              <a:rPr lang="en-US" sz="2400" dirty="0" err="1">
                <a:latin typeface="Menlo Regular"/>
                <a:cs typeface="Menlo Regular"/>
              </a:rPr>
              <a:t>val</a:t>
            </a:r>
            <a:r>
              <a:rPr lang="en-US" sz="2400" dirty="0">
                <a:latin typeface="Menlo Regular"/>
                <a:cs typeface="Menlo Regular"/>
              </a:rPr>
              <a:t>, </a:t>
            </a:r>
            <a:r>
              <a:rPr lang="en-US" sz="2400" dirty="0" err="1">
                <a:latin typeface="Menlo Regular"/>
                <a:cs typeface="Menlo Regular"/>
              </a:rPr>
              <a:t>val</a:t>
            </a:r>
            <a:r>
              <a:rPr lang="en-US" sz="2400" dirty="0">
                <a:latin typeface="Menlo Regular"/>
                <a:cs typeface="Menlo Regular"/>
              </a:rPr>
              <a:t>})</a:t>
            </a:r>
            <a:r>
              <a:rPr lang="en-US" sz="2400" dirty="0" smtClean="0">
                <a:latin typeface="Menlo Regular"/>
                <a:cs typeface="Menlo Regular"/>
              </a:rPr>
              <a:t>;</a:t>
            </a:r>
          </a:p>
          <a:p>
            <a:pPr marL="0" indent="0">
              <a:buNone/>
            </a:pPr>
            <a:endParaRPr lang="en-US" sz="2400" dirty="0" smtClean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sz="2400" dirty="0" smtClean="0">
                <a:latin typeface="Menlo Regular"/>
                <a:cs typeface="Menlo Regular"/>
              </a:rPr>
              <a:t>// with</a:t>
            </a:r>
          </a:p>
          <a:p>
            <a:pPr marL="0" indent="0">
              <a:buNone/>
            </a:pPr>
            <a:r>
              <a:rPr lang="en-US" sz="2400" b="1" dirty="0" smtClean="0">
                <a:latin typeface="Menlo Regular"/>
                <a:cs typeface="Menlo Regular"/>
              </a:rPr>
              <a:t>if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>
                <a:latin typeface="Menlo Regular"/>
                <a:cs typeface="Menlo Regular"/>
              </a:rPr>
              <a:t>(++first == last</a:t>
            </a:r>
            <a:r>
              <a:rPr lang="en-US" sz="2400" dirty="0" smtClean="0">
                <a:latin typeface="Menlo Regular"/>
                <a:cs typeface="Menlo Regular"/>
              </a:rPr>
              <a:t>)</a:t>
            </a:r>
          </a:p>
          <a:p>
            <a:pPr marL="0" indent="0">
              <a:buNone/>
            </a:pPr>
            <a:r>
              <a:rPr lang="en-US" sz="2400" b="1" dirty="0">
                <a:latin typeface="Menlo Regular"/>
                <a:cs typeface="Menlo Regular"/>
              </a:rPr>
              <a:t> </a:t>
            </a:r>
            <a:r>
              <a:rPr lang="en-US" sz="2400" b="1" dirty="0" smtClean="0">
                <a:latin typeface="Menlo Regular"/>
                <a:cs typeface="Menlo Regular"/>
              </a:rPr>
              <a:t> return</a:t>
            </a:r>
            <a:r>
              <a:rPr lang="en-US" sz="2400" dirty="0" smtClean="0">
                <a:latin typeface="Menlo Regular"/>
                <a:cs typeface="Menlo Regular"/>
              </a:rPr>
              <a:t> </a:t>
            </a:r>
            <a:r>
              <a:rPr lang="en-US" sz="2400" dirty="0" err="1">
                <a:latin typeface="Menlo Regular"/>
                <a:cs typeface="Menlo Regular"/>
              </a:rPr>
              <a:t>op.combine</a:t>
            </a:r>
            <a:r>
              <a:rPr lang="en-US" sz="2400" dirty="0">
                <a:latin typeface="Menlo Regular"/>
                <a:cs typeface="Menlo Regular"/>
              </a:rPr>
              <a:t>(result, </a:t>
            </a:r>
            <a:r>
              <a:rPr lang="en-US" sz="2400" dirty="0" err="1">
                <a:latin typeface="Menlo Regular"/>
                <a:cs typeface="Menlo Regular"/>
              </a:rPr>
              <a:t>val</a:t>
            </a:r>
            <a:r>
              <a:rPr lang="en-US" sz="2400" dirty="0">
                <a:latin typeface="Menlo Regular"/>
                <a:cs typeface="Menlo Regular"/>
              </a:rPr>
              <a:t>);</a:t>
            </a:r>
            <a:endParaRPr lang="en-US" sz="2400" dirty="0">
              <a:latin typeface="Menlo Regular"/>
              <a:cs typeface="Menlo Regula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D0C-89BA-0845-9137-904D20B84DD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71758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141597</TotalTime>
  <Words>1210</Words>
  <Application>Microsoft Macintosh PowerPoint</Application>
  <PresentationFormat>On-screen Show (4:3)</PresentationFormat>
  <Paragraphs>232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Default Design</vt:lpstr>
      <vt:lpstr>One algorithm from The Book:  A tribute to Ira Pohl</vt:lpstr>
      <vt:lpstr>The highest compliment [Erdős] could pay to a colleague's work was to say, “That's straight from The Book.”                              Encyclopedia Britannica </vt:lpstr>
      <vt:lpstr>CS needs its Book</vt:lpstr>
      <vt:lpstr>PowerPoint Presentation</vt:lpstr>
      <vt:lpstr>Finding both min and max</vt:lpstr>
      <vt:lpstr>PowerPoint Presentation</vt:lpstr>
      <vt:lpstr>Strict Weak Ordering</vt:lpstr>
      <vt:lpstr>PowerPoint Presentation</vt:lpstr>
      <vt:lpstr>Weak Commutativity</vt:lpstr>
      <vt:lpstr>PowerPoint Presentation</vt:lpstr>
      <vt:lpstr>PowerPoint Presentation</vt:lpstr>
      <vt:lpstr>PowerPoint Presentation</vt:lpstr>
      <vt:lpstr>PowerPoint Presentation</vt:lpstr>
      <vt:lpstr>Iterators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Getting rid of an extra compare</vt:lpstr>
      <vt:lpstr>Getting rid of an extra compare (2)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Greatest Common Measure:  the last 2500 Years</dc:title>
  <dc:creator> </dc:creator>
  <cp:lastModifiedBy>Stepanov, Alexander</cp:lastModifiedBy>
  <cp:revision>836</cp:revision>
  <cp:lastPrinted>2014-04-25T00:06:33Z</cp:lastPrinted>
  <dcterms:created xsi:type="dcterms:W3CDTF">1996-09-30T18:28:10Z</dcterms:created>
  <dcterms:modified xsi:type="dcterms:W3CDTF">2014-04-25T21:37:06Z</dcterms:modified>
</cp:coreProperties>
</file>