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2"/>
  </p:notesMasterIdLst>
  <p:handoutMasterIdLst>
    <p:handoutMasterId r:id="rId233"/>
  </p:handoutMasterIdLst>
  <p:sldIdLst>
    <p:sldId id="257" r:id="rId2"/>
    <p:sldId id="258" r:id="rId3"/>
    <p:sldId id="309" r:id="rId4"/>
    <p:sldId id="301" r:id="rId5"/>
    <p:sldId id="304" r:id="rId6"/>
    <p:sldId id="302" r:id="rId7"/>
    <p:sldId id="303" r:id="rId8"/>
    <p:sldId id="274" r:id="rId9"/>
    <p:sldId id="307" r:id="rId10"/>
    <p:sldId id="308" r:id="rId11"/>
    <p:sldId id="275" r:id="rId12"/>
    <p:sldId id="276" r:id="rId13"/>
    <p:sldId id="295" r:id="rId14"/>
    <p:sldId id="305" r:id="rId15"/>
    <p:sldId id="306" r:id="rId16"/>
    <p:sldId id="296" r:id="rId17"/>
    <p:sldId id="280" r:id="rId18"/>
    <p:sldId id="278" r:id="rId19"/>
    <p:sldId id="297" r:id="rId20"/>
    <p:sldId id="279" r:id="rId21"/>
    <p:sldId id="299" r:id="rId22"/>
    <p:sldId id="298" r:id="rId23"/>
    <p:sldId id="261" r:id="rId24"/>
    <p:sldId id="281" r:id="rId25"/>
    <p:sldId id="282" r:id="rId26"/>
    <p:sldId id="260" r:id="rId27"/>
    <p:sldId id="262" r:id="rId28"/>
    <p:sldId id="310" r:id="rId29"/>
    <p:sldId id="283" r:id="rId30"/>
    <p:sldId id="381" r:id="rId31"/>
    <p:sldId id="263" r:id="rId32"/>
    <p:sldId id="264" r:id="rId33"/>
    <p:sldId id="265" r:id="rId34"/>
    <p:sldId id="266" r:id="rId35"/>
    <p:sldId id="267" r:id="rId36"/>
    <p:sldId id="268" r:id="rId37"/>
    <p:sldId id="269" r:id="rId38"/>
    <p:sldId id="270" r:id="rId39"/>
    <p:sldId id="271" r:id="rId40"/>
    <p:sldId id="272" r:id="rId41"/>
    <p:sldId id="273" r:id="rId42"/>
    <p:sldId id="284" r:id="rId43"/>
    <p:sldId id="288" r:id="rId44"/>
    <p:sldId id="286" r:id="rId45"/>
    <p:sldId id="289" r:id="rId46"/>
    <p:sldId id="287" r:id="rId47"/>
    <p:sldId id="291" r:id="rId48"/>
    <p:sldId id="285" r:id="rId49"/>
    <p:sldId id="292" r:id="rId50"/>
    <p:sldId id="293" r:id="rId51"/>
    <p:sldId id="294" r:id="rId52"/>
    <p:sldId id="290" r:id="rId53"/>
    <p:sldId id="330" r:id="rId54"/>
    <p:sldId id="329" r:id="rId55"/>
    <p:sldId id="326" r:id="rId56"/>
    <p:sldId id="327" r:id="rId57"/>
    <p:sldId id="316" r:id="rId58"/>
    <p:sldId id="343" r:id="rId59"/>
    <p:sldId id="334" r:id="rId60"/>
    <p:sldId id="341" r:id="rId61"/>
    <p:sldId id="336" r:id="rId62"/>
    <p:sldId id="337" r:id="rId63"/>
    <p:sldId id="338" r:id="rId64"/>
    <p:sldId id="339" r:id="rId65"/>
    <p:sldId id="340" r:id="rId66"/>
    <p:sldId id="335" r:id="rId67"/>
    <p:sldId id="342" r:id="rId68"/>
    <p:sldId id="332" r:id="rId69"/>
    <p:sldId id="344" r:id="rId70"/>
    <p:sldId id="333" r:id="rId71"/>
    <p:sldId id="346" r:id="rId72"/>
    <p:sldId id="345" r:id="rId73"/>
    <p:sldId id="347" r:id="rId74"/>
    <p:sldId id="348" r:id="rId75"/>
    <p:sldId id="399" r:id="rId76"/>
    <p:sldId id="349" r:id="rId77"/>
    <p:sldId id="350" r:id="rId78"/>
    <p:sldId id="357" r:id="rId79"/>
    <p:sldId id="352" r:id="rId80"/>
    <p:sldId id="351" r:id="rId81"/>
    <p:sldId id="353" r:id="rId82"/>
    <p:sldId id="354" r:id="rId83"/>
    <p:sldId id="358" r:id="rId84"/>
    <p:sldId id="379" r:id="rId85"/>
    <p:sldId id="380" r:id="rId86"/>
    <p:sldId id="403" r:id="rId87"/>
    <p:sldId id="355" r:id="rId88"/>
    <p:sldId id="360" r:id="rId89"/>
    <p:sldId id="363" r:id="rId90"/>
    <p:sldId id="365" r:id="rId91"/>
    <p:sldId id="404" r:id="rId92"/>
    <p:sldId id="405" r:id="rId93"/>
    <p:sldId id="364" r:id="rId94"/>
    <p:sldId id="366" r:id="rId95"/>
    <p:sldId id="362" r:id="rId96"/>
    <p:sldId id="367" r:id="rId97"/>
    <p:sldId id="368" r:id="rId98"/>
    <p:sldId id="370" r:id="rId99"/>
    <p:sldId id="361" r:id="rId100"/>
    <p:sldId id="369" r:id="rId101"/>
    <p:sldId id="371" r:id="rId102"/>
    <p:sldId id="372" r:id="rId103"/>
    <p:sldId id="406" r:id="rId104"/>
    <p:sldId id="373" r:id="rId105"/>
    <p:sldId id="374" r:id="rId106"/>
    <p:sldId id="391" r:id="rId107"/>
    <p:sldId id="375" r:id="rId108"/>
    <p:sldId id="376" r:id="rId109"/>
    <p:sldId id="377" r:id="rId110"/>
    <p:sldId id="435" r:id="rId111"/>
    <p:sldId id="378" r:id="rId112"/>
    <p:sldId id="401" r:id="rId113"/>
    <p:sldId id="422" r:id="rId114"/>
    <p:sldId id="419" r:id="rId115"/>
    <p:sldId id="423" r:id="rId116"/>
    <p:sldId id="424" r:id="rId117"/>
    <p:sldId id="425" r:id="rId118"/>
    <p:sldId id="420" r:id="rId119"/>
    <p:sldId id="426" r:id="rId120"/>
    <p:sldId id="427" r:id="rId121"/>
    <p:sldId id="428" r:id="rId122"/>
    <p:sldId id="421" r:id="rId123"/>
    <p:sldId id="429" r:id="rId124"/>
    <p:sldId id="402" r:id="rId125"/>
    <p:sldId id="407" r:id="rId126"/>
    <p:sldId id="408" r:id="rId127"/>
    <p:sldId id="434" r:id="rId128"/>
    <p:sldId id="396" r:id="rId129"/>
    <p:sldId id="409" r:id="rId130"/>
    <p:sldId id="393" r:id="rId131"/>
    <p:sldId id="412" r:id="rId132"/>
    <p:sldId id="410" r:id="rId133"/>
    <p:sldId id="395" r:id="rId134"/>
    <p:sldId id="411" r:id="rId135"/>
    <p:sldId id="413" r:id="rId136"/>
    <p:sldId id="392" r:id="rId137"/>
    <p:sldId id="414" r:id="rId138"/>
    <p:sldId id="394" r:id="rId139"/>
    <p:sldId id="398" r:id="rId140"/>
    <p:sldId id="415" r:id="rId141"/>
    <p:sldId id="416" r:id="rId142"/>
    <p:sldId id="436" r:id="rId143"/>
    <p:sldId id="417" r:id="rId144"/>
    <p:sldId id="431" r:id="rId145"/>
    <p:sldId id="433" r:id="rId146"/>
    <p:sldId id="418" r:id="rId147"/>
    <p:sldId id="430" r:id="rId148"/>
    <p:sldId id="432" r:id="rId149"/>
    <p:sldId id="437" r:id="rId150"/>
    <p:sldId id="499" r:id="rId151"/>
    <p:sldId id="454" r:id="rId152"/>
    <p:sldId id="457" r:id="rId153"/>
    <p:sldId id="455" r:id="rId154"/>
    <p:sldId id="456" r:id="rId155"/>
    <p:sldId id="458" r:id="rId156"/>
    <p:sldId id="438" r:id="rId157"/>
    <p:sldId id="453" r:id="rId158"/>
    <p:sldId id="459" r:id="rId159"/>
    <p:sldId id="450" r:id="rId160"/>
    <p:sldId id="452" r:id="rId161"/>
    <p:sldId id="448" r:id="rId162"/>
    <p:sldId id="449" r:id="rId163"/>
    <p:sldId id="460" r:id="rId164"/>
    <p:sldId id="461" r:id="rId165"/>
    <p:sldId id="464" r:id="rId166"/>
    <p:sldId id="462" r:id="rId167"/>
    <p:sldId id="479" r:id="rId168"/>
    <p:sldId id="463" r:id="rId169"/>
    <p:sldId id="465" r:id="rId170"/>
    <p:sldId id="439" r:id="rId171"/>
    <p:sldId id="466" r:id="rId172"/>
    <p:sldId id="467" r:id="rId173"/>
    <p:sldId id="468" r:id="rId174"/>
    <p:sldId id="469" r:id="rId175"/>
    <p:sldId id="470" r:id="rId176"/>
    <p:sldId id="472" r:id="rId177"/>
    <p:sldId id="474" r:id="rId178"/>
    <p:sldId id="475" r:id="rId179"/>
    <p:sldId id="440" r:id="rId180"/>
    <p:sldId id="476" r:id="rId181"/>
    <p:sldId id="477" r:id="rId182"/>
    <p:sldId id="478" r:id="rId183"/>
    <p:sldId id="480" r:id="rId184"/>
    <p:sldId id="481" r:id="rId185"/>
    <p:sldId id="496" r:id="rId186"/>
    <p:sldId id="500" r:id="rId187"/>
    <p:sldId id="512" r:id="rId188"/>
    <p:sldId id="513" r:id="rId189"/>
    <p:sldId id="506" r:id="rId190"/>
    <p:sldId id="508" r:id="rId191"/>
    <p:sldId id="509" r:id="rId192"/>
    <p:sldId id="482" r:id="rId193"/>
    <p:sldId id="511" r:id="rId194"/>
    <p:sldId id="486" r:id="rId195"/>
    <p:sldId id="507" r:id="rId196"/>
    <p:sldId id="485" r:id="rId197"/>
    <p:sldId id="510" r:id="rId198"/>
    <p:sldId id="483" r:id="rId199"/>
    <p:sldId id="484" r:id="rId200"/>
    <p:sldId id="487" r:id="rId201"/>
    <p:sldId id="522" r:id="rId202"/>
    <p:sldId id="523" r:id="rId203"/>
    <p:sldId id="488" r:id="rId204"/>
    <p:sldId id="490" r:id="rId205"/>
    <p:sldId id="491" r:id="rId206"/>
    <p:sldId id="489" r:id="rId207"/>
    <p:sldId id="498" r:id="rId208"/>
    <p:sldId id="441" r:id="rId209"/>
    <p:sldId id="492" r:id="rId210"/>
    <p:sldId id="495" r:id="rId211"/>
    <p:sldId id="516" r:id="rId212"/>
    <p:sldId id="524" r:id="rId213"/>
    <p:sldId id="443" r:id="rId214"/>
    <p:sldId id="517" r:id="rId215"/>
    <p:sldId id="514" r:id="rId216"/>
    <p:sldId id="515" r:id="rId217"/>
    <p:sldId id="445" r:id="rId218"/>
    <p:sldId id="502" r:id="rId219"/>
    <p:sldId id="503" r:id="rId220"/>
    <p:sldId id="501" r:id="rId221"/>
    <p:sldId id="504" r:id="rId222"/>
    <p:sldId id="446" r:id="rId223"/>
    <p:sldId id="444" r:id="rId224"/>
    <p:sldId id="505" r:id="rId225"/>
    <p:sldId id="521" r:id="rId226"/>
    <p:sldId id="525" r:id="rId227"/>
    <p:sldId id="520" r:id="rId228"/>
    <p:sldId id="526" r:id="rId229"/>
    <p:sldId id="527" r:id="rId230"/>
    <p:sldId id="518" r:id="rId2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814" autoAdjust="0"/>
  </p:normalViewPr>
  <p:slideViewPr>
    <p:cSldViewPr snapToGrid="0" snapToObjects="1">
      <p:cViewPr varScale="1">
        <p:scale>
          <a:sx n="42" d="100"/>
          <a:sy n="42" d="100"/>
        </p:scale>
        <p:origin x="-12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notesMaster" Target="notesMasters/notesMaster1.xml"/><Relationship Id="rId233" Type="http://schemas.openxmlformats.org/officeDocument/2006/relationships/handoutMaster" Target="handoutMasters/handoutMaster1.xml"/><Relationship Id="rId234" Type="http://schemas.openxmlformats.org/officeDocument/2006/relationships/printerSettings" Target="printerSettings/printerSettings1.bin"/><Relationship Id="rId235" Type="http://schemas.openxmlformats.org/officeDocument/2006/relationships/presProps" Target="presProps.xml"/><Relationship Id="rId236" Type="http://schemas.openxmlformats.org/officeDocument/2006/relationships/viewProps" Target="viewProps.xml"/><Relationship Id="rId237" Type="http://schemas.openxmlformats.org/officeDocument/2006/relationships/theme" Target="theme/theme1.xml"/><Relationship Id="rId23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CEC780-0685-774E-9C51-F7BACCF5A909}" type="datetimeFigureOut">
              <a:rPr lang="en-US" smtClean="0"/>
              <a:t>9/24/12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013733-3186-D141-B520-A5D5F71F6E95}" type="slidenum">
              <a:rPr lang="en-US" smtClean="0"/>
              <a:t>‹#›</a:t>
            </a:fld>
            <a:endParaRPr lang="en-US"/>
          </a:p>
        </p:txBody>
      </p:sp>
    </p:spTree>
    <p:extLst>
      <p:ext uri="{BB962C8B-B14F-4D97-AF65-F5344CB8AC3E}">
        <p14:creationId xmlns:p14="http://schemas.microsoft.com/office/powerpoint/2010/main" val="32041274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5B1B8E-45C8-DD40-B24D-A5F777B21B8C}" type="datetimeFigureOut">
              <a:rPr lang="en-US" smtClean="0"/>
              <a:t>9/24/12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AE91F6-37D8-3C44-B1EA-A3FE22CB586E}" type="slidenum">
              <a:rPr lang="en-US" smtClean="0"/>
              <a:t>‹#›</a:t>
            </a:fld>
            <a:endParaRPr lang="en-US"/>
          </a:p>
        </p:txBody>
      </p:sp>
    </p:spTree>
    <p:extLst>
      <p:ext uri="{BB962C8B-B14F-4D97-AF65-F5344CB8AC3E}">
        <p14:creationId xmlns:p14="http://schemas.microsoft.com/office/powerpoint/2010/main" val="33608701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a:t>
            </a:fld>
            <a:endParaRPr lang="en-US"/>
          </a:p>
        </p:txBody>
      </p:sp>
    </p:spTree>
    <p:extLst>
      <p:ext uri="{BB962C8B-B14F-4D97-AF65-F5344CB8AC3E}">
        <p14:creationId xmlns:p14="http://schemas.microsoft.com/office/powerpoint/2010/main" val="3778609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\begin{enumerate}</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  \exists 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~:~\exists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~called its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{successor}</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\subset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\wedge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m\in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~:~n'= m' \implies n = m$</a:t>
            </a:r>
          </a:p>
          <a:p>
            <a:r>
              <a:rPr lang="en-US" sz="1200" kern="1200" dirty="0" smtClean="0">
                <a:solidFill>
                  <a:schemeClr val="tx1"/>
                </a:solidFill>
                <a:latin typeface="+mn-lt"/>
                <a:ea typeface="+mn-ea"/>
                <a:cs typeface="+mn-cs"/>
              </a:rPr>
              <a:t>\item</a:t>
            </a:r>
          </a:p>
          <a:p>
            <a:r>
              <a:rPr lang="fr-FR" sz="1200" kern="1200" dirty="0" smtClean="0">
                <a:solidFill>
                  <a:schemeClr val="tx1"/>
                </a:solidFill>
                <a:latin typeface="+mn-lt"/>
                <a:ea typeface="+mn-ea"/>
                <a:cs typeface="+mn-cs"/>
              </a:rPr>
              <a:t>$\</a:t>
            </a:r>
            <a:r>
              <a:rPr lang="fr-FR" sz="1200" kern="1200" dirty="0" err="1" smtClean="0">
                <a:solidFill>
                  <a:schemeClr val="tx1"/>
                </a:solidFill>
                <a:latin typeface="+mn-lt"/>
                <a:ea typeface="+mn-ea"/>
                <a:cs typeface="+mn-cs"/>
              </a:rPr>
              <a:t>forall</a:t>
            </a:r>
            <a:r>
              <a:rPr lang="fr-FR" sz="1200" kern="1200" dirty="0" smtClean="0">
                <a:solidFill>
                  <a:schemeClr val="tx1"/>
                </a:solidFill>
                <a:latin typeface="+mn-lt"/>
                <a:ea typeface="+mn-ea"/>
                <a:cs typeface="+mn-cs"/>
              </a:rPr>
              <a:t> n \in \</a:t>
            </a:r>
            <a:r>
              <a:rPr lang="fr-FR" sz="1200" kern="1200" dirty="0" err="1" smtClean="0">
                <a:solidFill>
                  <a:schemeClr val="tx1"/>
                </a:solidFill>
                <a:latin typeface="+mn-lt"/>
                <a:ea typeface="+mn-ea"/>
                <a:cs typeface="+mn-cs"/>
              </a:rPr>
              <a:t>mathbb</a:t>
            </a:r>
            <a:r>
              <a:rPr lang="fr-FR" sz="1200" kern="1200" dirty="0" smtClean="0">
                <a:solidFill>
                  <a:schemeClr val="tx1"/>
                </a:solidFill>
                <a:latin typeface="+mn-lt"/>
                <a:ea typeface="+mn-ea"/>
                <a:cs typeface="+mn-cs"/>
              </a:rPr>
              <a:t>{N} ~:~ n' \</a:t>
            </a:r>
            <a:r>
              <a:rPr lang="fr-FR" sz="1200" kern="1200" dirty="0" err="1" smtClean="0">
                <a:solidFill>
                  <a:schemeClr val="tx1"/>
                </a:solidFill>
                <a:latin typeface="+mn-lt"/>
                <a:ea typeface="+mn-ea"/>
                <a:cs typeface="+mn-cs"/>
              </a:rPr>
              <a:t>neq</a:t>
            </a:r>
            <a:r>
              <a:rPr lang="fr-FR" sz="1200" kern="1200" dirty="0" smtClean="0">
                <a:solidFill>
                  <a:schemeClr val="tx1"/>
                </a:solidFill>
                <a:latin typeface="+mn-lt"/>
                <a:ea typeface="+mn-ea"/>
                <a:cs typeface="+mn-cs"/>
              </a:rPr>
              <a:t> 0$</a:t>
            </a:r>
          </a:p>
          <a:p>
            <a:r>
              <a:rPr lang="fr-FR" sz="1200" kern="1200" dirty="0" smtClean="0">
                <a:solidFill>
                  <a:schemeClr val="tx1"/>
                </a:solidFill>
                <a:latin typeface="+mn-lt"/>
                <a:ea typeface="+mn-ea"/>
                <a:cs typeface="+mn-cs"/>
              </a:rPr>
              <a:t>\end{</a:t>
            </a:r>
            <a:r>
              <a:rPr lang="fr-FR" sz="1200" kern="1200" dirty="0" err="1" smtClean="0">
                <a:solidFill>
                  <a:schemeClr val="tx1"/>
                </a:solidFill>
                <a:latin typeface="+mn-lt"/>
                <a:ea typeface="+mn-ea"/>
                <a:cs typeface="+mn-cs"/>
              </a:rPr>
              <a:t>enumerate</a:t>
            </a:r>
            <a:r>
              <a:rPr lang="fr-FR" sz="120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B9AE91F6-37D8-3C44-B1EA-A3FE22CB586E}" type="slidenum">
              <a:rPr lang="en-US" smtClean="0"/>
              <a:t>36</a:t>
            </a:fld>
            <a:endParaRPr lang="en-US"/>
          </a:p>
        </p:txBody>
      </p:sp>
    </p:spTree>
    <p:extLst>
      <p:ext uri="{BB962C8B-B14F-4D97-AF65-F5344CB8AC3E}">
        <p14:creationId xmlns:p14="http://schemas.microsoft.com/office/powerpoint/2010/main" val="311769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\begin{enumerate}</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  \exists 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~:~\exists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~called its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{successor}</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\subset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\wedge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m\in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~:~n'= m' \implies n = m$</a:t>
            </a:r>
          </a:p>
          <a:p>
            <a:r>
              <a:rPr lang="en-US" sz="1200" kern="1200" dirty="0" smtClean="0">
                <a:solidFill>
                  <a:schemeClr val="tx1"/>
                </a:solidFill>
                <a:latin typeface="+mn-lt"/>
                <a:ea typeface="+mn-ea"/>
                <a:cs typeface="+mn-cs"/>
              </a:rPr>
              <a:t>\item</a:t>
            </a:r>
          </a:p>
          <a:p>
            <a:r>
              <a:rPr lang="fr-FR" sz="1200" kern="1200" dirty="0" smtClean="0">
                <a:solidFill>
                  <a:schemeClr val="tx1"/>
                </a:solidFill>
                <a:latin typeface="+mn-lt"/>
                <a:ea typeface="+mn-ea"/>
                <a:cs typeface="+mn-cs"/>
              </a:rPr>
              <a:t>$\</a:t>
            </a:r>
            <a:r>
              <a:rPr lang="fr-FR" sz="1200" kern="1200" dirty="0" err="1" smtClean="0">
                <a:solidFill>
                  <a:schemeClr val="tx1"/>
                </a:solidFill>
                <a:latin typeface="+mn-lt"/>
                <a:ea typeface="+mn-ea"/>
                <a:cs typeface="+mn-cs"/>
              </a:rPr>
              <a:t>forall</a:t>
            </a:r>
            <a:r>
              <a:rPr lang="fr-FR" sz="1200" kern="1200" dirty="0" smtClean="0">
                <a:solidFill>
                  <a:schemeClr val="tx1"/>
                </a:solidFill>
                <a:latin typeface="+mn-lt"/>
                <a:ea typeface="+mn-ea"/>
                <a:cs typeface="+mn-cs"/>
              </a:rPr>
              <a:t> n \in \</a:t>
            </a:r>
            <a:r>
              <a:rPr lang="fr-FR" sz="1200" kern="1200" dirty="0" err="1" smtClean="0">
                <a:solidFill>
                  <a:schemeClr val="tx1"/>
                </a:solidFill>
                <a:latin typeface="+mn-lt"/>
                <a:ea typeface="+mn-ea"/>
                <a:cs typeface="+mn-cs"/>
              </a:rPr>
              <a:t>mathbb</a:t>
            </a:r>
            <a:r>
              <a:rPr lang="fr-FR" sz="1200" kern="1200" dirty="0" smtClean="0">
                <a:solidFill>
                  <a:schemeClr val="tx1"/>
                </a:solidFill>
                <a:latin typeface="+mn-lt"/>
                <a:ea typeface="+mn-ea"/>
                <a:cs typeface="+mn-cs"/>
              </a:rPr>
              <a:t>{N} ~:~ n' \</a:t>
            </a:r>
            <a:r>
              <a:rPr lang="fr-FR" sz="1200" kern="1200" dirty="0" err="1" smtClean="0">
                <a:solidFill>
                  <a:schemeClr val="tx1"/>
                </a:solidFill>
                <a:latin typeface="+mn-lt"/>
                <a:ea typeface="+mn-ea"/>
                <a:cs typeface="+mn-cs"/>
              </a:rPr>
              <a:t>neq</a:t>
            </a:r>
            <a:r>
              <a:rPr lang="fr-FR" sz="1200" kern="1200" dirty="0" smtClean="0">
                <a:solidFill>
                  <a:schemeClr val="tx1"/>
                </a:solidFill>
                <a:latin typeface="+mn-lt"/>
                <a:ea typeface="+mn-ea"/>
                <a:cs typeface="+mn-cs"/>
              </a:rPr>
              <a:t> 0$</a:t>
            </a:r>
          </a:p>
          <a:p>
            <a:r>
              <a:rPr lang="fr-FR" sz="1200" kern="1200" dirty="0" smtClean="0">
                <a:solidFill>
                  <a:schemeClr val="tx1"/>
                </a:solidFill>
                <a:latin typeface="+mn-lt"/>
                <a:ea typeface="+mn-ea"/>
                <a:cs typeface="+mn-cs"/>
              </a:rPr>
              <a:t>\end{</a:t>
            </a:r>
            <a:r>
              <a:rPr lang="fr-FR" sz="1200" kern="1200" dirty="0" err="1" smtClean="0">
                <a:solidFill>
                  <a:schemeClr val="tx1"/>
                </a:solidFill>
                <a:latin typeface="+mn-lt"/>
                <a:ea typeface="+mn-ea"/>
                <a:cs typeface="+mn-cs"/>
              </a:rPr>
              <a:t>enumerate</a:t>
            </a:r>
            <a:r>
              <a:rPr lang="fr-FR" sz="120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B9AE91F6-37D8-3C44-B1EA-A3FE22CB586E}" type="slidenum">
              <a:rPr lang="en-US" smtClean="0"/>
              <a:t>38</a:t>
            </a:fld>
            <a:endParaRPr lang="en-US"/>
          </a:p>
        </p:txBody>
      </p:sp>
    </p:spTree>
    <p:extLst>
      <p:ext uri="{BB962C8B-B14F-4D97-AF65-F5344CB8AC3E}">
        <p14:creationId xmlns:p14="http://schemas.microsoft.com/office/powerpoint/2010/main" val="1062911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\begin{enumerate}</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  \exists 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~:~\exists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~called its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{successor}</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\subset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\wedge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m\in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~:~n'= m' \implies n = m$</a:t>
            </a:r>
          </a:p>
          <a:p>
            <a:r>
              <a:rPr lang="en-US" sz="1200" kern="1200" dirty="0" smtClean="0">
                <a:solidFill>
                  <a:schemeClr val="tx1"/>
                </a:solidFill>
                <a:latin typeface="+mn-lt"/>
                <a:ea typeface="+mn-ea"/>
                <a:cs typeface="+mn-cs"/>
              </a:rPr>
              <a:t>%\item</a:t>
            </a:r>
          </a:p>
          <a:p>
            <a:r>
              <a:rPr lang="fr-FR" sz="1200" kern="1200" dirty="0" smtClean="0">
                <a:solidFill>
                  <a:schemeClr val="tx1"/>
                </a:solidFill>
                <a:latin typeface="+mn-lt"/>
                <a:ea typeface="+mn-ea"/>
                <a:cs typeface="+mn-cs"/>
              </a:rPr>
              <a:t>%$\</a:t>
            </a:r>
            <a:r>
              <a:rPr lang="fr-FR" sz="1200" kern="1200" dirty="0" err="1" smtClean="0">
                <a:solidFill>
                  <a:schemeClr val="tx1"/>
                </a:solidFill>
                <a:latin typeface="+mn-lt"/>
                <a:ea typeface="+mn-ea"/>
                <a:cs typeface="+mn-cs"/>
              </a:rPr>
              <a:t>forall</a:t>
            </a:r>
            <a:r>
              <a:rPr lang="fr-FR" sz="1200" kern="1200" dirty="0" smtClean="0">
                <a:solidFill>
                  <a:schemeClr val="tx1"/>
                </a:solidFill>
                <a:latin typeface="+mn-lt"/>
                <a:ea typeface="+mn-ea"/>
                <a:cs typeface="+mn-cs"/>
              </a:rPr>
              <a:t> n \in \</a:t>
            </a:r>
            <a:r>
              <a:rPr lang="fr-FR" sz="1200" kern="1200" dirty="0" err="1" smtClean="0">
                <a:solidFill>
                  <a:schemeClr val="tx1"/>
                </a:solidFill>
                <a:latin typeface="+mn-lt"/>
                <a:ea typeface="+mn-ea"/>
                <a:cs typeface="+mn-cs"/>
              </a:rPr>
              <a:t>mathbb</a:t>
            </a:r>
            <a:r>
              <a:rPr lang="fr-FR" sz="1200" kern="1200" dirty="0" smtClean="0">
                <a:solidFill>
                  <a:schemeClr val="tx1"/>
                </a:solidFill>
                <a:latin typeface="+mn-lt"/>
                <a:ea typeface="+mn-ea"/>
                <a:cs typeface="+mn-cs"/>
              </a:rPr>
              <a:t>{N} ~:~ n' \</a:t>
            </a:r>
            <a:r>
              <a:rPr lang="fr-FR" sz="1200" kern="1200" dirty="0" err="1" smtClean="0">
                <a:solidFill>
                  <a:schemeClr val="tx1"/>
                </a:solidFill>
                <a:latin typeface="+mn-lt"/>
                <a:ea typeface="+mn-ea"/>
                <a:cs typeface="+mn-cs"/>
              </a:rPr>
              <a:t>neq</a:t>
            </a:r>
            <a:r>
              <a:rPr lang="fr-FR" sz="1200" kern="1200" dirty="0" smtClean="0">
                <a:solidFill>
                  <a:schemeClr val="tx1"/>
                </a:solidFill>
                <a:latin typeface="+mn-lt"/>
                <a:ea typeface="+mn-ea"/>
                <a:cs typeface="+mn-cs"/>
              </a:rPr>
              <a:t> 0$</a:t>
            </a:r>
          </a:p>
          <a:p>
            <a:r>
              <a:rPr lang="fr-FR" sz="1200" kern="1200" dirty="0" smtClean="0">
                <a:solidFill>
                  <a:schemeClr val="tx1"/>
                </a:solidFill>
                <a:latin typeface="+mn-lt"/>
                <a:ea typeface="+mn-ea"/>
                <a:cs typeface="+mn-cs"/>
              </a:rPr>
              <a:t>\end{</a:t>
            </a:r>
            <a:r>
              <a:rPr lang="fr-FR" sz="1200" kern="1200" dirty="0" err="1" smtClean="0">
                <a:solidFill>
                  <a:schemeClr val="tx1"/>
                </a:solidFill>
                <a:latin typeface="+mn-lt"/>
                <a:ea typeface="+mn-ea"/>
                <a:cs typeface="+mn-cs"/>
              </a:rPr>
              <a:t>enumerate</a:t>
            </a:r>
            <a:r>
              <a:rPr lang="fr-FR" sz="120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B9AE91F6-37D8-3C44-B1EA-A3FE22CB586E}" type="slidenum">
              <a:rPr lang="en-US" smtClean="0"/>
              <a:t>40</a:t>
            </a:fld>
            <a:endParaRPr lang="en-US"/>
          </a:p>
        </p:txBody>
      </p:sp>
    </p:spTree>
    <p:extLst>
      <p:ext uri="{BB962C8B-B14F-4D97-AF65-F5344CB8AC3E}">
        <p14:creationId xmlns:p14="http://schemas.microsoft.com/office/powerpoint/2010/main" val="151105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+ 0 &amp;= a\\</a:t>
            </a:r>
          </a:p>
          <a:p>
            <a:r>
              <a:rPr lang="fr-FR" sz="1200" kern="1200" dirty="0" err="1" smtClean="0">
                <a:solidFill>
                  <a:schemeClr val="tx1"/>
                </a:solidFill>
                <a:latin typeface="+mn-lt"/>
                <a:ea typeface="+mn-ea"/>
                <a:cs typeface="+mn-cs"/>
              </a:rPr>
              <a:t>a+b</a:t>
            </a:r>
            <a:r>
              <a:rPr lang="fr-FR" sz="1200" kern="1200" dirty="0" smtClean="0">
                <a:solidFill>
                  <a:schemeClr val="tx1"/>
                </a:solidFill>
                <a:latin typeface="+mn-lt"/>
                <a:ea typeface="+mn-ea"/>
                <a:cs typeface="+mn-cs"/>
              </a:rPr>
              <a:t>' &amp;= (</a:t>
            </a:r>
            <a:r>
              <a:rPr lang="fr-FR" sz="1200" kern="1200" dirty="0" err="1" smtClean="0">
                <a:solidFill>
                  <a:schemeClr val="tx1"/>
                </a:solidFill>
                <a:latin typeface="+mn-lt"/>
                <a:ea typeface="+mn-ea"/>
                <a:cs typeface="+mn-cs"/>
              </a:rPr>
              <a:t>a+b</a:t>
            </a:r>
            <a:r>
              <a:rPr lang="fr-FR"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42</a:t>
            </a:fld>
            <a:endParaRPr lang="en-US"/>
          </a:p>
        </p:txBody>
      </p:sp>
    </p:spTree>
    <p:extLst>
      <p:ext uri="{BB962C8B-B14F-4D97-AF65-F5344CB8AC3E}">
        <p14:creationId xmlns:p14="http://schemas.microsoft.com/office/powerpoint/2010/main" val="840362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base~step</a:t>
            </a:r>
            <a:r>
              <a:rPr lang="en-US" sz="1200" kern="1200" dirty="0" smtClean="0">
                <a:solidFill>
                  <a:schemeClr val="tx1"/>
                </a:solidFill>
                <a:latin typeface="+mn-lt"/>
                <a:ea typeface="+mn-ea"/>
                <a:cs typeface="+mn-cs"/>
              </a:rPr>
              <a:t>}:\\  ~0 + 0 &amp;= 0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induction~step</a:t>
            </a:r>
            <a:r>
              <a:rPr lang="en-US" sz="1200" kern="1200" dirty="0" smtClean="0">
                <a:solidFill>
                  <a:schemeClr val="tx1"/>
                </a:solidFill>
                <a:latin typeface="+mn-lt"/>
                <a:ea typeface="+mn-ea"/>
                <a:cs typeface="+mn-cs"/>
              </a:rPr>
              <a:t>}:\\ 0 + a &amp;= a \implies 0 + a' = (0 + a)' = a'</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43</a:t>
            </a:fld>
            <a:endParaRPr lang="en-US"/>
          </a:p>
        </p:txBody>
      </p:sp>
    </p:spTree>
    <p:extLst>
      <p:ext uri="{BB962C8B-B14F-4D97-AF65-F5344CB8AC3E}">
        <p14:creationId xmlns:p14="http://schemas.microsoft.com/office/powerpoint/2010/main" val="81437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 0 &amp;= 0\\</a:t>
            </a:r>
          </a:p>
          <a:p>
            <a:r>
              <a:rPr lang="fr-FR" sz="1200" kern="1200" dirty="0" smtClean="0">
                <a:solidFill>
                  <a:schemeClr val="tx1"/>
                </a:solidFill>
                <a:latin typeface="+mn-lt"/>
                <a:ea typeface="+mn-ea"/>
                <a:cs typeface="+mn-cs"/>
              </a:rPr>
              <a:t>a \</a:t>
            </a:r>
            <a:r>
              <a:rPr lang="fr-FR" sz="1200" kern="1200" dirty="0" err="1" smtClean="0">
                <a:solidFill>
                  <a:schemeClr val="tx1"/>
                </a:solidFill>
                <a:latin typeface="+mn-lt"/>
                <a:ea typeface="+mn-ea"/>
                <a:cs typeface="+mn-cs"/>
              </a:rPr>
              <a:t>cdot</a:t>
            </a:r>
            <a:r>
              <a:rPr lang="fr-FR" sz="1200" kern="1200" dirty="0" smtClean="0">
                <a:solidFill>
                  <a:schemeClr val="tx1"/>
                </a:solidFill>
                <a:latin typeface="+mn-lt"/>
                <a:ea typeface="+mn-ea"/>
                <a:cs typeface="+mn-cs"/>
              </a:rPr>
              <a:t> b' &amp;= (a \</a:t>
            </a:r>
            <a:r>
              <a:rPr lang="fr-FR" sz="1200" kern="1200" dirty="0" err="1" smtClean="0">
                <a:solidFill>
                  <a:schemeClr val="tx1"/>
                </a:solidFill>
                <a:latin typeface="+mn-lt"/>
                <a:ea typeface="+mn-ea"/>
                <a:cs typeface="+mn-cs"/>
              </a:rPr>
              <a:t>cdot</a:t>
            </a:r>
            <a:r>
              <a:rPr lang="fr-FR" sz="1200" kern="1200" dirty="0" smtClean="0">
                <a:solidFill>
                  <a:schemeClr val="tx1"/>
                </a:solidFill>
                <a:latin typeface="+mn-lt"/>
                <a:ea typeface="+mn-ea"/>
                <a:cs typeface="+mn-cs"/>
              </a:rPr>
              <a:t> b) + a</a:t>
            </a:r>
          </a:p>
        </p:txBody>
      </p:sp>
      <p:sp>
        <p:nvSpPr>
          <p:cNvPr id="4" name="Slide Number Placeholder 3"/>
          <p:cNvSpPr>
            <a:spLocks noGrp="1"/>
          </p:cNvSpPr>
          <p:nvPr>
            <p:ph type="sldNum" sz="quarter" idx="10"/>
          </p:nvPr>
        </p:nvSpPr>
        <p:spPr/>
        <p:txBody>
          <a:bodyPr/>
          <a:lstStyle/>
          <a:p>
            <a:fld id="{B9AE91F6-37D8-3C44-B1EA-A3FE22CB586E}" type="slidenum">
              <a:rPr lang="en-US" smtClean="0"/>
              <a:t>44</a:t>
            </a:fld>
            <a:endParaRPr lang="en-US"/>
          </a:p>
        </p:txBody>
      </p:sp>
    </p:spTree>
    <p:extLst>
      <p:ext uri="{BB962C8B-B14F-4D97-AF65-F5344CB8AC3E}">
        <p14:creationId xmlns:p14="http://schemas.microsoft.com/office/powerpoint/2010/main" val="840362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base~step</a:t>
            </a:r>
            <a:r>
              <a:rPr lang="en-US" sz="1200" kern="1200" dirty="0" smtClean="0">
                <a:solidFill>
                  <a:schemeClr val="tx1"/>
                </a:solidFill>
                <a:latin typeface="+mn-lt"/>
                <a:ea typeface="+mn-ea"/>
                <a:cs typeface="+mn-cs"/>
              </a:rPr>
              <a:t>}:\\  ~0\</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 0 &amp;= 0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induction~step</a:t>
            </a:r>
            <a:r>
              <a:rPr lang="en-US" sz="1200" kern="1200" dirty="0" smtClean="0">
                <a:solidFill>
                  <a:schemeClr val="tx1"/>
                </a:solidFill>
                <a:latin typeface="+mn-lt"/>
                <a:ea typeface="+mn-ea"/>
                <a:cs typeface="+mn-cs"/>
              </a:rPr>
              <a:t>}:\\ 0 \</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 a &amp;= 0 \implies 0 \</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 a' = 0 \</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 a + 0 = 0</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45</a:t>
            </a:fld>
            <a:endParaRPr lang="en-US"/>
          </a:p>
        </p:txBody>
      </p:sp>
    </p:spTree>
    <p:extLst>
      <p:ext uri="{BB962C8B-B14F-4D97-AF65-F5344CB8AC3E}">
        <p14:creationId xmlns:p14="http://schemas.microsoft.com/office/powerpoint/2010/main" val="325248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+ 0 &amp;= a\\</a:t>
            </a:r>
          </a:p>
          <a:p>
            <a:r>
              <a:rPr lang="fr-FR" sz="1200" kern="1200" dirty="0" err="1" smtClean="0">
                <a:solidFill>
                  <a:schemeClr val="tx1"/>
                </a:solidFill>
                <a:latin typeface="+mn-lt"/>
                <a:ea typeface="+mn-ea"/>
                <a:cs typeface="+mn-cs"/>
              </a:rPr>
              <a:t>a+b</a:t>
            </a:r>
            <a:r>
              <a:rPr lang="fr-FR" sz="1200" kern="1200" dirty="0" smtClean="0">
                <a:solidFill>
                  <a:schemeClr val="tx1"/>
                </a:solidFill>
                <a:latin typeface="+mn-lt"/>
                <a:ea typeface="+mn-ea"/>
                <a:cs typeface="+mn-cs"/>
              </a:rPr>
              <a:t>' &amp;= (</a:t>
            </a:r>
            <a:r>
              <a:rPr lang="fr-FR" sz="1200" kern="1200" dirty="0" err="1" smtClean="0">
                <a:solidFill>
                  <a:schemeClr val="tx1"/>
                </a:solidFill>
                <a:latin typeface="+mn-lt"/>
                <a:ea typeface="+mn-ea"/>
                <a:cs typeface="+mn-cs"/>
              </a:rPr>
              <a:t>a+b</a:t>
            </a:r>
            <a:r>
              <a:rPr lang="fr-FR"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46</a:t>
            </a:fld>
            <a:endParaRPr lang="en-US"/>
          </a:p>
        </p:txBody>
      </p:sp>
    </p:spTree>
    <p:extLst>
      <p:ext uri="{BB962C8B-B14F-4D97-AF65-F5344CB8AC3E}">
        <p14:creationId xmlns:p14="http://schemas.microsoft.com/office/powerpoint/2010/main" val="840362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latin typeface="+mn-lt"/>
                <a:ea typeface="+mn-ea"/>
                <a:cs typeface="+mn-cs"/>
              </a:rPr>
              <a:t>a + 1 = a + 0' = (a + 0)' = a'</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47</a:t>
            </a:fld>
            <a:endParaRPr lang="en-US"/>
          </a:p>
        </p:txBody>
      </p:sp>
    </p:spTree>
    <p:extLst>
      <p:ext uri="{BB962C8B-B14F-4D97-AF65-F5344CB8AC3E}">
        <p14:creationId xmlns:p14="http://schemas.microsoft.com/office/powerpoint/2010/main" val="3730866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latin typeface="+mn-lt"/>
                <a:ea typeface="+mn-ea"/>
                <a:cs typeface="+mn-cs"/>
              </a:rPr>
              <a:t>a \</a:t>
            </a:r>
            <a:r>
              <a:rPr lang="tr-TR" sz="1200" kern="1200" dirty="0" err="1" smtClean="0">
                <a:solidFill>
                  <a:schemeClr val="tx1"/>
                </a:solidFill>
                <a:latin typeface="+mn-lt"/>
                <a:ea typeface="+mn-ea"/>
                <a:cs typeface="+mn-cs"/>
              </a:rPr>
              <a:t>cdot</a:t>
            </a:r>
            <a:r>
              <a:rPr lang="tr-TR" sz="1200" kern="1200" dirty="0" smtClean="0">
                <a:solidFill>
                  <a:schemeClr val="tx1"/>
                </a:solidFill>
                <a:latin typeface="+mn-lt"/>
                <a:ea typeface="+mn-ea"/>
                <a:cs typeface="+mn-cs"/>
              </a:rPr>
              <a:t> 1 = a \</a:t>
            </a:r>
            <a:r>
              <a:rPr lang="tr-TR" sz="1200" kern="1200" dirty="0" err="1" smtClean="0">
                <a:solidFill>
                  <a:schemeClr val="tx1"/>
                </a:solidFill>
                <a:latin typeface="+mn-lt"/>
                <a:ea typeface="+mn-ea"/>
                <a:cs typeface="+mn-cs"/>
              </a:rPr>
              <a:t>cdot</a:t>
            </a:r>
            <a:r>
              <a:rPr lang="tr-TR" sz="1200" kern="1200" dirty="0" smtClean="0">
                <a:solidFill>
                  <a:schemeClr val="tx1"/>
                </a:solidFill>
                <a:latin typeface="+mn-lt"/>
                <a:ea typeface="+mn-ea"/>
                <a:cs typeface="+mn-cs"/>
              </a:rPr>
              <a:t> 0' = a \</a:t>
            </a:r>
            <a:r>
              <a:rPr lang="tr-TR" sz="1200" kern="1200" dirty="0" err="1" smtClean="0">
                <a:solidFill>
                  <a:schemeClr val="tx1"/>
                </a:solidFill>
                <a:latin typeface="+mn-lt"/>
                <a:ea typeface="+mn-ea"/>
                <a:cs typeface="+mn-cs"/>
              </a:rPr>
              <a:t>cdot</a:t>
            </a:r>
            <a:r>
              <a:rPr lang="tr-TR" sz="1200" kern="1200" dirty="0" smtClean="0">
                <a:solidFill>
                  <a:schemeClr val="tx1"/>
                </a:solidFill>
                <a:latin typeface="+mn-lt"/>
                <a:ea typeface="+mn-ea"/>
                <a:cs typeface="+mn-cs"/>
              </a:rPr>
              <a:t> 0 + a = 0 + a = a</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48</a:t>
            </a:fld>
            <a:endParaRPr lang="en-US"/>
          </a:p>
        </p:txBody>
      </p:sp>
    </p:spTree>
    <p:extLst>
      <p:ext uri="{BB962C8B-B14F-4D97-AF65-F5344CB8AC3E}">
        <p14:creationId xmlns:p14="http://schemas.microsoft.com/office/powerpoint/2010/main" val="2845599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\begin{enumerate}</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 = c \wedge b = c \implies a = b$</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 = b \wedge c = d \implies a + c = b + d$</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 = b \wedge c = d \implies a - c = b - d$</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 \</a:t>
            </a:r>
            <a:r>
              <a:rPr lang="en-US" sz="1200" kern="1200" dirty="0" err="1" smtClean="0">
                <a:solidFill>
                  <a:schemeClr val="tx1"/>
                </a:solidFill>
                <a:latin typeface="+mn-lt"/>
                <a:ea typeface="+mn-ea"/>
                <a:cs typeface="+mn-cs"/>
              </a:rPr>
              <a:t>equiv</a:t>
            </a:r>
            <a:r>
              <a:rPr lang="en-US" sz="1200" kern="1200" dirty="0" smtClean="0">
                <a:solidFill>
                  <a:schemeClr val="tx1"/>
                </a:solidFill>
                <a:latin typeface="+mn-lt"/>
                <a:ea typeface="+mn-ea"/>
                <a:cs typeface="+mn-cs"/>
              </a:rPr>
              <a:t> b \implies a = b$</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 &lt; a + b$</a:t>
            </a:r>
          </a:p>
          <a:p>
            <a:r>
              <a:rPr lang="en-US" sz="1200" kern="1200" dirty="0" smtClean="0">
                <a:solidFill>
                  <a:schemeClr val="tx1"/>
                </a:solidFill>
                <a:latin typeface="+mn-lt"/>
                <a:ea typeface="+mn-ea"/>
                <a:cs typeface="+mn-cs"/>
              </a:rPr>
              <a:t>\end{enumerate}</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7</a:t>
            </a:fld>
            <a:endParaRPr lang="en-US"/>
          </a:p>
        </p:txBody>
      </p:sp>
    </p:spTree>
    <p:extLst>
      <p:ext uri="{BB962C8B-B14F-4D97-AF65-F5344CB8AC3E}">
        <p14:creationId xmlns:p14="http://schemas.microsoft.com/office/powerpoint/2010/main" val="145156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base~step</a:t>
            </a:r>
            <a:r>
              <a:rPr lang="en-US" sz="1200" kern="1200" dirty="0" smtClean="0">
                <a:solidFill>
                  <a:schemeClr val="tx1"/>
                </a:solidFill>
                <a:latin typeface="+mn-lt"/>
                <a:ea typeface="+mn-ea"/>
                <a:cs typeface="+mn-cs"/>
              </a:rPr>
              <a:t>}:\\  ~(a + b) + 0 &amp;= a + b = a + (b + 0)\\</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induction~step</a:t>
            </a:r>
            <a:r>
              <a:rPr lang="en-US" sz="1200" kern="1200" dirty="0" smtClean="0">
                <a:solidFill>
                  <a:schemeClr val="tx1"/>
                </a:solidFill>
                <a:latin typeface="+mn-lt"/>
                <a:ea typeface="+mn-ea"/>
                <a:cs typeface="+mn-cs"/>
              </a:rPr>
              <a:t>}:\\ (a + b) + c &amp;= a + (b+ c) \implies \\</a:t>
            </a:r>
          </a:p>
          <a:p>
            <a:r>
              <a:rPr lang="fr-FR" sz="1200" kern="1200" dirty="0" smtClean="0">
                <a:solidFill>
                  <a:schemeClr val="tx1"/>
                </a:solidFill>
                <a:latin typeface="+mn-lt"/>
                <a:ea typeface="+mn-ea"/>
                <a:cs typeface="+mn-cs"/>
              </a:rPr>
              <a:t>(a +b) + c' &amp;= ((a + b) + c)' =\\ (a + (b + c))' &amp;= </a:t>
            </a:r>
          </a:p>
          <a:p>
            <a:r>
              <a:rPr lang="fr-FR" sz="1200" kern="1200" dirty="0" smtClean="0">
                <a:solidFill>
                  <a:schemeClr val="tx1"/>
                </a:solidFill>
                <a:latin typeface="+mn-lt"/>
                <a:ea typeface="+mn-ea"/>
                <a:cs typeface="+mn-cs"/>
              </a:rPr>
              <a:t>a + (b + c)' = a + (b + c')</a:t>
            </a:r>
          </a:p>
        </p:txBody>
      </p:sp>
      <p:sp>
        <p:nvSpPr>
          <p:cNvPr id="4" name="Slide Number Placeholder 3"/>
          <p:cNvSpPr>
            <a:spLocks noGrp="1"/>
          </p:cNvSpPr>
          <p:nvPr>
            <p:ph type="sldNum" sz="quarter" idx="10"/>
          </p:nvPr>
        </p:nvSpPr>
        <p:spPr/>
        <p:txBody>
          <a:bodyPr/>
          <a:lstStyle/>
          <a:p>
            <a:fld id="{B9AE91F6-37D8-3C44-B1EA-A3FE22CB586E}" type="slidenum">
              <a:rPr lang="en-US" smtClean="0"/>
              <a:t>49</a:t>
            </a:fld>
            <a:endParaRPr lang="en-US"/>
          </a:p>
        </p:txBody>
      </p:sp>
    </p:spTree>
    <p:extLst>
      <p:ext uri="{BB962C8B-B14F-4D97-AF65-F5344CB8AC3E}">
        <p14:creationId xmlns:p14="http://schemas.microsoft.com/office/powerpoint/2010/main" val="757121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base~step</a:t>
            </a:r>
            <a:r>
              <a:rPr lang="en-US" sz="1200" kern="1200" dirty="0" smtClean="0">
                <a:solidFill>
                  <a:schemeClr val="tx1"/>
                </a:solidFill>
                <a:latin typeface="+mn-lt"/>
                <a:ea typeface="+mn-ea"/>
                <a:cs typeface="+mn-cs"/>
              </a:rPr>
              <a:t>}:\\  ~1 + 0 &amp;= 1 + 0  = 1\\</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induction~step</a:t>
            </a:r>
            <a:r>
              <a:rPr lang="en-US" sz="1200" kern="1200" dirty="0" smtClean="0">
                <a:solidFill>
                  <a:schemeClr val="tx1"/>
                </a:solidFill>
                <a:latin typeface="+mn-lt"/>
                <a:ea typeface="+mn-ea"/>
                <a:cs typeface="+mn-cs"/>
              </a:rPr>
              <a:t>}:\\ a + 1 &amp;= 1 + a \implies \\</a:t>
            </a:r>
          </a:p>
          <a:p>
            <a:r>
              <a:rPr lang="tr-TR" sz="1200" kern="1200" dirty="0" smtClean="0">
                <a:solidFill>
                  <a:schemeClr val="tx1"/>
                </a:solidFill>
                <a:latin typeface="+mn-lt"/>
                <a:ea typeface="+mn-ea"/>
                <a:cs typeface="+mn-cs"/>
              </a:rPr>
              <a:t>a' + 1 &amp;= a' + 0' =\\ </a:t>
            </a:r>
          </a:p>
          <a:p>
            <a:r>
              <a:rPr lang="tr-TR" sz="1200" kern="1200" dirty="0" smtClean="0">
                <a:solidFill>
                  <a:schemeClr val="tx1"/>
                </a:solidFill>
                <a:latin typeface="+mn-lt"/>
                <a:ea typeface="+mn-ea"/>
                <a:cs typeface="+mn-cs"/>
              </a:rPr>
              <a:t>(a' + 0)' &amp;= ((a + 1) + 0)' = \\</a:t>
            </a:r>
          </a:p>
          <a:p>
            <a:r>
              <a:rPr lang="tr-TR" sz="1200" kern="1200" dirty="0" smtClean="0">
                <a:solidFill>
                  <a:schemeClr val="tx1"/>
                </a:solidFill>
                <a:latin typeface="+mn-lt"/>
                <a:ea typeface="+mn-ea"/>
                <a:cs typeface="+mn-cs"/>
              </a:rPr>
              <a:t>(a + 1)' &amp;= (1 + a)' = 1 + a'</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50</a:t>
            </a:fld>
            <a:endParaRPr lang="en-US"/>
          </a:p>
        </p:txBody>
      </p:sp>
    </p:spTree>
    <p:extLst>
      <p:ext uri="{BB962C8B-B14F-4D97-AF65-F5344CB8AC3E}">
        <p14:creationId xmlns:p14="http://schemas.microsoft.com/office/powerpoint/2010/main" val="1753883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base~step</a:t>
            </a:r>
            <a:r>
              <a:rPr lang="en-US" sz="1200" kern="1200" dirty="0" smtClean="0">
                <a:solidFill>
                  <a:schemeClr val="tx1"/>
                </a:solidFill>
                <a:latin typeface="+mn-lt"/>
                <a:ea typeface="+mn-ea"/>
                <a:cs typeface="+mn-cs"/>
              </a:rPr>
              <a:t>}:\\  ~a + 0 &amp;= a = 0 + a\\</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induction~step</a:t>
            </a:r>
            <a:r>
              <a:rPr lang="en-US" sz="1200" kern="1200" dirty="0" smtClean="0">
                <a:solidFill>
                  <a:schemeClr val="tx1"/>
                </a:solidFill>
                <a:latin typeface="+mn-lt"/>
                <a:ea typeface="+mn-ea"/>
                <a:cs typeface="+mn-cs"/>
              </a:rPr>
              <a:t>}:\\ a + b &amp;= b + a \implies \\</a:t>
            </a:r>
          </a:p>
          <a:p>
            <a:r>
              <a:rPr lang="fr-FR" sz="1200" kern="1200" dirty="0" smtClean="0">
                <a:solidFill>
                  <a:schemeClr val="tx1"/>
                </a:solidFill>
                <a:latin typeface="+mn-lt"/>
                <a:ea typeface="+mn-ea"/>
                <a:cs typeface="+mn-cs"/>
              </a:rPr>
              <a:t>a + b' &amp;= a + (b + 1) =\\ </a:t>
            </a:r>
          </a:p>
          <a:p>
            <a:r>
              <a:rPr lang="fr-FR" sz="1200" kern="1200" dirty="0" smtClean="0">
                <a:solidFill>
                  <a:schemeClr val="tx1"/>
                </a:solidFill>
                <a:latin typeface="+mn-lt"/>
                <a:ea typeface="+mn-ea"/>
                <a:cs typeface="+mn-cs"/>
              </a:rPr>
              <a:t>(a + b) + 1 &amp;= (b + a) + 1 = \\</a:t>
            </a:r>
          </a:p>
          <a:p>
            <a:r>
              <a:rPr lang="fr-FR" sz="1200" kern="1200" dirty="0" smtClean="0">
                <a:solidFill>
                  <a:schemeClr val="tx1"/>
                </a:solidFill>
                <a:latin typeface="+mn-lt"/>
                <a:ea typeface="+mn-ea"/>
                <a:cs typeface="+mn-cs"/>
              </a:rPr>
              <a:t>b + (a + 1) &amp;= b + (1 + a) = \\</a:t>
            </a:r>
          </a:p>
          <a:p>
            <a:r>
              <a:rPr lang="fr-FR" sz="1200" kern="1200" dirty="0" smtClean="0">
                <a:solidFill>
                  <a:schemeClr val="tx1"/>
                </a:solidFill>
                <a:latin typeface="+mn-lt"/>
                <a:ea typeface="+mn-ea"/>
                <a:cs typeface="+mn-cs"/>
              </a:rPr>
              <a:t>(b + 1) + a &amp; = b' + a</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51</a:t>
            </a:fld>
            <a:endParaRPr lang="en-US"/>
          </a:p>
        </p:txBody>
      </p:sp>
    </p:spTree>
    <p:extLst>
      <p:ext uri="{BB962C8B-B14F-4D97-AF65-F5344CB8AC3E}">
        <p14:creationId xmlns:p14="http://schemas.microsoft.com/office/powerpoint/2010/main" val="2907444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smtClean="0">
                <a:solidFill>
                  <a:schemeClr val="tx1"/>
                </a:solidFill>
                <a:latin typeface="+mn-lt"/>
                <a:ea typeface="+mn-ea"/>
                <a:cs typeface="+mn-cs"/>
              </a:rPr>
              <a:t>\sum_{i=1}^{\infty}\frac{i}{2^{i-1}} = 1 + 2 \</a:t>
            </a:r>
            <a:r>
              <a:rPr lang="fi-FI" sz="1200" kern="1200" dirty="0" err="1" smtClean="0">
                <a:solidFill>
                  <a:schemeClr val="tx1"/>
                </a:solidFill>
                <a:latin typeface="+mn-lt"/>
                <a:ea typeface="+mn-ea"/>
                <a:cs typeface="+mn-cs"/>
              </a:rPr>
              <a:t>cdot</a:t>
            </a:r>
            <a:r>
              <a:rPr lang="fi-FI" sz="1200" kern="1200" dirty="0" smtClean="0">
                <a:solidFill>
                  <a:schemeClr val="tx1"/>
                </a:solidFill>
                <a:latin typeface="+mn-lt"/>
                <a:ea typeface="+mn-ea"/>
                <a:cs typeface="+mn-cs"/>
              </a:rPr>
              <a:t> \frac{1}{2} + 3 \</a:t>
            </a:r>
            <a:r>
              <a:rPr lang="fi-FI" sz="1200" kern="1200" dirty="0" err="1" smtClean="0">
                <a:solidFill>
                  <a:schemeClr val="tx1"/>
                </a:solidFill>
                <a:latin typeface="+mn-lt"/>
                <a:ea typeface="+mn-ea"/>
                <a:cs typeface="+mn-cs"/>
              </a:rPr>
              <a:t>cdot</a:t>
            </a:r>
            <a:r>
              <a:rPr lang="fi-FI" sz="1200" kern="1200" dirty="0" smtClean="0">
                <a:solidFill>
                  <a:schemeClr val="tx1"/>
                </a:solidFill>
                <a:latin typeface="+mn-lt"/>
                <a:ea typeface="+mn-ea"/>
                <a:cs typeface="+mn-cs"/>
              </a:rPr>
              <a:t> \frac{1}{4}+ \</a:t>
            </a:r>
            <a:r>
              <a:rPr lang="fi-FI" sz="1200" kern="1200" dirty="0" err="1" smtClean="0">
                <a:solidFill>
                  <a:schemeClr val="tx1"/>
                </a:solidFill>
                <a:latin typeface="+mn-lt"/>
                <a:ea typeface="+mn-ea"/>
                <a:cs typeface="+mn-cs"/>
              </a:rPr>
              <a:t>dots</a:t>
            </a:r>
            <a:r>
              <a:rPr lang="fi-FI" sz="1200" kern="1200" dirty="0" smtClean="0">
                <a:solidFill>
                  <a:schemeClr val="tx1"/>
                </a:solidFill>
                <a:latin typeface="+mn-lt"/>
                <a:ea typeface="+mn-ea"/>
                <a:cs typeface="+mn-cs"/>
              </a:rPr>
              <a:t> + n \cdot\frac{1}{2^{n-1}} + \</a:t>
            </a:r>
            <a:r>
              <a:rPr lang="fi-FI" sz="1200" kern="1200" dirty="0" err="1" smtClean="0">
                <a:solidFill>
                  <a:schemeClr val="tx1"/>
                </a:solidFill>
                <a:latin typeface="+mn-lt"/>
                <a:ea typeface="+mn-ea"/>
                <a:cs typeface="+mn-cs"/>
              </a:rPr>
              <a:t>dots</a:t>
            </a:r>
            <a:r>
              <a:rPr lang="fi-FI" sz="1200" kern="1200" dirty="0" smtClean="0">
                <a:solidFill>
                  <a:schemeClr val="tx1"/>
                </a:solidFill>
                <a:latin typeface="+mn-lt"/>
                <a:ea typeface="+mn-ea"/>
                <a:cs typeface="+mn-cs"/>
              </a:rPr>
              <a:t> = 4</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61</a:t>
            </a:fld>
            <a:endParaRPr lang="en-US"/>
          </a:p>
        </p:txBody>
      </p:sp>
    </p:spTree>
    <p:extLst>
      <p:ext uri="{BB962C8B-B14F-4D97-AF65-F5344CB8AC3E}">
        <p14:creationId xmlns:p14="http://schemas.microsoft.com/office/powerpoint/2010/main" val="3568528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fi-FI" sz="1200" kern="1200" dirty="0" smtClean="0">
                <a:solidFill>
                  <a:schemeClr val="tx1"/>
                </a:solidFill>
                <a:latin typeface="+mn-lt"/>
                <a:ea typeface="+mn-ea"/>
                <a:cs typeface="+mn-cs"/>
              </a:rPr>
              <a:t>~~~1 + 2 \</a:t>
            </a:r>
            <a:r>
              <a:rPr lang="fi-FI" sz="1200" kern="1200" dirty="0" err="1" smtClean="0">
                <a:solidFill>
                  <a:schemeClr val="tx1"/>
                </a:solidFill>
                <a:latin typeface="+mn-lt"/>
                <a:ea typeface="+mn-ea"/>
                <a:cs typeface="+mn-cs"/>
              </a:rPr>
              <a:t>cdot</a:t>
            </a:r>
            <a:r>
              <a:rPr lang="fi-FI" sz="1200" kern="1200" dirty="0" smtClean="0">
                <a:solidFill>
                  <a:schemeClr val="tx1"/>
                </a:solidFill>
                <a:latin typeface="+mn-lt"/>
                <a:ea typeface="+mn-ea"/>
                <a:cs typeface="+mn-cs"/>
              </a:rPr>
              <a:t> \frac{1}{2} + 3 \</a:t>
            </a:r>
            <a:r>
              <a:rPr lang="fi-FI" sz="1200" kern="1200" dirty="0" err="1" smtClean="0">
                <a:solidFill>
                  <a:schemeClr val="tx1"/>
                </a:solidFill>
                <a:latin typeface="+mn-lt"/>
                <a:ea typeface="+mn-ea"/>
                <a:cs typeface="+mn-cs"/>
              </a:rPr>
              <a:t>cdot</a:t>
            </a:r>
            <a:r>
              <a:rPr lang="fi-FI" sz="1200" kern="1200" dirty="0" smtClean="0">
                <a:solidFill>
                  <a:schemeClr val="tx1"/>
                </a:solidFill>
                <a:latin typeface="+mn-lt"/>
                <a:ea typeface="+mn-ea"/>
                <a:cs typeface="+mn-cs"/>
              </a:rPr>
              <a:t> \frac{1}{4}+ \</a:t>
            </a:r>
            <a:r>
              <a:rPr lang="fi-FI" sz="1200" kern="1200" dirty="0" err="1" smtClean="0">
                <a:solidFill>
                  <a:schemeClr val="tx1"/>
                </a:solidFill>
                <a:latin typeface="+mn-lt"/>
                <a:ea typeface="+mn-ea"/>
                <a:cs typeface="+mn-cs"/>
              </a:rPr>
              <a:t>dots</a:t>
            </a:r>
            <a:r>
              <a:rPr lang="fi-FI" sz="1200" kern="1200" dirty="0" smtClean="0">
                <a:solidFill>
                  <a:schemeClr val="tx1"/>
                </a:solidFill>
                <a:latin typeface="+mn-lt"/>
                <a:ea typeface="+mn-ea"/>
                <a:cs typeface="+mn-cs"/>
              </a:rPr>
              <a:t> + n \cdot\frac{1}{2^{n-1}}</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62</a:t>
            </a:fld>
            <a:endParaRPr lang="en-US"/>
          </a:p>
        </p:txBody>
      </p:sp>
    </p:spTree>
    <p:extLst>
      <p:ext uri="{BB962C8B-B14F-4D97-AF65-F5344CB8AC3E}">
        <p14:creationId xmlns:p14="http://schemas.microsoft.com/office/powerpoint/2010/main" val="1738256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(1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{1}{4}+ \dots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{1}{2^{n-1}} + \dots)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{1}{4}+ \dots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{1}{2^{n-1}} + \dots)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{1}{4}+ \dots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{1}{2^{n-1}} + \dots) + \dots =\\</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63</a:t>
            </a:fld>
            <a:endParaRPr lang="en-US"/>
          </a:p>
        </p:txBody>
      </p:sp>
    </p:spTree>
    <p:extLst>
      <p:ext uri="{BB962C8B-B14F-4D97-AF65-F5344CB8AC3E}">
        <p14:creationId xmlns:p14="http://schemas.microsoft.com/office/powerpoint/2010/main" val="3744771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1 \</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 (1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{1}{4}+ \dots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{1}{2^{n-1}} + \dots)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 \</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 (1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{1}{4}+ \dots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{1}{2^{n-1}} + \dots)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{1}{4} \</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 (1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{1}{4}+ \dots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{1}{2^{n-1}} + \dots) + \dots =\\</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64</a:t>
            </a:fld>
            <a:endParaRPr lang="en-US"/>
          </a:p>
        </p:txBody>
      </p:sp>
    </p:spTree>
    <p:extLst>
      <p:ext uri="{BB962C8B-B14F-4D97-AF65-F5344CB8AC3E}">
        <p14:creationId xmlns:p14="http://schemas.microsoft.com/office/powerpoint/2010/main" val="424962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(1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{1}{4}+ \dots)\</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(1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{1}{4}+ \dots) = 2\cdot2 = 4</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65</a:t>
            </a:fld>
            <a:endParaRPr lang="en-US"/>
          </a:p>
        </p:txBody>
      </p:sp>
    </p:spTree>
    <p:extLst>
      <p:ext uri="{BB962C8B-B14F-4D97-AF65-F5344CB8AC3E}">
        <p14:creationId xmlns:p14="http://schemas.microsoft.com/office/powerpoint/2010/main" val="468901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=1}^{2^n}\</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 1 &amp;+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 </a:t>
            </a:r>
          </a:p>
          <a:p>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{1}{3}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{1}{4}) </a:t>
            </a:r>
          </a:p>
          <a:p>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{1}{5}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{1}{6}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{1}{7}+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{1}{8}) </a:t>
            </a:r>
          </a:p>
          <a:p>
            <a:r>
              <a:rPr lang="en-US" sz="1200" kern="1200" dirty="0" smtClean="0">
                <a:solidFill>
                  <a:schemeClr val="tx1"/>
                </a:solidFill>
                <a:latin typeface="+mn-lt"/>
                <a:ea typeface="+mn-ea"/>
                <a:cs typeface="+mn-cs"/>
              </a:rPr>
              <a:t>\\ &amp;+ \dots </a:t>
            </a:r>
          </a:p>
          <a:p>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{1}{2^{n-1}+1} + \dots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{1}{2^{n}}) \</a:t>
            </a:r>
            <a:r>
              <a:rPr lang="en-US" sz="1200" kern="1200" dirty="0" err="1" smtClean="0">
                <a:solidFill>
                  <a:schemeClr val="tx1"/>
                </a:solidFill>
                <a:latin typeface="+mn-lt"/>
                <a:ea typeface="+mn-ea"/>
                <a:cs typeface="+mn-cs"/>
              </a:rPr>
              <a:t>geq</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{n}{2}</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66</a:t>
            </a:fld>
            <a:endParaRPr lang="en-US"/>
          </a:p>
        </p:txBody>
      </p:sp>
    </p:spTree>
    <p:extLst>
      <p:ext uri="{BB962C8B-B14F-4D97-AF65-F5344CB8AC3E}">
        <p14:creationId xmlns:p14="http://schemas.microsoft.com/office/powerpoint/2010/main" val="3295355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70</a:t>
            </a:fld>
            <a:endParaRPr lang="en-US"/>
          </a:p>
        </p:txBody>
      </p:sp>
    </p:spTree>
    <p:extLst>
      <p:ext uri="{BB962C8B-B14F-4D97-AF65-F5344CB8AC3E}">
        <p14:creationId xmlns:p14="http://schemas.microsoft.com/office/powerpoint/2010/main" val="40134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(But see the work of Laura </a:t>
            </a:r>
            <a:r>
              <a:rPr lang="en-US" sz="1200" dirty="0" err="1" smtClean="0"/>
              <a:t>Meikle</a:t>
            </a:r>
            <a:r>
              <a:rPr lang="en-US" sz="1200" dirty="0" smtClean="0"/>
              <a:t> and Jacques  </a:t>
            </a:r>
            <a:r>
              <a:rPr lang="en-US" sz="1200" dirty="0" err="1" smtClean="0"/>
              <a:t>Fleuriot</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20</a:t>
            </a:fld>
            <a:endParaRPr lang="en-US"/>
          </a:p>
        </p:txBody>
      </p:sp>
    </p:spTree>
    <p:extLst>
      <p:ext uri="{BB962C8B-B14F-4D97-AF65-F5344CB8AC3E}">
        <p14:creationId xmlns:p14="http://schemas.microsoft.com/office/powerpoint/2010/main" val="965447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 &amp;\</a:t>
            </a:r>
            <a:r>
              <a:rPr lang="en-US" sz="1200" kern="1200" dirty="0" err="1" smtClean="0">
                <a:solidFill>
                  <a:schemeClr val="tx1"/>
                </a:solidFill>
                <a:latin typeface="+mn-lt"/>
                <a:ea typeface="+mn-ea"/>
                <a:cs typeface="+mn-cs"/>
              </a:rPr>
              <a:t>longleftrightarrow</a:t>
            </a:r>
            <a:r>
              <a:rPr lang="en-US" sz="1200" kern="1200" dirty="0" smtClean="0">
                <a:solidFill>
                  <a:schemeClr val="tx1"/>
                </a:solidFill>
                <a:latin typeface="+mn-lt"/>
                <a:ea typeface="+mn-ea"/>
                <a:cs typeface="+mn-cs"/>
              </a:rPr>
              <a:t> n^2\\</a:t>
            </a:r>
          </a:p>
          <a:p>
            <a:r>
              <a:rPr lang="en-US" sz="1200" kern="1200" dirty="0" smtClean="0">
                <a:solidFill>
                  <a:schemeClr val="tx1"/>
                </a:solidFill>
                <a:latin typeface="+mn-lt"/>
                <a:ea typeface="+mn-ea"/>
                <a:cs typeface="+mn-cs"/>
              </a:rPr>
              <a:t>\{1, 2, 3, \dots\} &amp;\</a:t>
            </a:r>
            <a:r>
              <a:rPr lang="en-US" sz="1200" kern="1200" dirty="0" err="1" smtClean="0">
                <a:solidFill>
                  <a:schemeClr val="tx1"/>
                </a:solidFill>
                <a:latin typeface="+mn-lt"/>
                <a:ea typeface="+mn-ea"/>
                <a:cs typeface="+mn-cs"/>
              </a:rPr>
              <a:t>longleftrightarrow</a:t>
            </a:r>
            <a:r>
              <a:rPr lang="en-US" sz="1200" kern="1200" dirty="0" smtClean="0">
                <a:solidFill>
                  <a:schemeClr val="tx1"/>
                </a:solidFill>
                <a:latin typeface="+mn-lt"/>
                <a:ea typeface="+mn-ea"/>
                <a:cs typeface="+mn-cs"/>
              </a:rPr>
              <a:t> \{1, 4, 9, \dots\}</a:t>
            </a:r>
          </a:p>
        </p:txBody>
      </p:sp>
      <p:sp>
        <p:nvSpPr>
          <p:cNvPr id="4" name="Slide Number Placeholder 3"/>
          <p:cNvSpPr>
            <a:spLocks noGrp="1"/>
          </p:cNvSpPr>
          <p:nvPr>
            <p:ph type="sldNum" sz="quarter" idx="10"/>
          </p:nvPr>
        </p:nvSpPr>
        <p:spPr/>
        <p:txBody>
          <a:bodyPr/>
          <a:lstStyle/>
          <a:p>
            <a:fld id="{B9AE91F6-37D8-3C44-B1EA-A3FE22CB586E}" type="slidenum">
              <a:rPr lang="en-US" smtClean="0"/>
              <a:t>73</a:t>
            </a:fld>
            <a:endParaRPr lang="en-US"/>
          </a:p>
        </p:txBody>
      </p:sp>
    </p:spTree>
    <p:extLst>
      <p:ext uri="{BB962C8B-B14F-4D97-AF65-F5344CB8AC3E}">
        <p14:creationId xmlns:p14="http://schemas.microsoft.com/office/powerpoint/2010/main" val="87278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archive.org</a:t>
            </a:r>
            <a:r>
              <a:rPr lang="en-US" dirty="0" smtClean="0"/>
              <a:t>/stream/mathematiciansmi033496mbp#page/n15/mode/2up</a:t>
            </a:r>
          </a:p>
          <a:p>
            <a:endParaRPr lang="en-US" dirty="0" smtClean="0"/>
          </a:p>
          <a:p>
            <a:r>
              <a:rPr lang="en-US" sz="1200" kern="1200" dirty="0" smtClean="0">
                <a:solidFill>
                  <a:schemeClr val="tx1"/>
                </a:solidFill>
                <a:latin typeface="+mn-lt"/>
                <a:ea typeface="+mn-ea"/>
                <a:cs typeface="+mn-cs"/>
              </a:rPr>
              <a:t>(5)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{An infinity paradox.}  Balls numbered 1, 2, …  (or for\\</a:t>
            </a:r>
          </a:p>
          <a:p>
            <a:r>
              <a:rPr lang="en-US" sz="1200" kern="1200" dirty="0" smtClean="0">
                <a:solidFill>
                  <a:schemeClr val="tx1"/>
                </a:solidFill>
                <a:latin typeface="+mn-lt"/>
                <a:ea typeface="+mn-ea"/>
                <a:cs typeface="+mn-cs"/>
              </a:rPr>
              <a:t>a mathematician the numbers themselves) are put into a\\</a:t>
            </a:r>
          </a:p>
          <a:p>
            <a:r>
              <a:rPr lang="en-US" sz="1200" kern="1200" dirty="0" smtClean="0">
                <a:solidFill>
                  <a:schemeClr val="tx1"/>
                </a:solidFill>
                <a:latin typeface="+mn-lt"/>
                <a:ea typeface="+mn-ea"/>
                <a:cs typeface="+mn-cs"/>
              </a:rPr>
              <a:t> box as follows. At 1 minute to noon the </a:t>
            </a:r>
          </a:p>
          <a:p>
            <a:r>
              <a:rPr lang="en-US" sz="1200" kern="1200" dirty="0" smtClean="0">
                <a:solidFill>
                  <a:schemeClr val="tx1"/>
                </a:solidFill>
                <a:latin typeface="+mn-lt"/>
                <a:ea typeface="+mn-ea"/>
                <a:cs typeface="+mn-cs"/>
              </a:rPr>
              <a:t>numbers 1 to 10  \\are put in, and the number 1 is taken out.</a:t>
            </a:r>
          </a:p>
          <a:p>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 minute to\\ noon numbers 11 to 20 are put in and the</a:t>
            </a:r>
          </a:p>
          <a:p>
            <a:r>
              <a:rPr lang="en-US" sz="1200" kern="1200" dirty="0" smtClean="0">
                <a:solidFill>
                  <a:schemeClr val="tx1"/>
                </a:solidFill>
                <a:latin typeface="+mn-lt"/>
                <a:ea typeface="+mn-ea"/>
                <a:cs typeface="+mn-cs"/>
              </a:rPr>
              <a:t> number 2 is taken\\ out. At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{1}{3}$ minute 21 to 30 in and 3 out;$~$ and so on. How\\ many are in the box at noon?</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{A Mathematician's Miscellany}, page 5</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75</a:t>
            </a:fld>
            <a:endParaRPr lang="en-US"/>
          </a:p>
        </p:txBody>
      </p:sp>
    </p:spTree>
    <p:extLst>
      <p:ext uri="{BB962C8B-B14F-4D97-AF65-F5344CB8AC3E}">
        <p14:creationId xmlns:p14="http://schemas.microsoft.com/office/powerpoint/2010/main" val="2069916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Theory of Science, paragraph</a:t>
            </a:r>
            <a:r>
              <a:rPr lang="en-US" baseline="0" dirty="0" smtClean="0"/>
              <a:t> </a:t>
            </a:r>
            <a:r>
              <a:rPr lang="en-US" dirty="0" smtClean="0"/>
              <a:t>31, page 39</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79</a:t>
            </a:fld>
            <a:endParaRPr lang="en-US"/>
          </a:p>
        </p:txBody>
      </p:sp>
    </p:spTree>
    <p:extLst>
      <p:ext uri="{BB962C8B-B14F-4D97-AF65-F5344CB8AC3E}">
        <p14:creationId xmlns:p14="http://schemas.microsoft.com/office/powerpoint/2010/main" val="1386962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mindfire.ca</a:t>
            </a:r>
            <a:r>
              <a:rPr lang="en-US" dirty="0" smtClean="0"/>
              <a:t>/Mathematics,%20Physics%20&amp;%20%20Reality/Part%20Three%20-%20Cantor's%20Infinities.htm</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85</a:t>
            </a:fld>
            <a:endParaRPr lang="en-US"/>
          </a:p>
        </p:txBody>
      </p:sp>
    </p:spTree>
    <p:extLst>
      <p:ext uri="{BB962C8B-B14F-4D97-AF65-F5344CB8AC3E}">
        <p14:creationId xmlns:p14="http://schemas.microsoft.com/office/powerpoint/2010/main" val="974069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smtClean="0">
                <a:solidFill>
                  <a:schemeClr val="tx1"/>
                </a:solidFill>
                <a:latin typeface="+mn-lt"/>
                <a:ea typeface="+mn-ea"/>
                <a:cs typeface="+mn-cs"/>
              </a:rPr>
              <a:t>{\</a:t>
            </a:r>
            <a:r>
              <a:rPr lang="da-DK" sz="1200" kern="1200" dirty="0" err="1" smtClean="0">
                <a:solidFill>
                  <a:schemeClr val="tx1"/>
                </a:solidFill>
                <a:latin typeface="+mn-lt"/>
                <a:ea typeface="+mn-ea"/>
                <a:cs typeface="+mn-cs"/>
              </a:rPr>
              <a:t>color</a:t>
            </a:r>
            <a:r>
              <a:rPr lang="da-DK" sz="1200" kern="1200" dirty="0" smtClean="0">
                <a:solidFill>
                  <a:schemeClr val="tx1"/>
                </a:solidFill>
                <a:latin typeface="+mn-lt"/>
                <a:ea typeface="+mn-ea"/>
                <a:cs typeface="+mn-cs"/>
              </a:rPr>
              <a:t>[</a:t>
            </a:r>
            <a:r>
              <a:rPr lang="da-DK" sz="1200" kern="1200" dirty="0" err="1" smtClean="0">
                <a:solidFill>
                  <a:schemeClr val="tx1"/>
                </a:solidFill>
                <a:latin typeface="+mn-lt"/>
                <a:ea typeface="+mn-ea"/>
                <a:cs typeface="+mn-cs"/>
              </a:rPr>
              <a:t>rgb</a:t>
            </a:r>
            <a:r>
              <a:rPr lang="da-DK" sz="1200" kern="1200" dirty="0" smtClean="0">
                <a:solidFill>
                  <a:schemeClr val="tx1"/>
                </a:solidFill>
                <a:latin typeface="+mn-lt"/>
                <a:ea typeface="+mn-ea"/>
                <a:cs typeface="+mn-cs"/>
              </a:rPr>
              <a:t>]{0.000000,0.000000,0.000000}~\\</a:t>
            </a:r>
          </a:p>
          <a:p>
            <a:r>
              <a:rPr lang="da-DK" sz="1200" kern="1200" dirty="0" smtClean="0">
                <a:solidFill>
                  <a:schemeClr val="tx1"/>
                </a:solidFill>
                <a:latin typeface="+mn-lt"/>
                <a:ea typeface="+mn-ea"/>
                <a:cs typeface="+mn-cs"/>
              </a:rPr>
              <a:t>Given a </a:t>
            </a:r>
            <a:r>
              <a:rPr lang="da-DK" sz="1200" kern="1200" dirty="0" err="1" smtClean="0">
                <a:solidFill>
                  <a:schemeClr val="tx1"/>
                </a:solidFill>
                <a:latin typeface="+mn-lt"/>
                <a:ea typeface="+mn-ea"/>
                <a:cs typeface="+mn-cs"/>
              </a:rPr>
              <a:t>closed</a:t>
            </a:r>
            <a:r>
              <a:rPr lang="da-DK" sz="1200" kern="1200" dirty="0" smtClean="0">
                <a:solidFill>
                  <a:schemeClr val="tx1"/>
                </a:solidFill>
                <a:latin typeface="+mn-lt"/>
                <a:ea typeface="+mn-ea"/>
                <a:cs typeface="+mn-cs"/>
              </a:rPr>
              <a:t> interval of real </a:t>
            </a:r>
            <a:r>
              <a:rPr lang="da-DK" sz="1200" kern="1200" dirty="0" err="1" smtClean="0">
                <a:solidFill>
                  <a:schemeClr val="tx1"/>
                </a:solidFill>
                <a:latin typeface="+mn-lt"/>
                <a:ea typeface="+mn-ea"/>
                <a:cs typeface="+mn-cs"/>
              </a:rPr>
              <a:t>numbers</a:t>
            </a:r>
            <a:r>
              <a:rPr lang="da-DK" sz="1200" kern="1200" dirty="0" smtClean="0">
                <a:solidFill>
                  <a:schemeClr val="tx1"/>
                </a:solidFill>
                <a:latin typeface="+mn-lt"/>
                <a:ea typeface="+mn-ea"/>
                <a:cs typeface="+mn-cs"/>
              </a:rPr>
              <a:t> and \\a </a:t>
            </a:r>
            <a:r>
              <a:rPr lang="da-DK" sz="1200" kern="1200" dirty="0" err="1" smtClean="0">
                <a:solidFill>
                  <a:schemeClr val="tx1"/>
                </a:solidFill>
                <a:latin typeface="+mn-lt"/>
                <a:ea typeface="+mn-ea"/>
                <a:cs typeface="+mn-cs"/>
              </a:rPr>
              <a:t>sequence</a:t>
            </a:r>
            <a:r>
              <a:rPr lang="da-DK" sz="1200" kern="1200" dirty="0" smtClean="0">
                <a:solidFill>
                  <a:schemeClr val="tx1"/>
                </a:solidFill>
                <a:latin typeface="+mn-lt"/>
                <a:ea typeface="+mn-ea"/>
                <a:cs typeface="+mn-cs"/>
              </a:rPr>
              <a:t> of real</a:t>
            </a:r>
          </a:p>
          <a:p>
            <a:r>
              <a:rPr lang="da-DK" sz="1200" kern="1200" dirty="0" err="1" smtClean="0">
                <a:solidFill>
                  <a:schemeClr val="tx1"/>
                </a:solidFill>
                <a:latin typeface="+mn-lt"/>
                <a:ea typeface="+mn-ea"/>
                <a:cs typeface="+mn-cs"/>
              </a:rPr>
              <a:t>numbers</a:t>
            </a:r>
            <a:r>
              <a:rPr lang="da-DK" sz="1200" kern="1200" dirty="0" smtClean="0">
                <a:solidFill>
                  <a:schemeClr val="tx1"/>
                </a:solidFill>
                <a:latin typeface="+mn-lt"/>
                <a:ea typeface="+mn-ea"/>
                <a:cs typeface="+mn-cs"/>
              </a:rPr>
              <a:t>, the interval </a:t>
            </a:r>
            <a:r>
              <a:rPr lang="da-DK" sz="1200" kern="1200" dirty="0" err="1" smtClean="0">
                <a:solidFill>
                  <a:schemeClr val="tx1"/>
                </a:solidFill>
                <a:latin typeface="+mn-lt"/>
                <a:ea typeface="+mn-ea"/>
                <a:cs typeface="+mn-cs"/>
              </a:rPr>
              <a:t>contains</a:t>
            </a:r>
            <a:r>
              <a:rPr lang="da-DK" sz="1200" kern="1200" dirty="0" smtClean="0">
                <a:solidFill>
                  <a:schemeClr val="tx1"/>
                </a:solidFill>
                <a:latin typeface="+mn-lt"/>
                <a:ea typeface="+mn-ea"/>
                <a:cs typeface="+mn-cs"/>
              </a:rPr>
              <a:t>\\</a:t>
            </a:r>
          </a:p>
          <a:p>
            <a:r>
              <a:rPr lang="da-DK" sz="1200" kern="1200" dirty="0" smtClean="0">
                <a:solidFill>
                  <a:schemeClr val="tx1"/>
                </a:solidFill>
                <a:latin typeface="+mn-lt"/>
                <a:ea typeface="+mn-ea"/>
                <a:cs typeface="+mn-cs"/>
              </a:rPr>
              <a:t>a </a:t>
            </a:r>
            <a:r>
              <a:rPr lang="da-DK" sz="1200" kern="1200" dirty="0" err="1" smtClean="0">
                <a:solidFill>
                  <a:schemeClr val="tx1"/>
                </a:solidFill>
                <a:latin typeface="+mn-lt"/>
                <a:ea typeface="+mn-ea"/>
                <a:cs typeface="+mn-cs"/>
              </a:rPr>
              <a:t>number</a:t>
            </a:r>
            <a:r>
              <a:rPr lang="da-DK" sz="1200" kern="1200" dirty="0" smtClean="0">
                <a:solidFill>
                  <a:schemeClr val="tx1"/>
                </a:solidFill>
                <a:latin typeface="+mn-lt"/>
                <a:ea typeface="+mn-ea"/>
                <a:cs typeface="+mn-cs"/>
              </a:rPr>
              <a:t> </a:t>
            </a:r>
            <a:r>
              <a:rPr lang="da-DK" sz="1200" kern="1200" dirty="0" err="1" smtClean="0">
                <a:solidFill>
                  <a:schemeClr val="tx1"/>
                </a:solidFill>
                <a:latin typeface="+mn-lt"/>
                <a:ea typeface="+mn-ea"/>
                <a:cs typeface="+mn-cs"/>
              </a:rPr>
              <a:t>that</a:t>
            </a:r>
            <a:r>
              <a:rPr lang="da-DK" sz="1200" kern="1200" dirty="0" smtClean="0">
                <a:solidFill>
                  <a:schemeClr val="tx1"/>
                </a:solidFill>
                <a:latin typeface="+mn-lt"/>
                <a:ea typeface="+mn-ea"/>
                <a:cs typeface="+mn-cs"/>
              </a:rPr>
              <a:t> is not in the </a:t>
            </a:r>
            <a:r>
              <a:rPr lang="da-DK" sz="1200" kern="1200" dirty="0" err="1" smtClean="0">
                <a:solidFill>
                  <a:schemeClr val="tx1"/>
                </a:solidFill>
                <a:latin typeface="+mn-lt"/>
                <a:ea typeface="+mn-ea"/>
                <a:cs typeface="+mn-cs"/>
              </a:rPr>
              <a:t>sequence</a:t>
            </a:r>
            <a:r>
              <a:rPr lang="da-DK" sz="1200" kern="1200" dirty="0" smtClean="0">
                <a:solidFill>
                  <a:schemeClr val="tx1"/>
                </a:solidFill>
                <a:latin typeface="+mn-lt"/>
                <a:ea typeface="+mn-ea"/>
                <a:cs typeface="+mn-cs"/>
              </a:rPr>
              <a:t>.\\\\</a:t>
            </a:r>
          </a:p>
          <a:p>
            <a:r>
              <a:rPr lang="da-DK" sz="1200" kern="1200" dirty="0" err="1" smtClean="0">
                <a:solidFill>
                  <a:schemeClr val="tx1"/>
                </a:solidFill>
                <a:latin typeface="+mn-lt"/>
                <a:ea typeface="+mn-ea"/>
                <a:cs typeface="+mn-cs"/>
              </a:rPr>
              <a:t>Formally</a:t>
            </a:r>
            <a:r>
              <a:rPr lang="da-DK"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If $a_0, b_0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 \wedge a_0 &lt; b_0$ and $\{</a:t>
            </a:r>
            <a:r>
              <a:rPr lang="en-US" sz="1200" kern="1200" dirty="0" err="1" smtClean="0">
                <a:solidFill>
                  <a:schemeClr val="tx1"/>
                </a:solidFill>
                <a:latin typeface="+mn-lt"/>
                <a:ea typeface="+mn-ea"/>
                <a:cs typeface="+mn-cs"/>
              </a:rPr>
              <a:t>r_i</a:t>
            </a:r>
            <a:r>
              <a:rPr lang="en-US" sz="1200" kern="1200" dirty="0" smtClean="0">
                <a:solidFill>
                  <a:schemeClr val="tx1"/>
                </a:solidFill>
                <a:latin typeface="+mn-lt"/>
                <a:ea typeface="+mn-ea"/>
                <a:cs typeface="+mn-cs"/>
              </a:rPr>
              <a:t>\}_{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0}^\</a:t>
            </a:r>
            <a:r>
              <a:rPr lang="en-US" sz="1200" kern="1200" dirty="0" err="1" smtClean="0">
                <a:solidFill>
                  <a:schemeClr val="tx1"/>
                </a:solidFill>
                <a:latin typeface="+mn-lt"/>
                <a:ea typeface="+mn-ea"/>
                <a:cs typeface="+mn-cs"/>
              </a:rPr>
              <a:t>infty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subseteq</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a:t>
            </a:r>
          </a:p>
          <a:p>
            <a:r>
              <a:rPr lang="en-US" sz="1200" kern="1200" dirty="0" smtClean="0">
                <a:solidFill>
                  <a:schemeClr val="tx1"/>
                </a:solidFill>
                <a:latin typeface="+mn-lt"/>
                <a:ea typeface="+mn-ea"/>
                <a:cs typeface="+mn-cs"/>
              </a:rPr>
              <a:t>then $\exists c \in [a_0, b_0]$ such that $c \</a:t>
            </a:r>
            <a:r>
              <a:rPr lang="en-US" sz="1200" kern="1200" dirty="0" err="1" smtClean="0">
                <a:solidFill>
                  <a:schemeClr val="tx1"/>
                </a:solidFill>
                <a:latin typeface="+mn-lt"/>
                <a:ea typeface="+mn-ea"/>
                <a:cs typeface="+mn-cs"/>
              </a:rPr>
              <a:t>notin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r_i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Informally:\\</a:t>
            </a:r>
          </a:p>
          <a:p>
            <a:r>
              <a:rPr lang="en-US" sz="1200" kern="1200" dirty="0" smtClean="0">
                <a:solidFill>
                  <a:schemeClr val="tx1"/>
                </a:solidFill>
                <a:latin typeface="+mn-lt"/>
                <a:ea typeface="+mn-ea"/>
                <a:cs typeface="+mn-cs"/>
              </a:rPr>
              <a:t>You cannot enumerate every point in a line segment.}</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87</a:t>
            </a:fld>
            <a:endParaRPr lang="en-US"/>
          </a:p>
        </p:txBody>
      </p:sp>
    </p:spTree>
    <p:extLst>
      <p:ext uri="{BB962C8B-B14F-4D97-AF65-F5344CB8AC3E}">
        <p14:creationId xmlns:p14="http://schemas.microsoft.com/office/powerpoint/2010/main" val="3438808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\begin{enumerate}</a:t>
            </a:r>
          </a:p>
          <a:p>
            <a:r>
              <a:rPr lang="en-US" sz="1200" kern="1200" dirty="0" smtClean="0">
                <a:solidFill>
                  <a:schemeClr val="tx1"/>
                </a:solidFill>
                <a:latin typeface="+mn-lt"/>
                <a:ea typeface="+mn-ea"/>
                <a:cs typeface="+mn-cs"/>
              </a:rPr>
              <a:t>\item Find the first pair of distinct elements in the sequence $\{</a:t>
            </a:r>
            <a:r>
              <a:rPr lang="en-US" sz="1200" kern="1200" dirty="0" err="1" smtClean="0">
                <a:solidFill>
                  <a:schemeClr val="tx1"/>
                </a:solidFill>
                <a:latin typeface="+mn-lt"/>
                <a:ea typeface="+mn-ea"/>
                <a:cs typeface="+mn-cs"/>
              </a:rPr>
              <a:t>r_i</a:t>
            </a:r>
            <a:r>
              <a:rPr lang="en-US" sz="1200" kern="1200" dirty="0" smtClean="0">
                <a:solidFill>
                  <a:schemeClr val="tx1"/>
                </a:solidFill>
                <a:latin typeface="+mn-lt"/>
                <a:ea typeface="+mn-ea"/>
                <a:cs typeface="+mn-cs"/>
              </a:rPr>
              <a:t>\}$ that is in the interval $[a_0, b_0]$. (If there is no such pair, then, obviously there is an element in $[a_0, b_0]$ such that it is not in the sequence; therefore; we are done with the proof.)</a:t>
            </a:r>
          </a:p>
          <a:p>
            <a:r>
              <a:rPr lang="en-US" sz="1200" kern="1200" dirty="0" smtClean="0">
                <a:solidFill>
                  <a:schemeClr val="tx1"/>
                </a:solidFill>
                <a:latin typeface="+mn-lt"/>
                <a:ea typeface="+mn-ea"/>
                <a:cs typeface="+mn-cs"/>
              </a:rPr>
              <a:t>\item Designate the smaller element of the pair $a_1$ and the larger one $b_1$, and repeat steps 1 and 2 with the interval $[a_0, b_0]$ being replaced with the $[a_1, b_1]$ and the sequence $\{</a:t>
            </a:r>
            <a:r>
              <a:rPr lang="en-US" sz="1200" kern="1200" dirty="0" err="1" smtClean="0">
                <a:solidFill>
                  <a:schemeClr val="tx1"/>
                </a:solidFill>
                <a:latin typeface="+mn-lt"/>
                <a:ea typeface="+mn-ea"/>
                <a:cs typeface="+mn-cs"/>
              </a:rPr>
              <a:t>r_i</a:t>
            </a:r>
            <a:r>
              <a:rPr lang="en-US" sz="1200" kern="1200" dirty="0" smtClean="0">
                <a:solidFill>
                  <a:schemeClr val="tx1"/>
                </a:solidFill>
                <a:latin typeface="+mn-lt"/>
                <a:ea typeface="+mn-ea"/>
                <a:cs typeface="+mn-cs"/>
              </a:rPr>
              <a:t>\}$ with the "unused" elements in the sequence $\{</a:t>
            </a:r>
            <a:r>
              <a:rPr lang="en-US" sz="1200" kern="1200" dirty="0" err="1" smtClean="0">
                <a:solidFill>
                  <a:schemeClr val="tx1"/>
                </a:solidFill>
                <a:latin typeface="+mn-lt"/>
                <a:ea typeface="+mn-ea"/>
                <a:cs typeface="+mn-cs"/>
              </a:rPr>
              <a:t>r_i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\item Observe that $</a:t>
            </a:r>
            <a:r>
              <a:rPr lang="en-US" sz="1200" kern="1200" dirty="0" err="1" smtClean="0">
                <a:solidFill>
                  <a:schemeClr val="tx1"/>
                </a:solidFill>
                <a:latin typeface="+mn-lt"/>
                <a:ea typeface="+mn-ea"/>
                <a:cs typeface="+mn-cs"/>
              </a:rPr>
              <a:t>r_i</a:t>
            </a:r>
            <a:r>
              <a:rPr lang="en-US" sz="1200" kern="1200" dirty="0" smtClean="0">
                <a:solidFill>
                  <a:schemeClr val="tx1"/>
                </a:solidFill>
                <a:latin typeface="+mn-lt"/>
                <a:ea typeface="+mn-ea"/>
                <a:cs typeface="+mn-cs"/>
              </a:rPr>
              <a:t>$ does not belong to the inside of the interval $[a_{2i}, b_{2i}]$.</a:t>
            </a:r>
          </a:p>
          <a:p>
            <a:r>
              <a:rPr lang="en-US" sz="1200" kern="1200" dirty="0" smtClean="0">
                <a:solidFill>
                  <a:schemeClr val="tx1"/>
                </a:solidFill>
                <a:latin typeface="+mn-lt"/>
                <a:ea typeface="+mn-ea"/>
                <a:cs typeface="+mn-cs"/>
              </a:rPr>
              <a:t>\item So if the sequence of intervals $[</a:t>
            </a:r>
            <a:r>
              <a:rPr lang="en-US" sz="1200" kern="1200" dirty="0" err="1" smtClean="0">
                <a:solidFill>
                  <a:schemeClr val="tx1"/>
                </a:solidFill>
                <a:latin typeface="+mn-lt"/>
                <a:ea typeface="+mn-ea"/>
                <a:cs typeface="+mn-cs"/>
              </a:rPr>
              <a:t>a_i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b_i</a:t>
            </a:r>
            <a:r>
              <a:rPr lang="en-US" sz="1200" kern="1200" dirty="0" smtClean="0">
                <a:solidFill>
                  <a:schemeClr val="tx1"/>
                </a:solidFill>
                <a:latin typeface="+mn-lt"/>
                <a:ea typeface="+mn-ea"/>
                <a:cs typeface="+mn-cs"/>
              </a:rPr>
              <a:t>]$ is finite, the middle of the last interval is not in the sequence</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r_i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\item If the sequence of intervals $\{[</a:t>
            </a:r>
            <a:r>
              <a:rPr lang="en-US" sz="1200" kern="1200" dirty="0" err="1" smtClean="0">
                <a:solidFill>
                  <a:schemeClr val="tx1"/>
                </a:solidFill>
                <a:latin typeface="+mn-lt"/>
                <a:ea typeface="+mn-ea"/>
                <a:cs typeface="+mn-cs"/>
              </a:rPr>
              <a:t>a_i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b_i</a:t>
            </a:r>
            <a:r>
              <a:rPr lang="en-US" sz="1200" kern="1200" dirty="0" smtClean="0">
                <a:solidFill>
                  <a:schemeClr val="tx1"/>
                </a:solidFill>
                <a:latin typeface="+mn-lt"/>
                <a:ea typeface="+mn-ea"/>
                <a:cs typeface="+mn-cs"/>
              </a:rPr>
              <a:t>]\}$ is infinite, no element $</a:t>
            </a:r>
            <a:r>
              <a:rPr lang="en-US" sz="1200" kern="1200" dirty="0" err="1" smtClean="0">
                <a:solidFill>
                  <a:schemeClr val="tx1"/>
                </a:solidFill>
                <a:latin typeface="+mn-lt"/>
                <a:ea typeface="+mn-ea"/>
                <a:cs typeface="+mn-cs"/>
              </a:rPr>
              <a:t>r_i</a:t>
            </a:r>
            <a:r>
              <a:rPr lang="en-US" sz="1200" kern="1200" dirty="0" smtClean="0">
                <a:solidFill>
                  <a:schemeClr val="tx1"/>
                </a:solidFill>
                <a:latin typeface="+mn-lt"/>
                <a:ea typeface="+mn-ea"/>
                <a:cs typeface="+mn-cs"/>
              </a:rPr>
              <a:t>$ could belong to its intersection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bigcap</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a_i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b_i</a:t>
            </a:r>
            <a:r>
              <a:rPr lang="en-US" sz="1200" kern="1200" dirty="0" smtClean="0">
                <a:solidFill>
                  <a:schemeClr val="tx1"/>
                </a:solidFill>
                <a:latin typeface="+mn-lt"/>
                <a:ea typeface="+mn-ea"/>
                <a:cs typeface="+mn-cs"/>
              </a:rPr>
              <a:t>]$. And since we know that the intersection is not empty, an element from it will not be in $\{</a:t>
            </a:r>
            <a:r>
              <a:rPr lang="en-US" sz="1200" kern="1200" dirty="0" err="1" smtClean="0">
                <a:solidFill>
                  <a:schemeClr val="tx1"/>
                </a:solidFill>
                <a:latin typeface="+mn-lt"/>
                <a:ea typeface="+mn-ea"/>
                <a:cs typeface="+mn-cs"/>
              </a:rPr>
              <a:t>r_i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\end{enumerate}</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88</a:t>
            </a:fld>
            <a:endParaRPr lang="en-US"/>
          </a:p>
        </p:txBody>
      </p:sp>
    </p:spTree>
    <p:extLst>
      <p:ext uri="{BB962C8B-B14F-4D97-AF65-F5344CB8AC3E}">
        <p14:creationId xmlns:p14="http://schemas.microsoft.com/office/powerpoint/2010/main" val="1882110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\begin{enumerate}</a:t>
            </a:r>
          </a:p>
          <a:p>
            <a:r>
              <a:rPr lang="en-US" sz="1200" kern="1200" dirty="0" smtClean="0">
                <a:solidFill>
                  <a:schemeClr val="tx1"/>
                </a:solidFill>
                <a:latin typeface="+mn-lt"/>
                <a:ea typeface="+mn-ea"/>
                <a:cs typeface="+mn-cs"/>
              </a:rPr>
              <a:t>\item Sets equipotent to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have cardinality $\aleph_0$.</a:t>
            </a:r>
          </a:p>
          <a:p>
            <a:r>
              <a:rPr lang="en-US" sz="1200" kern="1200" dirty="0" smtClean="0">
                <a:solidFill>
                  <a:schemeClr val="tx1"/>
                </a:solidFill>
                <a:latin typeface="+mn-lt"/>
                <a:ea typeface="+mn-ea"/>
                <a:cs typeface="+mn-cs"/>
              </a:rPr>
              <a:t>\item Sets equipotent to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 have cardinality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{C}$.</a:t>
            </a:r>
          </a:p>
          <a:p>
            <a:r>
              <a:rPr lang="en-US" sz="1200" kern="1200" dirty="0" smtClean="0">
                <a:solidFill>
                  <a:schemeClr val="tx1"/>
                </a:solidFill>
                <a:latin typeface="+mn-lt"/>
                <a:ea typeface="+mn-ea"/>
                <a:cs typeface="+mn-cs"/>
              </a:rPr>
              <a:t>\end{enumerate}</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90</a:t>
            </a:fld>
            <a:endParaRPr lang="en-US"/>
          </a:p>
        </p:txBody>
      </p:sp>
    </p:spTree>
    <p:extLst>
      <p:ext uri="{BB962C8B-B14F-4D97-AF65-F5344CB8AC3E}">
        <p14:creationId xmlns:p14="http://schemas.microsoft.com/office/powerpoint/2010/main" val="4153932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Every countable set $\{</a:t>
            </a:r>
            <a:r>
              <a:rPr lang="en-US" sz="1200" kern="1200" dirty="0" err="1" smtClean="0">
                <a:solidFill>
                  <a:schemeClr val="tx1"/>
                </a:solidFill>
                <a:latin typeface="+mn-lt"/>
                <a:ea typeface="+mn-ea"/>
                <a:cs typeface="+mn-cs"/>
              </a:rPr>
              <a:t>a_i</a:t>
            </a:r>
            <a:r>
              <a:rPr lang="en-US" sz="1200" kern="1200" dirty="0" smtClean="0">
                <a:solidFill>
                  <a:schemeClr val="tx1"/>
                </a:solidFill>
                <a:latin typeface="+mn-lt"/>
                <a:ea typeface="+mn-ea"/>
                <a:cs typeface="+mn-cs"/>
              </a:rPr>
              <a:t>\}$ of </a:t>
            </a:r>
            <a:r>
              <a:rPr lang="en-US" sz="1200" kern="1200" dirty="0" err="1" smtClean="0">
                <a:solidFill>
                  <a:schemeClr val="tx1"/>
                </a:solidFill>
                <a:latin typeface="+mn-lt"/>
                <a:ea typeface="+mn-ea"/>
                <a:cs typeface="+mn-cs"/>
              </a:rPr>
              <a:t>reals</a:t>
            </a:r>
            <a:r>
              <a:rPr lang="en-US" sz="1200" kern="1200" dirty="0" smtClean="0">
                <a:solidFill>
                  <a:schemeClr val="tx1"/>
                </a:solidFill>
                <a:latin typeface="+mn-lt"/>
                <a:ea typeface="+mn-ea"/>
                <a:cs typeface="+mn-cs"/>
              </a:rPr>
              <a:t> is of measure 0.\\</a:t>
            </a:r>
          </a:p>
          <a:p>
            <a:r>
              <a:rPr lang="en-US" sz="1200" kern="1200" dirty="0" smtClean="0">
                <a:solidFill>
                  <a:schemeClr val="tx1"/>
                </a:solidFill>
                <a:latin typeface="+mn-lt"/>
                <a:ea typeface="+mn-ea"/>
                <a:cs typeface="+mn-cs"/>
              </a:rPr>
              <a:t>Take the union of open intervals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bigcup</a:t>
            </a:r>
            <a:r>
              <a:rPr lang="en-US" sz="1200" kern="1200" dirty="0" smtClean="0">
                <a:solidFill>
                  <a:schemeClr val="tx1"/>
                </a:solidFill>
                <a:latin typeface="+mn-lt"/>
                <a:ea typeface="+mn-ea"/>
                <a:cs typeface="+mn-cs"/>
              </a:rPr>
              <a:t>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=0}^\</a:t>
            </a:r>
            <a:r>
              <a:rPr lang="en-US" sz="1200" kern="1200" dirty="0" err="1" smtClean="0">
                <a:solidFill>
                  <a:schemeClr val="tx1"/>
                </a:solidFill>
                <a:latin typeface="+mn-lt"/>
                <a:ea typeface="+mn-ea"/>
                <a:cs typeface="+mn-cs"/>
              </a:rPr>
              <a:t>infty</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a_i</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{\epsilon}{2^{i+2}},~ </a:t>
            </a:r>
            <a:r>
              <a:rPr lang="en-US" sz="1200" kern="1200" dirty="0" err="1" smtClean="0">
                <a:solidFill>
                  <a:schemeClr val="tx1"/>
                </a:solidFill>
                <a:latin typeface="+mn-lt"/>
                <a:ea typeface="+mn-ea"/>
                <a:cs typeface="+mn-cs"/>
              </a:rPr>
              <a:t>a_i</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{\epsilon}{2^{i+2}})~~~~~~~~~~~~~~~~~~~~~~~~~~$$</a:t>
            </a:r>
          </a:p>
          <a:p>
            <a:r>
              <a:rPr lang="en-US" sz="1200" kern="1200" dirty="0" smtClean="0">
                <a:solidFill>
                  <a:schemeClr val="tx1"/>
                </a:solidFill>
                <a:latin typeface="+mn-lt"/>
                <a:ea typeface="+mn-ea"/>
                <a:cs typeface="+mn-cs"/>
              </a:rPr>
              <a:t>The size of the union is $\epsilon$. </a:t>
            </a:r>
          </a:p>
          <a:p>
            <a:r>
              <a:rPr lang="en-US" sz="1200" kern="1200" dirty="0" smtClean="0">
                <a:solidFill>
                  <a:schemeClr val="tx1"/>
                </a:solidFill>
                <a:latin typeface="+mn-lt"/>
                <a:ea typeface="+mn-ea"/>
                <a:cs typeface="+mn-cs"/>
              </a:rPr>
              <a:t>\\Since we can make $\epsilon$ however small, the measure of the set is 0.</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92</a:t>
            </a:fld>
            <a:endParaRPr lang="en-US"/>
          </a:p>
        </p:txBody>
      </p:sp>
    </p:spTree>
    <p:extLst>
      <p:ext uri="{BB962C8B-B14F-4D97-AF65-F5344CB8AC3E}">
        <p14:creationId xmlns:p14="http://schemas.microsoft.com/office/powerpoint/2010/main" val="1811154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Power set: $2^S$ or $\</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{P}(S)$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x \in 2^S \</a:t>
            </a:r>
            <a:r>
              <a:rPr lang="en-US" sz="1200" kern="1200" dirty="0" err="1" smtClean="0">
                <a:solidFill>
                  <a:schemeClr val="tx1"/>
                </a:solidFill>
                <a:latin typeface="+mn-lt"/>
                <a:ea typeface="+mn-ea"/>
                <a:cs typeface="+mn-cs"/>
              </a:rPr>
              <a:t>iff</a:t>
            </a:r>
            <a:r>
              <a:rPr lang="en-US" sz="1200" kern="1200" dirty="0" smtClean="0">
                <a:solidFill>
                  <a:schemeClr val="tx1"/>
                </a:solidFill>
                <a:latin typeface="+mn-lt"/>
                <a:ea typeface="+mn-ea"/>
                <a:cs typeface="+mn-cs"/>
              </a:rPr>
              <a:t> x \</a:t>
            </a:r>
            <a:r>
              <a:rPr lang="en-US" sz="1200" kern="1200" dirty="0" err="1" smtClean="0">
                <a:solidFill>
                  <a:schemeClr val="tx1"/>
                </a:solidFill>
                <a:latin typeface="+mn-lt"/>
                <a:ea typeface="+mn-ea"/>
                <a:cs typeface="+mn-cs"/>
              </a:rPr>
              <a:t>subseteq</a:t>
            </a:r>
            <a:r>
              <a:rPr lang="en-US" sz="1200" kern="1200" dirty="0" smtClean="0">
                <a:solidFill>
                  <a:schemeClr val="tx1"/>
                </a:solidFill>
                <a:latin typeface="+mn-lt"/>
                <a:ea typeface="+mn-ea"/>
                <a:cs typeface="+mn-cs"/>
              </a:rPr>
              <a:t> S</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93</a:t>
            </a:fld>
            <a:endParaRPr lang="en-US"/>
          </a:p>
        </p:txBody>
      </p:sp>
    </p:spTree>
    <p:extLst>
      <p:ext uri="{BB962C8B-B14F-4D97-AF65-F5344CB8AC3E}">
        <p14:creationId xmlns:p14="http://schemas.microsoft.com/office/powerpoint/2010/main" val="4037889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|2^{\aleph_0}| =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{C}|</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\begin{enumerate}</a:t>
            </a:r>
          </a:p>
          <a:p>
            <a:r>
              <a:rPr lang="en-US" sz="1200" kern="1200" dirty="0" smtClean="0">
                <a:solidFill>
                  <a:schemeClr val="tx1"/>
                </a:solidFill>
                <a:latin typeface="+mn-lt"/>
                <a:ea typeface="+mn-ea"/>
                <a:cs typeface="+mn-cs"/>
              </a:rPr>
              <a:t>\item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 =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 through $f(x) = \</a:t>
            </a:r>
            <a:r>
              <a:rPr lang="en-US" sz="1200" kern="1200" dirty="0" err="1" smtClean="0">
                <a:solidFill>
                  <a:schemeClr val="tx1"/>
                </a:solidFill>
                <a:latin typeface="+mn-lt"/>
                <a:ea typeface="+mn-ea"/>
                <a:cs typeface="+mn-cs"/>
              </a:rPr>
              <a:t>ln</a:t>
            </a:r>
            <a:r>
              <a:rPr lang="en-US" sz="1200" kern="1200" dirty="0" smtClean="0">
                <a:solidFill>
                  <a:schemeClr val="tx1"/>
                </a:solidFill>
                <a:latin typeface="+mn-lt"/>
                <a:ea typeface="+mn-ea"/>
                <a:cs typeface="+mn-cs"/>
              </a:rPr>
              <a:t>(x)$</a:t>
            </a:r>
          </a:p>
          <a:p>
            <a:r>
              <a:rPr lang="en-US" sz="1200" kern="1200" dirty="0" smtClean="0">
                <a:solidFill>
                  <a:schemeClr val="tx1"/>
                </a:solidFill>
                <a:latin typeface="+mn-lt"/>
                <a:ea typeface="+mn-ea"/>
                <a:cs typeface="+mn-cs"/>
              </a:rPr>
              <a:t>\item $|(0, 1) | =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 through $f(x)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{1}{x} - 1$</a:t>
            </a:r>
          </a:p>
          <a:p>
            <a:r>
              <a:rPr lang="en-US" sz="1200" kern="1200" dirty="0" smtClean="0">
                <a:solidFill>
                  <a:schemeClr val="tx1"/>
                </a:solidFill>
                <a:latin typeface="+mn-lt"/>
                <a:ea typeface="+mn-ea"/>
                <a:cs typeface="+mn-cs"/>
              </a:rPr>
              <a:t>\item $|(0, 1)| = |\</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Seq</a:t>
            </a:r>
            <a:r>
              <a:rPr lang="en-US" sz="1200" kern="1200" dirty="0" smtClean="0">
                <a:solidFill>
                  <a:schemeClr val="tx1"/>
                </a:solidFill>
                <a:latin typeface="+mn-lt"/>
                <a:ea typeface="+mn-ea"/>
                <a:cs typeface="+mn-cs"/>
              </a:rPr>
              <a:t>}\{0, 1\}|$ through binary (?)</a:t>
            </a:r>
          </a:p>
          <a:p>
            <a:r>
              <a:rPr lang="en-US" sz="1200" kern="1200" dirty="0" smtClean="0">
                <a:solidFill>
                  <a:schemeClr val="tx1"/>
                </a:solidFill>
                <a:latin typeface="+mn-lt"/>
                <a:ea typeface="+mn-ea"/>
                <a:cs typeface="+mn-cs"/>
              </a:rPr>
              <a:t>\item $|2^{\aleph_0}| = |\</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Seq</a:t>
            </a:r>
            <a:r>
              <a:rPr lang="en-US" sz="1200" kern="1200" dirty="0" smtClean="0">
                <a:solidFill>
                  <a:schemeClr val="tx1"/>
                </a:solidFill>
                <a:latin typeface="+mn-lt"/>
                <a:ea typeface="+mn-ea"/>
                <a:cs typeface="+mn-cs"/>
              </a:rPr>
              <a:t>}\{0, 1\}|$ through the characteristic function</a:t>
            </a:r>
          </a:p>
          <a:p>
            <a:r>
              <a:rPr lang="en-US" sz="1200" kern="1200" dirty="0" smtClean="0">
                <a:solidFill>
                  <a:schemeClr val="tx1"/>
                </a:solidFill>
                <a:latin typeface="+mn-lt"/>
                <a:ea typeface="+mn-ea"/>
                <a:cs typeface="+mn-cs"/>
              </a:rPr>
              <a:t>\end{enumerate}</a:t>
            </a:r>
          </a:p>
        </p:txBody>
      </p:sp>
      <p:sp>
        <p:nvSpPr>
          <p:cNvPr id="4" name="Slide Number Placeholder 3"/>
          <p:cNvSpPr>
            <a:spLocks noGrp="1"/>
          </p:cNvSpPr>
          <p:nvPr>
            <p:ph type="sldNum" sz="quarter" idx="10"/>
          </p:nvPr>
        </p:nvSpPr>
        <p:spPr/>
        <p:txBody>
          <a:bodyPr/>
          <a:lstStyle/>
          <a:p>
            <a:fld id="{B9AE91F6-37D8-3C44-B1EA-A3FE22CB586E}" type="slidenum">
              <a:rPr lang="en-US" smtClean="0"/>
              <a:t>95</a:t>
            </a:fld>
            <a:endParaRPr lang="en-US"/>
          </a:p>
        </p:txBody>
      </p:sp>
    </p:spTree>
    <p:extLst>
      <p:ext uri="{BB962C8B-B14F-4D97-AF65-F5344CB8AC3E}">
        <p14:creationId xmlns:p14="http://schemas.microsoft.com/office/powerpoint/2010/main" val="48387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Hubert Kennedy</a:t>
            </a:r>
          </a:p>
          <a:p>
            <a:r>
              <a:rPr lang="en-US" dirty="0" smtClean="0"/>
              <a:t>The Mathematical Philosophy of Giuseppe Peano</a:t>
            </a:r>
          </a:p>
          <a:p>
            <a:r>
              <a:rPr lang="en-US" dirty="0" smtClean="0"/>
              <a:t>Philosophy of Science 30 (1963): 262–266</a:t>
            </a:r>
          </a:p>
          <a:p>
            <a:r>
              <a:rPr lang="en-US" dirty="0" smtClean="0"/>
              <a:t>http://</a:t>
            </a:r>
            <a:r>
              <a:rPr lang="en-US" dirty="0" err="1" smtClean="0"/>
              <a:t>hubertkennedy.angelfire.com</a:t>
            </a:r>
            <a:r>
              <a:rPr lang="en-US" dirty="0" smtClean="0"/>
              <a:t>/</a:t>
            </a:r>
            <a:r>
              <a:rPr lang="en-US" dirty="0" err="1" smtClean="0"/>
              <a:t>TwelveArticles.pdf</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25</a:t>
            </a:fld>
            <a:endParaRPr lang="en-US"/>
          </a:p>
        </p:txBody>
      </p:sp>
    </p:spTree>
    <p:extLst>
      <p:ext uri="{BB962C8B-B14F-4D97-AF65-F5344CB8AC3E}">
        <p14:creationId xmlns:p14="http://schemas.microsoft.com/office/powerpoint/2010/main" val="26222198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There are no cardinalities between $\aleph_0$ and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{C}$.\\\\</a:t>
            </a:r>
          </a:p>
          <a:p>
            <a:r>
              <a:rPr lang="en-US" sz="1200" kern="1200" dirty="0" smtClean="0">
                <a:solidFill>
                  <a:schemeClr val="tx1"/>
                </a:solidFill>
                <a:latin typeface="+mn-lt"/>
                <a:ea typeface="+mn-ea"/>
                <a:cs typeface="+mn-cs"/>
              </a:rPr>
              <a:t>In other words,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{C} = 2^{\aleph_0} = \aleph_1$</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96</a:t>
            </a:fld>
            <a:endParaRPr lang="en-US"/>
          </a:p>
        </p:txBody>
      </p:sp>
    </p:spTree>
    <p:extLst>
      <p:ext uri="{BB962C8B-B14F-4D97-AF65-F5344CB8AC3E}">
        <p14:creationId xmlns:p14="http://schemas.microsoft.com/office/powerpoint/2010/main" val="9133933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function $</a:t>
            </a:r>
            <a:r>
              <a:rPr lang="en-US" sz="1200" kern="1200" dirty="0" err="1" smtClean="0">
                <a:solidFill>
                  <a:schemeClr val="tx1"/>
                </a:solidFill>
                <a:latin typeface="+mn-lt"/>
                <a:ea typeface="+mn-ea"/>
                <a:cs typeface="+mn-cs"/>
              </a:rPr>
              <a:t>f:X</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rightarrow</a:t>
            </a:r>
            <a:r>
              <a:rPr lang="en-US" sz="1200" kern="1200" dirty="0" smtClean="0">
                <a:solidFill>
                  <a:schemeClr val="tx1"/>
                </a:solidFill>
                <a:latin typeface="+mn-lt"/>
                <a:ea typeface="+mn-ea"/>
                <a:cs typeface="+mn-cs"/>
              </a:rPr>
              <a:t> Y$ is called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{onto} if</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y \in Y ~\exists x \in X~ : ~ f(x) = y$$ </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98</a:t>
            </a:fld>
            <a:endParaRPr lang="en-US"/>
          </a:p>
        </p:txBody>
      </p:sp>
    </p:spTree>
    <p:extLst>
      <p:ext uri="{BB962C8B-B14F-4D97-AF65-F5344CB8AC3E}">
        <p14:creationId xmlns:p14="http://schemas.microsoft.com/office/powerpoint/2010/main" val="3455159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Assume the contrary:\\</a:t>
            </a:r>
          </a:p>
          <a:p>
            <a:r>
              <a:rPr lang="en-US" sz="1200" kern="1200" dirty="0" smtClean="0">
                <a:solidFill>
                  <a:schemeClr val="tx1"/>
                </a:solidFill>
                <a:latin typeface="+mn-lt"/>
                <a:ea typeface="+mn-ea"/>
                <a:cs typeface="+mn-cs"/>
              </a:rPr>
              <a:t> $~~~~~~$there exist a set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and</a:t>
            </a:r>
          </a:p>
          <a:p>
            <a:r>
              <a:rPr lang="en-US" sz="1200" kern="1200" dirty="0" smtClean="0">
                <a:solidFill>
                  <a:schemeClr val="tx1"/>
                </a:solidFill>
                <a:latin typeface="+mn-lt"/>
                <a:ea typeface="+mn-ea"/>
                <a:cs typeface="+mn-cs"/>
              </a:rPr>
              <a:t> a surjection $f: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a:t>
            </a:r>
            <a:r>
              <a:rPr lang="en-US" sz="1200" kern="1200" dirty="0" err="1" smtClean="0">
                <a:solidFill>
                  <a:schemeClr val="tx1"/>
                </a:solidFill>
                <a:latin typeface="+mn-lt"/>
                <a:ea typeface="+mn-ea"/>
                <a:cs typeface="+mn-cs"/>
              </a:rPr>
              <a:t>rightarrow</a:t>
            </a:r>
            <a:r>
              <a:rPr lang="en-US" sz="1200" kern="1200" dirty="0" smtClean="0">
                <a:solidFill>
                  <a:schemeClr val="tx1"/>
                </a:solidFill>
                <a:latin typeface="+mn-lt"/>
                <a:ea typeface="+mn-ea"/>
                <a:cs typeface="+mn-cs"/>
              </a:rPr>
              <a:t> 2^\</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a:t>
            </a:r>
          </a:p>
          <a:p>
            <a:r>
              <a:rPr lang="en-US" sz="1200" kern="1200" dirty="0" smtClean="0">
                <a:solidFill>
                  <a:schemeClr val="tx1"/>
                </a:solidFill>
                <a:latin typeface="+mn-lt"/>
                <a:ea typeface="+mn-ea"/>
                <a:cs typeface="+mn-cs"/>
              </a:rPr>
              <a:t>Take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 = \{x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 x \</a:t>
            </a:r>
            <a:r>
              <a:rPr lang="en-US" sz="1200" kern="1200" dirty="0" err="1" smtClean="0">
                <a:solidFill>
                  <a:schemeClr val="tx1"/>
                </a:solidFill>
                <a:latin typeface="+mn-lt"/>
                <a:ea typeface="+mn-ea"/>
                <a:cs typeface="+mn-cs"/>
              </a:rPr>
              <a:t>notin</a:t>
            </a:r>
            <a:r>
              <a:rPr lang="en-US" sz="1200" kern="1200" dirty="0" smtClean="0">
                <a:solidFill>
                  <a:schemeClr val="tx1"/>
                </a:solidFill>
                <a:latin typeface="+mn-lt"/>
                <a:ea typeface="+mn-ea"/>
                <a:cs typeface="+mn-cs"/>
              </a:rPr>
              <a:t> f(x) \}$.\\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 \subset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 \in 2^\</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a:t>
            </a:r>
          </a:p>
          <a:p>
            <a:r>
              <a:rPr lang="en-US" sz="1200" kern="1200" dirty="0" smtClean="0">
                <a:solidFill>
                  <a:schemeClr val="tx1"/>
                </a:solidFill>
                <a:latin typeface="+mn-lt"/>
                <a:ea typeface="+mn-ea"/>
                <a:cs typeface="+mn-cs"/>
              </a:rPr>
              <a:t>$f$ is </a:t>
            </a:r>
            <a:r>
              <a:rPr lang="en-US" sz="1200" kern="1200" dirty="0" err="1" smtClean="0">
                <a:solidFill>
                  <a:schemeClr val="tx1"/>
                </a:solidFill>
                <a:latin typeface="+mn-lt"/>
                <a:ea typeface="+mn-ea"/>
                <a:cs typeface="+mn-cs"/>
              </a:rPr>
              <a:t>surjective</a:t>
            </a:r>
            <a:r>
              <a:rPr lang="en-US" sz="1200" kern="1200" dirty="0" smtClean="0">
                <a:solidFill>
                  <a:schemeClr val="tx1"/>
                </a:solidFill>
                <a:latin typeface="+mn-lt"/>
                <a:ea typeface="+mn-ea"/>
                <a:cs typeface="+mn-cs"/>
              </a:rPr>
              <a:t> $\implies \exists d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 f(d) =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a:t>
            </a:r>
          </a:p>
          <a:p>
            <a:r>
              <a:rPr lang="en-US" sz="1200" kern="1200" dirty="0" smtClean="0">
                <a:solidFill>
                  <a:schemeClr val="tx1"/>
                </a:solidFill>
                <a:latin typeface="+mn-lt"/>
                <a:ea typeface="+mn-ea"/>
                <a:cs typeface="+mn-cs"/>
              </a:rPr>
              <a:t>$d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 \</a:t>
            </a:r>
            <a:r>
              <a:rPr lang="en-US" sz="1200" kern="1200" dirty="0" err="1" smtClean="0">
                <a:solidFill>
                  <a:schemeClr val="tx1"/>
                </a:solidFill>
                <a:latin typeface="+mn-lt"/>
                <a:ea typeface="+mn-ea"/>
                <a:cs typeface="+mn-cs"/>
              </a:rPr>
              <a:t>vee</a:t>
            </a:r>
            <a:r>
              <a:rPr lang="en-US" sz="1200" kern="1200" dirty="0" smtClean="0">
                <a:solidFill>
                  <a:schemeClr val="tx1"/>
                </a:solidFill>
                <a:latin typeface="+mn-lt"/>
                <a:ea typeface="+mn-ea"/>
                <a:cs typeface="+mn-cs"/>
              </a:rPr>
              <a:t> d \</a:t>
            </a:r>
            <a:r>
              <a:rPr lang="en-US" sz="1200" kern="1200" dirty="0" err="1" smtClean="0">
                <a:solidFill>
                  <a:schemeClr val="tx1"/>
                </a:solidFill>
                <a:latin typeface="+mn-lt"/>
                <a:ea typeface="+mn-ea"/>
                <a:cs typeface="+mn-cs"/>
              </a:rPr>
              <a:t>notin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a:t>
            </a:r>
          </a:p>
          <a:p>
            <a:r>
              <a:rPr lang="en-US" sz="1200" kern="1200" dirty="0" smtClean="0">
                <a:solidFill>
                  <a:schemeClr val="tx1"/>
                </a:solidFill>
                <a:latin typeface="+mn-lt"/>
                <a:ea typeface="+mn-ea"/>
                <a:cs typeface="+mn-cs"/>
              </a:rPr>
              <a:t>$d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 \implies d \</a:t>
            </a:r>
            <a:r>
              <a:rPr lang="en-US" sz="1200" kern="1200" dirty="0" err="1" smtClean="0">
                <a:solidFill>
                  <a:schemeClr val="tx1"/>
                </a:solidFill>
                <a:latin typeface="+mn-lt"/>
                <a:ea typeface="+mn-ea"/>
                <a:cs typeface="+mn-cs"/>
              </a:rPr>
              <a:t>notin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 \implies \</a:t>
            </a:r>
            <a:r>
              <a:rPr lang="en-US" sz="1200" kern="1200" dirty="0" err="1" smtClean="0">
                <a:solidFill>
                  <a:schemeClr val="tx1"/>
                </a:solidFill>
                <a:latin typeface="+mn-lt"/>
                <a:ea typeface="+mn-ea"/>
                <a:cs typeface="+mn-cs"/>
              </a:rPr>
              <a:t>neg</a:t>
            </a:r>
            <a:r>
              <a:rPr lang="en-US" sz="1200" kern="1200" dirty="0" smtClean="0">
                <a:solidFill>
                  <a:schemeClr val="tx1"/>
                </a:solidFill>
                <a:latin typeface="+mn-lt"/>
                <a:ea typeface="+mn-ea"/>
                <a:cs typeface="+mn-cs"/>
              </a:rPr>
              <a:t> (d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a:t>
            </a:r>
          </a:p>
          <a:p>
            <a:r>
              <a:rPr lang="en-US" sz="1200" kern="1200" dirty="0" smtClean="0">
                <a:solidFill>
                  <a:schemeClr val="tx1"/>
                </a:solidFill>
                <a:latin typeface="+mn-lt"/>
                <a:ea typeface="+mn-ea"/>
                <a:cs typeface="+mn-cs"/>
              </a:rPr>
              <a:t>$d \</a:t>
            </a:r>
            <a:r>
              <a:rPr lang="en-US" sz="1200" kern="1200" dirty="0" err="1" smtClean="0">
                <a:solidFill>
                  <a:schemeClr val="tx1"/>
                </a:solidFill>
                <a:latin typeface="+mn-lt"/>
                <a:ea typeface="+mn-ea"/>
                <a:cs typeface="+mn-cs"/>
              </a:rPr>
              <a:t>notin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 \implies d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 \implies \</a:t>
            </a:r>
            <a:r>
              <a:rPr lang="en-US" sz="1200" kern="1200" dirty="0" err="1" smtClean="0">
                <a:solidFill>
                  <a:schemeClr val="tx1"/>
                </a:solidFill>
                <a:latin typeface="+mn-lt"/>
                <a:ea typeface="+mn-ea"/>
                <a:cs typeface="+mn-cs"/>
              </a:rPr>
              <a:t>neg</a:t>
            </a:r>
            <a:r>
              <a:rPr lang="en-US" sz="1200" kern="1200" dirty="0" smtClean="0">
                <a:solidFill>
                  <a:schemeClr val="tx1"/>
                </a:solidFill>
                <a:latin typeface="+mn-lt"/>
                <a:ea typeface="+mn-ea"/>
                <a:cs typeface="+mn-cs"/>
              </a:rPr>
              <a:t> (d \</a:t>
            </a:r>
            <a:r>
              <a:rPr lang="en-US" sz="1200" kern="1200" dirty="0" err="1" smtClean="0">
                <a:solidFill>
                  <a:schemeClr val="tx1"/>
                </a:solidFill>
                <a:latin typeface="+mn-lt"/>
                <a:ea typeface="+mn-ea"/>
                <a:cs typeface="+mn-cs"/>
              </a:rPr>
              <a:t>notin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a:t>
            </a:r>
          </a:p>
          <a:p>
            <a:r>
              <a:rPr lang="en-US" sz="1200" kern="1200" dirty="0" smtClean="0">
                <a:solidFill>
                  <a:schemeClr val="tx1"/>
                </a:solidFill>
                <a:latin typeface="+mn-lt"/>
                <a:ea typeface="+mn-ea"/>
                <a:cs typeface="+mn-cs"/>
              </a:rPr>
              <a:t>Contradiction.</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100</a:t>
            </a:fld>
            <a:endParaRPr lang="en-US"/>
          </a:p>
        </p:txBody>
      </p:sp>
    </p:spTree>
    <p:extLst>
      <p:ext uri="{BB962C8B-B14F-4D97-AF65-F5344CB8AC3E}">
        <p14:creationId xmlns:p14="http://schemas.microsoft.com/office/powerpoint/2010/main" val="37428387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Power set sequence: $\aleph_0, 2^{\aleph_0}, 2^{2^{\aleph_0}}, \dots$.\\\\</a:t>
            </a:r>
          </a:p>
          <a:p>
            <a:r>
              <a:rPr lang="en-US" sz="1200" kern="1200" dirty="0" smtClean="0">
                <a:solidFill>
                  <a:schemeClr val="tx1"/>
                </a:solidFill>
                <a:latin typeface="+mn-lt"/>
                <a:ea typeface="+mn-ea"/>
                <a:cs typeface="+mn-cs"/>
              </a:rPr>
              <a:t>Designate the $</a:t>
            </a:r>
            <a:r>
              <a:rPr lang="en-US" sz="1200" kern="1200" dirty="0" err="1" smtClean="0">
                <a:solidFill>
                  <a:schemeClr val="tx1"/>
                </a:solidFill>
                <a:latin typeface="+mn-lt"/>
                <a:ea typeface="+mn-ea"/>
                <a:cs typeface="+mn-cs"/>
              </a:rPr>
              <a:t>i$th</a:t>
            </a:r>
            <a:r>
              <a:rPr lang="en-US" sz="1200" kern="1200" dirty="0" smtClean="0">
                <a:solidFill>
                  <a:schemeClr val="tx1"/>
                </a:solidFill>
                <a:latin typeface="+mn-lt"/>
                <a:ea typeface="+mn-ea"/>
                <a:cs typeface="+mn-cs"/>
              </a:rPr>
              <a:t> element of the power set sequence as $\</a:t>
            </a:r>
            <a:r>
              <a:rPr lang="en-US" sz="1200" kern="1200" dirty="0" err="1" smtClean="0">
                <a:solidFill>
                  <a:schemeClr val="tx1"/>
                </a:solidFill>
                <a:latin typeface="+mn-lt"/>
                <a:ea typeface="+mn-ea"/>
                <a:cs typeface="+mn-cs"/>
              </a:rPr>
              <a:t>beth_i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Use a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{limit} operation: $\</a:t>
            </a:r>
            <a:r>
              <a:rPr lang="en-US" sz="1200" kern="1200" dirty="0" err="1" smtClean="0">
                <a:solidFill>
                  <a:schemeClr val="tx1"/>
                </a:solidFill>
                <a:latin typeface="+mn-lt"/>
                <a:ea typeface="+mn-ea"/>
                <a:cs typeface="+mn-cs"/>
              </a:rPr>
              <a:t>bigcup</a:t>
            </a:r>
            <a:r>
              <a:rPr lang="en-US" sz="1200" kern="1200" dirty="0" smtClean="0">
                <a:solidFill>
                  <a:schemeClr val="tx1"/>
                </a:solidFill>
                <a:latin typeface="+mn-lt"/>
                <a:ea typeface="+mn-ea"/>
                <a:cs typeface="+mn-cs"/>
              </a:rPr>
              <a:t>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=0}^\</a:t>
            </a:r>
            <a:r>
              <a:rPr lang="en-US" sz="1200" kern="1200" dirty="0" err="1" smtClean="0">
                <a:solidFill>
                  <a:schemeClr val="tx1"/>
                </a:solidFill>
                <a:latin typeface="+mn-lt"/>
                <a:ea typeface="+mn-ea"/>
                <a:cs typeface="+mn-cs"/>
              </a:rPr>
              <a:t>infty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beth_i</a:t>
            </a:r>
            <a:r>
              <a:rPr lang="en-US" sz="1200" kern="1200" dirty="0" smtClean="0">
                <a:solidFill>
                  <a:schemeClr val="tx1"/>
                </a:solidFill>
                <a:latin typeface="+mn-lt"/>
                <a:ea typeface="+mn-ea"/>
                <a:cs typeface="+mn-cs"/>
              </a:rPr>
              <a:t>$ to go beyond the first sequence.\\\\</a:t>
            </a:r>
          </a:p>
          <a:p>
            <a:r>
              <a:rPr lang="en-US" sz="1200" kern="1200" dirty="0" smtClean="0">
                <a:solidFill>
                  <a:schemeClr val="tx1"/>
                </a:solidFill>
                <a:latin typeface="+mn-lt"/>
                <a:ea typeface="+mn-ea"/>
                <a:cs typeface="+mn-cs"/>
              </a:rPr>
              <a:t>Combining power set and limit operations gets into really big sets...</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101</a:t>
            </a:fld>
            <a:endParaRPr lang="en-US"/>
          </a:p>
        </p:txBody>
      </p:sp>
    </p:spTree>
    <p:extLst>
      <p:ext uri="{BB962C8B-B14F-4D97-AF65-F5344CB8AC3E}">
        <p14:creationId xmlns:p14="http://schemas.microsoft.com/office/powerpoint/2010/main" val="3699626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Consider the set $S = \{x  ~|~ x \</a:t>
            </a:r>
            <a:r>
              <a:rPr lang="en-US" sz="1200" kern="1200" dirty="0" err="1" smtClean="0">
                <a:solidFill>
                  <a:schemeClr val="tx1"/>
                </a:solidFill>
                <a:latin typeface="+mn-lt"/>
                <a:ea typeface="+mn-ea"/>
                <a:cs typeface="+mn-cs"/>
              </a:rPr>
              <a:t>notin</a:t>
            </a:r>
            <a:r>
              <a:rPr lang="en-US" sz="1200" kern="1200" dirty="0" smtClean="0">
                <a:solidFill>
                  <a:schemeClr val="tx1"/>
                </a:solidFill>
                <a:latin typeface="+mn-lt"/>
                <a:ea typeface="+mn-ea"/>
                <a:cs typeface="+mn-cs"/>
              </a:rPr>
              <a:t> x\}$ of all sets\\ that </a:t>
            </a:r>
          </a:p>
          <a:p>
            <a:r>
              <a:rPr lang="en-US" sz="1200" kern="1200" dirty="0" smtClean="0">
                <a:solidFill>
                  <a:schemeClr val="tx1"/>
                </a:solidFill>
                <a:latin typeface="+mn-lt"/>
                <a:ea typeface="+mn-ea"/>
                <a:cs typeface="+mn-cs"/>
              </a:rPr>
              <a:t>do not contain themselves.\\\\</a:t>
            </a:r>
          </a:p>
          <a:p>
            <a:r>
              <a:rPr lang="en-US" sz="1200" kern="1200" dirty="0" smtClean="0">
                <a:solidFill>
                  <a:schemeClr val="tx1"/>
                </a:solidFill>
                <a:latin typeface="+mn-lt"/>
                <a:ea typeface="+mn-ea"/>
                <a:cs typeface="+mn-cs"/>
              </a:rPr>
              <a:t>Is $S \in S$?\\\\</a:t>
            </a:r>
          </a:p>
          <a:p>
            <a:r>
              <a:rPr lang="en-US" sz="1200" kern="1200" dirty="0" smtClean="0">
                <a:solidFill>
                  <a:schemeClr val="tx1"/>
                </a:solidFill>
                <a:latin typeface="+mn-lt"/>
                <a:ea typeface="+mn-ea"/>
                <a:cs typeface="+mn-cs"/>
              </a:rPr>
              <a:t>If it is, it is not; if it is not, it is.</a:t>
            </a:r>
          </a:p>
          <a:p>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102</a:t>
            </a:fld>
            <a:endParaRPr lang="en-US"/>
          </a:p>
        </p:txBody>
      </p:sp>
    </p:spTree>
    <p:extLst>
      <p:ext uri="{BB962C8B-B14F-4D97-AF65-F5344CB8AC3E}">
        <p14:creationId xmlns:p14="http://schemas.microsoft.com/office/powerpoint/2010/main" val="4216132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I. Axiom of extensionality.</a:t>
            </a:r>
          </a:p>
          <a:p>
            <a:r>
              <a:rPr lang="en-US" sz="1200" kern="1200" dirty="0" smtClean="0">
                <a:solidFill>
                  <a:schemeClr val="tx1"/>
                </a:solidFill>
                <a:latin typeface="+mn-lt"/>
                <a:ea typeface="+mn-ea"/>
                <a:cs typeface="+mn-cs"/>
              </a:rPr>
              <a:t>If every element of set $M$ is also an element of $N$ and the other way around, then $M=N$. \\</a:t>
            </a:r>
          </a:p>
          <a:p>
            <a:r>
              <a:rPr lang="en-US" sz="1200" kern="1200" dirty="0" smtClean="0">
                <a:solidFill>
                  <a:schemeClr val="tx1"/>
                </a:solidFill>
                <a:latin typeface="+mn-lt"/>
                <a:ea typeface="+mn-ea"/>
                <a:cs typeface="+mn-cs"/>
              </a:rPr>
              <a:t>II. Axiom of elementary sets.</a:t>
            </a:r>
          </a:p>
          <a:p>
            <a:r>
              <a:rPr lang="en-US" sz="1200" kern="1200" dirty="0" smtClean="0">
                <a:solidFill>
                  <a:schemeClr val="tx1"/>
                </a:solidFill>
                <a:latin typeface="+mn-lt"/>
                <a:ea typeface="+mn-ea"/>
                <a:cs typeface="+mn-cs"/>
              </a:rPr>
              <a:t>There is a set, the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{empty set} $\</a:t>
            </a:r>
            <a:r>
              <a:rPr lang="en-US" sz="1200" kern="1200" dirty="0" err="1" smtClean="0">
                <a:solidFill>
                  <a:schemeClr val="tx1"/>
                </a:solidFill>
                <a:latin typeface="+mn-lt"/>
                <a:ea typeface="+mn-ea"/>
                <a:cs typeface="+mn-cs"/>
              </a:rPr>
              <a:t>varnothing</a:t>
            </a:r>
            <a:r>
              <a:rPr lang="en-US" sz="1200" kern="1200" dirty="0" smtClean="0">
                <a:solidFill>
                  <a:schemeClr val="tx1"/>
                </a:solidFill>
                <a:latin typeface="+mn-lt"/>
                <a:ea typeface="+mn-ea"/>
                <a:cs typeface="+mn-cs"/>
              </a:rPr>
              <a:t>$, that contains no element. </a:t>
            </a:r>
          </a:p>
          <a:p>
            <a:r>
              <a:rPr lang="en-US" sz="1200" kern="1200" dirty="0" smtClean="0">
                <a:solidFill>
                  <a:schemeClr val="tx1"/>
                </a:solidFill>
                <a:latin typeface="+mn-lt"/>
                <a:ea typeface="+mn-ea"/>
                <a:cs typeface="+mn-cs"/>
              </a:rPr>
              <a:t>If $a$ is an object of the domain, there exists a set $\{a\}$, that contains $a$ and only $a$ as an element.</a:t>
            </a:r>
          </a:p>
          <a:p>
            <a:r>
              <a:rPr lang="en-US" sz="1200" kern="1200" dirty="0" smtClean="0">
                <a:solidFill>
                  <a:schemeClr val="tx1"/>
                </a:solidFill>
                <a:latin typeface="+mn-lt"/>
                <a:ea typeface="+mn-ea"/>
                <a:cs typeface="+mn-cs"/>
              </a:rPr>
              <a:t>If $a$ and $b$ are two objects of the domain, there always exists a set $\{a, b\}$ containing as elements $a$ and $b$ but no object x distinct from them both.\\</a:t>
            </a:r>
          </a:p>
          <a:p>
            <a:r>
              <a:rPr lang="en-US" sz="1200" kern="1200" dirty="0" smtClean="0">
                <a:solidFill>
                  <a:schemeClr val="tx1"/>
                </a:solidFill>
                <a:latin typeface="+mn-lt"/>
                <a:ea typeface="+mn-ea"/>
                <a:cs typeface="+mn-cs"/>
              </a:rPr>
              <a:t>III. Axiom of separation.</a:t>
            </a:r>
          </a:p>
          <a:p>
            <a:r>
              <a:rPr lang="en-US" sz="1200" kern="1200" dirty="0" smtClean="0">
                <a:solidFill>
                  <a:schemeClr val="tx1"/>
                </a:solidFill>
                <a:latin typeface="+mn-lt"/>
                <a:ea typeface="+mn-ea"/>
                <a:cs typeface="+mn-cs"/>
              </a:rPr>
              <a:t>Whenever the propositional function $E(x)$ is defined for all elements of a set $M$, $M$ possesses a subset</a:t>
            </a:r>
          </a:p>
          <a:p>
            <a:r>
              <a:rPr lang="en-US" sz="1200" kern="1200" dirty="0" smtClean="0">
                <a:solidFill>
                  <a:schemeClr val="tx1"/>
                </a:solidFill>
                <a:latin typeface="+mn-lt"/>
                <a:ea typeface="+mn-ea"/>
                <a:cs typeface="+mn-cs"/>
              </a:rPr>
              <a:t>  containing all the elements $x$ of $M$ for which $E(x)$ is true and no other elements.\\</a:t>
            </a:r>
          </a:p>
          <a:p>
            <a:r>
              <a:rPr lang="en-US" sz="1200" kern="1200" dirty="0" smtClean="0">
                <a:solidFill>
                  <a:schemeClr val="tx1"/>
                </a:solidFill>
                <a:latin typeface="+mn-lt"/>
                <a:ea typeface="+mn-ea"/>
                <a:cs typeface="+mn-cs"/>
              </a:rPr>
              <a:t>IV. Axiom of the power set.</a:t>
            </a:r>
          </a:p>
          <a:p>
            <a:r>
              <a:rPr lang="en-US" sz="1200" kern="1200" dirty="0" smtClean="0">
                <a:solidFill>
                  <a:schemeClr val="tx1"/>
                </a:solidFill>
                <a:latin typeface="+mn-lt"/>
                <a:ea typeface="+mn-ea"/>
                <a:cs typeface="+mn-cs"/>
              </a:rPr>
              <a:t>To every set $T$ there corresponds a set or $\</a:t>
            </a:r>
            <a:r>
              <a:rPr lang="en-US" sz="1200" kern="1200" dirty="0" err="1" smtClean="0">
                <a:solidFill>
                  <a:schemeClr val="tx1"/>
                </a:solidFill>
                <a:latin typeface="+mn-lt"/>
                <a:ea typeface="+mn-ea"/>
                <a:cs typeface="+mn-cs"/>
              </a:rPr>
              <a:t>mathcal</a:t>
            </a:r>
            <a:r>
              <a:rPr lang="en-US" sz="1200" kern="1200" dirty="0" smtClean="0">
                <a:solidFill>
                  <a:schemeClr val="tx1"/>
                </a:solidFill>
                <a:latin typeface="+mn-lt"/>
                <a:ea typeface="+mn-ea"/>
                <a:cs typeface="+mn-cs"/>
              </a:rPr>
              <a:t>{P}(T)$</a:t>
            </a:r>
          </a:p>
          <a:p>
            <a:r>
              <a:rPr lang="en-US" sz="1200" kern="1200" dirty="0" smtClean="0">
                <a:solidFill>
                  <a:schemeClr val="tx1"/>
                </a:solidFill>
                <a:latin typeface="+mn-lt"/>
                <a:ea typeface="+mn-ea"/>
                <a:cs typeface="+mn-cs"/>
              </a:rPr>
              <a:t> , the power set of $T$, that contains all the subsets of $T$ and no other elements.\\</a:t>
            </a:r>
          </a:p>
          <a:p>
            <a:r>
              <a:rPr lang="en-US" sz="1200" kern="1200" dirty="0" smtClean="0">
                <a:solidFill>
                  <a:schemeClr val="tx1"/>
                </a:solidFill>
                <a:latin typeface="+mn-lt"/>
                <a:ea typeface="+mn-ea"/>
                <a:cs typeface="+mn-cs"/>
              </a:rPr>
              <a:t>V. Axiom of the union.</a:t>
            </a:r>
          </a:p>
          <a:p>
            <a:r>
              <a:rPr lang="en-US" sz="1200" kern="1200" dirty="0" smtClean="0">
                <a:solidFill>
                  <a:schemeClr val="tx1"/>
                </a:solidFill>
                <a:latin typeface="+mn-lt"/>
                <a:ea typeface="+mn-ea"/>
                <a:cs typeface="+mn-cs"/>
              </a:rPr>
              <a:t>To every set $T$ there corresponds a set $\</a:t>
            </a:r>
            <a:r>
              <a:rPr lang="en-US" sz="1200" kern="1200" dirty="0" err="1" smtClean="0">
                <a:solidFill>
                  <a:schemeClr val="tx1"/>
                </a:solidFill>
                <a:latin typeface="+mn-lt"/>
                <a:ea typeface="+mn-ea"/>
                <a:cs typeface="+mn-cs"/>
              </a:rPr>
              <a:t>cup_T</a:t>
            </a:r>
            <a:r>
              <a:rPr lang="en-US" sz="1200" kern="1200" dirty="0" smtClean="0">
                <a:solidFill>
                  <a:schemeClr val="tx1"/>
                </a:solidFill>
                <a:latin typeface="+mn-lt"/>
                <a:ea typeface="+mn-ea"/>
                <a:cs typeface="+mn-cs"/>
              </a:rPr>
              <a:t>$, the union of $T$, that contains all the elements of the elements of $T$ and no other elements.\\</a:t>
            </a:r>
          </a:p>
          <a:p>
            <a:r>
              <a:rPr lang="en-US" sz="1200" kern="1200" dirty="0" smtClean="0">
                <a:solidFill>
                  <a:schemeClr val="tx1"/>
                </a:solidFill>
                <a:latin typeface="+mn-lt"/>
                <a:ea typeface="+mn-ea"/>
                <a:cs typeface="+mn-cs"/>
              </a:rPr>
              <a:t>VI. Axiom of choice.\\</a:t>
            </a:r>
          </a:p>
          <a:p>
            <a:r>
              <a:rPr lang="en-US" sz="1200" kern="1200" dirty="0" smtClean="0">
                <a:solidFill>
                  <a:schemeClr val="tx1"/>
                </a:solidFill>
                <a:latin typeface="+mn-lt"/>
                <a:ea typeface="+mn-ea"/>
                <a:cs typeface="+mn-cs"/>
              </a:rPr>
              <a:t>VII. Axiom of infinity.\\</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104</a:t>
            </a:fld>
            <a:endParaRPr lang="en-US"/>
          </a:p>
        </p:txBody>
      </p:sp>
    </p:spTree>
    <p:extLst>
      <p:ext uri="{BB962C8B-B14F-4D97-AF65-F5344CB8AC3E}">
        <p14:creationId xmlns:p14="http://schemas.microsoft.com/office/powerpoint/2010/main" val="1782046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If $T$ is a set whose elements all are sets that are\\ different from $\</a:t>
            </a:r>
            <a:r>
              <a:rPr lang="en-US" sz="1200" kern="1200" dirty="0" err="1" smtClean="0">
                <a:solidFill>
                  <a:schemeClr val="tx1"/>
                </a:solidFill>
                <a:latin typeface="+mn-lt"/>
                <a:ea typeface="+mn-ea"/>
                <a:cs typeface="+mn-cs"/>
              </a:rPr>
              <a:t>varnothing</a:t>
            </a:r>
            <a:r>
              <a:rPr lang="en-US" sz="1200" kern="1200" dirty="0" smtClean="0">
                <a:solidFill>
                  <a:schemeClr val="tx1"/>
                </a:solidFill>
                <a:latin typeface="+mn-lt"/>
                <a:ea typeface="+mn-ea"/>
                <a:cs typeface="+mn-cs"/>
              </a:rPr>
              <a:t>$, and mutually disjoint, its union $\</a:t>
            </a:r>
            <a:r>
              <a:rPr lang="en-US" sz="1200" kern="1200" dirty="0" err="1" smtClean="0">
                <a:solidFill>
                  <a:schemeClr val="tx1"/>
                </a:solidFill>
                <a:latin typeface="+mn-lt"/>
                <a:ea typeface="+mn-ea"/>
                <a:cs typeface="+mn-cs"/>
              </a:rPr>
              <a:t>cup_T</a:t>
            </a:r>
            <a:r>
              <a:rPr lang="en-US" sz="1200" kern="1200" dirty="0" smtClean="0">
                <a:solidFill>
                  <a:schemeClr val="tx1"/>
                </a:solidFill>
                <a:latin typeface="+mn-lt"/>
                <a:ea typeface="+mn-ea"/>
                <a:cs typeface="+mn-cs"/>
              </a:rPr>
              <a:t>$ \\ includes at least one subset $C_T$ having one and only\\ one element in common with each element of $T$.</a:t>
            </a:r>
          </a:p>
          <a:p>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105</a:t>
            </a:fld>
            <a:endParaRPr lang="en-US"/>
          </a:p>
        </p:txBody>
      </p:sp>
    </p:spTree>
    <p:extLst>
      <p:ext uri="{BB962C8B-B14F-4D97-AF65-F5344CB8AC3E}">
        <p14:creationId xmlns:p14="http://schemas.microsoft.com/office/powerpoint/2010/main" val="2367358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There exists in the domain at least one set $Z$\\ that contains</a:t>
            </a:r>
          </a:p>
          <a:p>
            <a:r>
              <a:rPr lang="en-US" sz="1200" kern="1200" dirty="0" smtClean="0">
                <a:solidFill>
                  <a:schemeClr val="tx1"/>
                </a:solidFill>
                <a:latin typeface="+mn-lt"/>
                <a:ea typeface="+mn-ea"/>
                <a:cs typeface="+mn-cs"/>
              </a:rPr>
              <a:t>the empty set as an element and is\\ so constituted</a:t>
            </a:r>
          </a:p>
          <a:p>
            <a:r>
              <a:rPr lang="en-US" sz="1200" kern="1200" dirty="0" smtClean="0">
                <a:solidFill>
                  <a:schemeClr val="tx1"/>
                </a:solidFill>
                <a:latin typeface="+mn-lt"/>
                <a:ea typeface="+mn-ea"/>
                <a:cs typeface="+mn-cs"/>
              </a:rPr>
              <a:t> that to each of its elements $a$ there\\ corresponds </a:t>
            </a:r>
          </a:p>
          <a:p>
            <a:r>
              <a:rPr lang="en-US" sz="1200" kern="1200" dirty="0" smtClean="0">
                <a:solidFill>
                  <a:schemeClr val="tx1"/>
                </a:solidFill>
                <a:latin typeface="+mn-lt"/>
                <a:ea typeface="+mn-ea"/>
                <a:cs typeface="+mn-cs"/>
              </a:rPr>
              <a:t>a further element of </a:t>
            </a:r>
          </a:p>
          <a:p>
            <a:r>
              <a:rPr lang="en-US" sz="1200" kern="1200" dirty="0" smtClean="0">
                <a:solidFill>
                  <a:schemeClr val="tx1"/>
                </a:solidFill>
                <a:latin typeface="+mn-lt"/>
                <a:ea typeface="+mn-ea"/>
                <a:cs typeface="+mn-cs"/>
              </a:rPr>
              <a:t>the form $\{a\}$.</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107</a:t>
            </a:fld>
            <a:endParaRPr lang="en-US"/>
          </a:p>
        </p:txBody>
      </p:sp>
    </p:spTree>
    <p:extLst>
      <p:ext uri="{BB962C8B-B14F-4D97-AF65-F5344CB8AC3E}">
        <p14:creationId xmlns:p14="http://schemas.microsoft.com/office/powerpoint/2010/main" val="2694796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Prove the following theorem (</a:t>
            </a:r>
            <a:r>
              <a:rPr lang="en-US" sz="1200" kern="1200" dirty="0" err="1" smtClean="0">
                <a:solidFill>
                  <a:schemeClr val="tx1"/>
                </a:solidFill>
                <a:latin typeface="+mn-lt"/>
                <a:ea typeface="+mn-ea"/>
                <a:cs typeface="+mn-cs"/>
              </a:rPr>
              <a:t>Zermelo</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Every set M possesses at least one subset $M_0$ \\that is not an element of $M$.\\\</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108</a:t>
            </a:fld>
            <a:endParaRPr lang="en-US"/>
          </a:p>
        </p:txBody>
      </p:sp>
    </p:spTree>
    <p:extLst>
      <p:ext uri="{BB962C8B-B14F-4D97-AF65-F5344CB8AC3E}">
        <p14:creationId xmlns:p14="http://schemas.microsoft.com/office/powerpoint/2010/main" val="1917811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set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{F}$  of (possibly partial) functions of one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{F}_1$)\\  </a:t>
            </a:r>
          </a:p>
          <a:p>
            <a:r>
              <a:rPr lang="en-US" sz="1200" kern="1200" dirty="0" smtClean="0">
                <a:solidFill>
                  <a:schemeClr val="tx1"/>
                </a:solidFill>
                <a:latin typeface="+mn-lt"/>
                <a:ea typeface="+mn-ea"/>
                <a:cs typeface="+mn-cs"/>
              </a:rPr>
              <a:t>and two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{F}_2$)  variables from domain $T$ to codomain $T’$\\   is called a</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{unary-binary family}.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unary and binary has nothing to do with numbers, but with </a:t>
            </a:r>
            <a:r>
              <a:rPr lang="en-US" sz="1200" kern="1200" dirty="0" err="1" smtClean="0">
                <a:solidFill>
                  <a:schemeClr val="tx1"/>
                </a:solidFill>
                <a:latin typeface="+mn-lt"/>
                <a:ea typeface="+mn-ea"/>
                <a:cs typeface="+mn-cs"/>
              </a:rPr>
              <a:t>arity</a:t>
            </a:r>
            <a:r>
              <a:rPr lang="en-US" sz="1200" kern="1200" dirty="0" smtClean="0">
                <a:solidFill>
                  <a:schemeClr val="tx1"/>
                </a:solidFill>
                <a:latin typeface="+mn-lt"/>
                <a:ea typeface="+mn-ea"/>
                <a:cs typeface="+mn-cs"/>
              </a:rPr>
              <a:t> of functions.</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128</a:t>
            </a:fld>
            <a:endParaRPr lang="en-US"/>
          </a:p>
        </p:txBody>
      </p:sp>
    </p:spTree>
    <p:extLst>
      <p:ext uri="{BB962C8B-B14F-4D97-AF65-F5344CB8AC3E}">
        <p14:creationId xmlns:p14="http://schemas.microsoft.com/office/powerpoint/2010/main" val="232254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There is a set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called the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{natural numbers}:</a:t>
            </a:r>
          </a:p>
          <a:p>
            <a:r>
              <a:rPr lang="en-US" sz="1200" kern="1200" dirty="0" smtClean="0">
                <a:solidFill>
                  <a:schemeClr val="tx1"/>
                </a:solidFill>
                <a:latin typeface="+mn-lt"/>
                <a:ea typeface="+mn-ea"/>
                <a:cs typeface="+mn-cs"/>
              </a:rPr>
              <a:t>\begin{enumerate}</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  \exists 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~:~\exists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~called its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{successor}</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\subset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a:t>
            </a:r>
          </a:p>
          <a:p>
            <a:r>
              <a:rPr lang="en-US" sz="1200" kern="1200" dirty="0" smtClean="0">
                <a:solidFill>
                  <a:schemeClr val="tx1"/>
                </a:solidFill>
                <a:latin typeface="+mn-lt"/>
                <a:ea typeface="+mn-ea"/>
                <a:cs typeface="+mn-cs"/>
              </a:rPr>
              <a:t>(0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\wedge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m\in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~:~n'= m' \implies n = m$</a:t>
            </a:r>
          </a:p>
          <a:p>
            <a:r>
              <a:rPr lang="en-US" sz="1200" kern="1200" dirty="0" smtClean="0">
                <a:solidFill>
                  <a:schemeClr val="tx1"/>
                </a:solidFill>
                <a:latin typeface="+mn-lt"/>
                <a:ea typeface="+mn-ea"/>
                <a:cs typeface="+mn-cs"/>
              </a:rPr>
              <a:t>\item</a:t>
            </a:r>
          </a:p>
          <a:p>
            <a:r>
              <a:rPr lang="fr-FR" sz="1200" kern="1200" dirty="0" smtClean="0">
                <a:solidFill>
                  <a:schemeClr val="tx1"/>
                </a:solidFill>
                <a:latin typeface="+mn-lt"/>
                <a:ea typeface="+mn-ea"/>
                <a:cs typeface="+mn-cs"/>
              </a:rPr>
              <a:t>$\</a:t>
            </a:r>
            <a:r>
              <a:rPr lang="fr-FR" sz="1200" kern="1200" dirty="0" err="1" smtClean="0">
                <a:solidFill>
                  <a:schemeClr val="tx1"/>
                </a:solidFill>
                <a:latin typeface="+mn-lt"/>
                <a:ea typeface="+mn-ea"/>
                <a:cs typeface="+mn-cs"/>
              </a:rPr>
              <a:t>forall</a:t>
            </a:r>
            <a:r>
              <a:rPr lang="fr-FR" sz="1200" kern="1200" dirty="0" smtClean="0">
                <a:solidFill>
                  <a:schemeClr val="tx1"/>
                </a:solidFill>
                <a:latin typeface="+mn-lt"/>
                <a:ea typeface="+mn-ea"/>
                <a:cs typeface="+mn-cs"/>
              </a:rPr>
              <a:t> n \in \</a:t>
            </a:r>
            <a:r>
              <a:rPr lang="fr-FR" sz="1200" kern="1200" dirty="0" err="1" smtClean="0">
                <a:solidFill>
                  <a:schemeClr val="tx1"/>
                </a:solidFill>
                <a:latin typeface="+mn-lt"/>
                <a:ea typeface="+mn-ea"/>
                <a:cs typeface="+mn-cs"/>
              </a:rPr>
              <a:t>mathbb</a:t>
            </a:r>
            <a:r>
              <a:rPr lang="fr-FR" sz="1200" kern="1200" dirty="0" smtClean="0">
                <a:solidFill>
                  <a:schemeClr val="tx1"/>
                </a:solidFill>
                <a:latin typeface="+mn-lt"/>
                <a:ea typeface="+mn-ea"/>
                <a:cs typeface="+mn-cs"/>
              </a:rPr>
              <a:t>{N} ~:~ n' \</a:t>
            </a:r>
            <a:r>
              <a:rPr lang="fr-FR" sz="1200" kern="1200" dirty="0" err="1" smtClean="0">
                <a:solidFill>
                  <a:schemeClr val="tx1"/>
                </a:solidFill>
                <a:latin typeface="+mn-lt"/>
                <a:ea typeface="+mn-ea"/>
                <a:cs typeface="+mn-cs"/>
              </a:rPr>
              <a:t>neq</a:t>
            </a:r>
            <a:r>
              <a:rPr lang="fr-FR" sz="1200" kern="1200" dirty="0" smtClean="0">
                <a:solidFill>
                  <a:schemeClr val="tx1"/>
                </a:solidFill>
                <a:latin typeface="+mn-lt"/>
                <a:ea typeface="+mn-ea"/>
                <a:cs typeface="+mn-cs"/>
              </a:rPr>
              <a:t> 0$</a:t>
            </a:r>
          </a:p>
          <a:p>
            <a:r>
              <a:rPr lang="fr-FR" sz="1200" kern="1200" dirty="0" smtClean="0">
                <a:solidFill>
                  <a:schemeClr val="tx1"/>
                </a:solidFill>
                <a:latin typeface="+mn-lt"/>
                <a:ea typeface="+mn-ea"/>
                <a:cs typeface="+mn-cs"/>
              </a:rPr>
              <a:t>\end{</a:t>
            </a:r>
            <a:r>
              <a:rPr lang="fr-FR" sz="1200" kern="1200" dirty="0" err="1" smtClean="0">
                <a:solidFill>
                  <a:schemeClr val="tx1"/>
                </a:solidFill>
                <a:latin typeface="+mn-lt"/>
                <a:ea typeface="+mn-ea"/>
                <a:cs typeface="+mn-cs"/>
              </a:rPr>
              <a:t>enumerate</a:t>
            </a:r>
            <a:r>
              <a:rPr lang="fr-FR" sz="1200" kern="1200" dirty="0" smtClean="0">
                <a:solidFill>
                  <a:schemeClr val="tx1"/>
                </a:solidFill>
                <a:latin typeface="+mn-lt"/>
                <a:ea typeface="+mn-ea"/>
                <a:cs typeface="+mn-cs"/>
              </a:rPr>
              <a:t>}</a:t>
            </a:r>
          </a:p>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9AE91F6-37D8-3C44-B1EA-A3FE22CB586E}" type="slidenum">
              <a:rPr lang="en-US" smtClean="0"/>
              <a:t>26</a:t>
            </a:fld>
            <a:endParaRPr lang="en-US"/>
          </a:p>
        </p:txBody>
      </p:sp>
    </p:spTree>
    <p:extLst>
      <p:ext uri="{BB962C8B-B14F-4D97-AF65-F5344CB8AC3E}">
        <p14:creationId xmlns:p14="http://schemas.microsoft.com/office/powerpoint/2010/main" val="29552814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\begin{itemize}</a:t>
            </a:r>
          </a:p>
          <a:p>
            <a:r>
              <a:rPr lang="en-US" sz="1200" kern="1200" dirty="0" smtClean="0">
                <a:solidFill>
                  <a:schemeClr val="tx1"/>
                </a:solidFill>
                <a:latin typeface="+mn-lt"/>
                <a:ea typeface="+mn-ea"/>
                <a:cs typeface="+mn-cs"/>
              </a:rPr>
              <a:t>\item total functions from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to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and from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{N}\times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to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a:t>
            </a:r>
          </a:p>
          <a:p>
            <a:r>
              <a:rPr lang="en-US" sz="1200" kern="1200" dirty="0" smtClean="0">
                <a:solidFill>
                  <a:schemeClr val="tx1"/>
                </a:solidFill>
                <a:latin typeface="+mn-lt"/>
                <a:ea typeface="+mn-ea"/>
                <a:cs typeface="+mn-cs"/>
              </a:rPr>
              <a:t>\item continuous functions from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 to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 and from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{R}\times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 to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{R}$</a:t>
            </a:r>
          </a:p>
          <a:p>
            <a:r>
              <a:rPr lang="en-US" sz="1200" kern="1200" dirty="0" smtClean="0">
                <a:solidFill>
                  <a:schemeClr val="tx1"/>
                </a:solidFill>
                <a:latin typeface="+mn-lt"/>
                <a:ea typeface="+mn-ea"/>
                <a:cs typeface="+mn-cs"/>
              </a:rPr>
              <a:t>\item computable functions from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to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and from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{N}\times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to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a:t>
            </a:r>
          </a:p>
          <a:p>
            <a:r>
              <a:rPr lang="en-US" sz="1200" kern="1200" dirty="0" smtClean="0">
                <a:solidFill>
                  <a:schemeClr val="tx1"/>
                </a:solidFill>
                <a:latin typeface="+mn-lt"/>
                <a:ea typeface="+mn-ea"/>
                <a:cs typeface="+mn-cs"/>
              </a:rPr>
              <a:t>\end{itemize}</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129</a:t>
            </a:fld>
            <a:endParaRPr lang="en-US"/>
          </a:p>
        </p:txBody>
      </p:sp>
    </p:spTree>
    <p:extLst>
      <p:ext uri="{BB962C8B-B14F-4D97-AF65-F5344CB8AC3E}">
        <p14:creationId xmlns:p14="http://schemas.microsoft.com/office/powerpoint/2010/main" val="906056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a unary-binary family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{F}$ with the domain $T$\\ a  binary function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{I}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{F}_2$ </a:t>
            </a:r>
          </a:p>
          <a:p>
            <a:r>
              <a:rPr lang="en-US" sz="1200" kern="1200" dirty="0" smtClean="0">
                <a:solidFill>
                  <a:schemeClr val="tx1"/>
                </a:solidFill>
                <a:latin typeface="+mn-lt"/>
                <a:ea typeface="+mn-ea"/>
                <a:cs typeface="+mn-cs"/>
              </a:rPr>
              <a:t>is called an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{interpreter} if</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f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{F}_1 ~~\exists c  \in T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x \in T ~~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{I}(c, x) = f(x) $</a:t>
            </a:r>
          </a:p>
        </p:txBody>
      </p:sp>
      <p:sp>
        <p:nvSpPr>
          <p:cNvPr id="4" name="Slide Number Placeholder 3"/>
          <p:cNvSpPr>
            <a:spLocks noGrp="1"/>
          </p:cNvSpPr>
          <p:nvPr>
            <p:ph type="sldNum" sz="quarter" idx="10"/>
          </p:nvPr>
        </p:nvSpPr>
        <p:spPr/>
        <p:txBody>
          <a:bodyPr/>
          <a:lstStyle/>
          <a:p>
            <a:fld id="{B9AE91F6-37D8-3C44-B1EA-A3FE22CB586E}" type="slidenum">
              <a:rPr lang="en-US" smtClean="0"/>
              <a:t>130</a:t>
            </a:fld>
            <a:endParaRPr lang="en-US"/>
          </a:p>
        </p:txBody>
      </p:sp>
    </p:spTree>
    <p:extLst>
      <p:ext uri="{BB962C8B-B14F-4D97-AF65-F5344CB8AC3E}">
        <p14:creationId xmlns:p14="http://schemas.microsoft.com/office/powerpoint/2010/main" val="1854455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 us take a unary-binary family $L$ containing \\</a:t>
            </a:r>
          </a:p>
          <a:p>
            <a:r>
              <a:rPr lang="en-US" sz="1200" kern="1200" dirty="0" smtClean="0">
                <a:solidFill>
                  <a:schemeClr val="tx1"/>
                </a:solidFill>
                <a:latin typeface="+mn-lt"/>
                <a:ea typeface="+mn-ea"/>
                <a:cs typeface="+mn-cs"/>
              </a:rPr>
              <a:t>unary functions $</a:t>
            </a:r>
            <a:r>
              <a:rPr lang="en-US" sz="1200" kern="1200" dirty="0" err="1" smtClean="0">
                <a:solidFill>
                  <a:schemeClr val="tx1"/>
                </a:solidFill>
                <a:latin typeface="+mn-lt"/>
                <a:ea typeface="+mn-ea"/>
                <a:cs typeface="+mn-cs"/>
              </a:rPr>
              <a:t>f_k</a:t>
            </a:r>
            <a:r>
              <a:rPr lang="en-US" sz="1200" kern="1200" dirty="0" smtClean="0">
                <a:solidFill>
                  <a:schemeClr val="tx1"/>
                </a:solidFill>
                <a:latin typeface="+mn-lt"/>
                <a:ea typeface="+mn-ea"/>
                <a:cs typeface="+mn-cs"/>
              </a:rPr>
              <a:t>(x) = x + k$ and binary functions\\</a:t>
            </a:r>
          </a:p>
          <a:p>
            <a:r>
              <a:rPr lang="es-ES_tradnl" sz="1200" kern="1200" dirty="0" smtClean="0">
                <a:solidFill>
                  <a:schemeClr val="tx1"/>
                </a:solidFill>
                <a:latin typeface="+mn-lt"/>
                <a:ea typeface="+mn-ea"/>
                <a:cs typeface="+mn-cs"/>
              </a:rPr>
              <a:t>$</a:t>
            </a:r>
            <a:r>
              <a:rPr lang="es-ES_tradnl" sz="1200" kern="1200" dirty="0" err="1" smtClean="0">
                <a:solidFill>
                  <a:schemeClr val="tx1"/>
                </a:solidFill>
                <a:latin typeface="+mn-lt"/>
                <a:ea typeface="+mn-ea"/>
                <a:cs typeface="+mn-cs"/>
              </a:rPr>
              <a:t>w_k</a:t>
            </a:r>
            <a:r>
              <a:rPr lang="es-ES_tradnl" sz="1200" kern="1200" dirty="0" smtClean="0">
                <a:solidFill>
                  <a:schemeClr val="tx1"/>
                </a:solidFill>
                <a:latin typeface="+mn-lt"/>
                <a:ea typeface="+mn-ea"/>
                <a:cs typeface="+mn-cs"/>
              </a:rPr>
              <a:t>(x, y) = x + y + k$.</a:t>
            </a:r>
          </a:p>
          <a:p>
            <a:r>
              <a:rPr lang="en-US" sz="1200" kern="1200" dirty="0" smtClean="0">
                <a:solidFill>
                  <a:schemeClr val="tx1"/>
                </a:solidFill>
                <a:latin typeface="+mn-lt"/>
                <a:ea typeface="+mn-ea"/>
                <a:cs typeface="+mn-cs"/>
              </a:rPr>
              <a:t>\\\\Then, $w_0(x, y) = x + y$ is an interpreter in $L$, \\since</a:t>
            </a:r>
          </a:p>
          <a:p>
            <a:r>
              <a:rPr lang="pl-PL" sz="1200" kern="1200" dirty="0" smtClean="0">
                <a:solidFill>
                  <a:schemeClr val="tx1"/>
                </a:solidFill>
                <a:latin typeface="+mn-lt"/>
                <a:ea typeface="+mn-ea"/>
                <a:cs typeface="+mn-cs"/>
              </a:rPr>
              <a:t>$</a:t>
            </a:r>
            <a:r>
              <a:rPr lang="pl-PL" sz="1200" kern="1200" dirty="0" err="1" smtClean="0">
                <a:solidFill>
                  <a:schemeClr val="tx1"/>
                </a:solidFill>
                <a:latin typeface="+mn-lt"/>
                <a:ea typeface="+mn-ea"/>
                <a:cs typeface="+mn-cs"/>
              </a:rPr>
              <a:t>f_k</a:t>
            </a:r>
            <a:r>
              <a:rPr lang="pl-PL" sz="1200" kern="1200" dirty="0" smtClean="0">
                <a:solidFill>
                  <a:schemeClr val="tx1"/>
                </a:solidFill>
                <a:latin typeface="+mn-lt"/>
                <a:ea typeface="+mn-ea"/>
                <a:cs typeface="+mn-cs"/>
              </a:rPr>
              <a:t>(x) = w(k, x)$.</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132</a:t>
            </a:fld>
            <a:endParaRPr lang="en-US"/>
          </a:p>
        </p:txBody>
      </p:sp>
    </p:spTree>
    <p:extLst>
      <p:ext uri="{BB962C8B-B14F-4D97-AF65-F5344CB8AC3E}">
        <p14:creationId xmlns:p14="http://schemas.microsoft.com/office/powerpoint/2010/main" val="40434971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a unary-binary family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{F}$ with the domain $T$, \\a function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{F}_2$ </a:t>
            </a:r>
          </a:p>
          <a:p>
            <a:r>
              <a:rPr lang="en-US" sz="1200" kern="1200" dirty="0" smtClean="0">
                <a:solidFill>
                  <a:schemeClr val="tx1"/>
                </a:solidFill>
                <a:latin typeface="+mn-lt"/>
                <a:ea typeface="+mn-ea"/>
                <a:cs typeface="+mn-cs"/>
              </a:rPr>
              <a:t>is called an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{anti-interpreter} if</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f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{F}_1 ~~\exists c  \in T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x \in T ~~ f(x) \</a:t>
            </a:r>
            <a:r>
              <a:rPr lang="en-US" sz="1200" kern="1200" dirty="0" err="1" smtClean="0">
                <a:solidFill>
                  <a:schemeClr val="tx1"/>
                </a:solidFill>
                <a:latin typeface="+mn-lt"/>
                <a:ea typeface="+mn-ea"/>
                <a:cs typeface="+mn-cs"/>
              </a:rPr>
              <a:t>neq</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{A}(c, x) $</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133</a:t>
            </a:fld>
            <a:endParaRPr lang="en-US"/>
          </a:p>
        </p:txBody>
      </p:sp>
    </p:spTree>
    <p:extLst>
      <p:ext uri="{BB962C8B-B14F-4D97-AF65-F5344CB8AC3E}">
        <p14:creationId xmlns:p14="http://schemas.microsoft.com/office/powerpoint/2010/main" val="5502772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before, $L$ is a unary-binary family containing \\</a:t>
            </a:r>
          </a:p>
          <a:p>
            <a:r>
              <a:rPr lang="en-US" sz="1200" kern="1200" dirty="0" smtClean="0">
                <a:solidFill>
                  <a:schemeClr val="tx1"/>
                </a:solidFill>
                <a:latin typeface="+mn-lt"/>
                <a:ea typeface="+mn-ea"/>
                <a:cs typeface="+mn-cs"/>
              </a:rPr>
              <a:t>unary functions $</a:t>
            </a:r>
            <a:r>
              <a:rPr lang="en-US" sz="1200" kern="1200" dirty="0" err="1" smtClean="0">
                <a:solidFill>
                  <a:schemeClr val="tx1"/>
                </a:solidFill>
                <a:latin typeface="+mn-lt"/>
                <a:ea typeface="+mn-ea"/>
                <a:cs typeface="+mn-cs"/>
              </a:rPr>
              <a:t>f_k</a:t>
            </a:r>
            <a:r>
              <a:rPr lang="en-US" sz="1200" kern="1200" dirty="0" smtClean="0">
                <a:solidFill>
                  <a:schemeClr val="tx1"/>
                </a:solidFill>
                <a:latin typeface="+mn-lt"/>
                <a:ea typeface="+mn-ea"/>
                <a:cs typeface="+mn-cs"/>
              </a:rPr>
              <a:t>(x) = x + k$ and binary functions\\</a:t>
            </a:r>
          </a:p>
          <a:p>
            <a:r>
              <a:rPr lang="es-ES_tradnl" sz="1200" kern="1200" dirty="0" smtClean="0">
                <a:solidFill>
                  <a:schemeClr val="tx1"/>
                </a:solidFill>
                <a:latin typeface="+mn-lt"/>
                <a:ea typeface="+mn-ea"/>
                <a:cs typeface="+mn-cs"/>
              </a:rPr>
              <a:t>$</a:t>
            </a:r>
            <a:r>
              <a:rPr lang="es-ES_tradnl" sz="1200" kern="1200" dirty="0" err="1" smtClean="0">
                <a:solidFill>
                  <a:schemeClr val="tx1"/>
                </a:solidFill>
                <a:latin typeface="+mn-lt"/>
                <a:ea typeface="+mn-ea"/>
                <a:cs typeface="+mn-cs"/>
              </a:rPr>
              <a:t>w_k</a:t>
            </a:r>
            <a:r>
              <a:rPr lang="es-ES_tradnl" sz="1200" kern="1200" dirty="0" smtClean="0">
                <a:solidFill>
                  <a:schemeClr val="tx1"/>
                </a:solidFill>
                <a:latin typeface="+mn-lt"/>
                <a:ea typeface="+mn-ea"/>
                <a:cs typeface="+mn-cs"/>
              </a:rPr>
              <a:t>(x, y) = x + y + k$.</a:t>
            </a:r>
          </a:p>
          <a:p>
            <a:r>
              <a:rPr lang="en-US" sz="1200" kern="1200" dirty="0" smtClean="0">
                <a:solidFill>
                  <a:schemeClr val="tx1"/>
                </a:solidFill>
                <a:latin typeface="+mn-lt"/>
                <a:ea typeface="+mn-ea"/>
                <a:cs typeface="+mn-cs"/>
              </a:rPr>
              <a:t>\\\\Then, $w_1(x, y) = x + y + 1$ is an anti-interpreter in $L$, \\since</a:t>
            </a:r>
          </a:p>
          <a:p>
            <a:r>
              <a:rPr lang="cs-CZ" sz="1200" kern="1200" dirty="0" smtClean="0">
                <a:solidFill>
                  <a:schemeClr val="tx1"/>
                </a:solidFill>
                <a:latin typeface="+mn-lt"/>
                <a:ea typeface="+mn-ea"/>
                <a:cs typeface="+mn-cs"/>
              </a:rPr>
              <a:t>$w_1(k, </a:t>
            </a:r>
            <a:r>
              <a:rPr lang="cs-CZ" sz="1200" kern="1200" dirty="0" err="1" smtClean="0">
                <a:solidFill>
                  <a:schemeClr val="tx1"/>
                </a:solidFill>
                <a:latin typeface="+mn-lt"/>
                <a:ea typeface="+mn-ea"/>
                <a:cs typeface="+mn-cs"/>
              </a:rPr>
              <a:t>x</a:t>
            </a:r>
            <a:r>
              <a:rPr lang="cs-CZ" sz="1200" kern="1200" dirty="0" smtClean="0">
                <a:solidFill>
                  <a:schemeClr val="tx1"/>
                </a:solidFill>
                <a:latin typeface="+mn-lt"/>
                <a:ea typeface="+mn-ea"/>
                <a:cs typeface="+mn-cs"/>
              </a:rPr>
              <a:t>) = </a:t>
            </a:r>
            <a:r>
              <a:rPr lang="cs-CZ" sz="1200" kern="1200" dirty="0" err="1" smtClean="0">
                <a:solidFill>
                  <a:schemeClr val="tx1"/>
                </a:solidFill>
                <a:latin typeface="+mn-lt"/>
                <a:ea typeface="+mn-ea"/>
                <a:cs typeface="+mn-cs"/>
              </a:rPr>
              <a:t>x</a:t>
            </a:r>
            <a:r>
              <a:rPr lang="cs-CZ" sz="1200" kern="1200" dirty="0" smtClean="0">
                <a:solidFill>
                  <a:schemeClr val="tx1"/>
                </a:solidFill>
                <a:latin typeface="+mn-lt"/>
                <a:ea typeface="+mn-ea"/>
                <a:cs typeface="+mn-cs"/>
              </a:rPr>
              <a:t> + k + 1 = </a:t>
            </a:r>
            <a:r>
              <a:rPr lang="cs-CZ" sz="1200" kern="1200" dirty="0" err="1" smtClean="0">
                <a:solidFill>
                  <a:schemeClr val="tx1"/>
                </a:solidFill>
                <a:latin typeface="+mn-lt"/>
                <a:ea typeface="+mn-ea"/>
                <a:cs typeface="+mn-cs"/>
              </a:rPr>
              <a:t>f_k</a:t>
            </a:r>
            <a:r>
              <a:rPr lang="cs-CZ" sz="1200" kern="1200" dirty="0" smtClean="0">
                <a:solidFill>
                  <a:schemeClr val="tx1"/>
                </a:solidFill>
                <a:latin typeface="+mn-lt"/>
                <a:ea typeface="+mn-ea"/>
                <a:cs typeface="+mn-cs"/>
              </a:rPr>
              <a:t>(</a:t>
            </a:r>
            <a:r>
              <a:rPr lang="cs-CZ" sz="1200" kern="1200" dirty="0" err="1" smtClean="0">
                <a:solidFill>
                  <a:schemeClr val="tx1"/>
                </a:solidFill>
                <a:latin typeface="+mn-lt"/>
                <a:ea typeface="+mn-ea"/>
                <a:cs typeface="+mn-cs"/>
              </a:rPr>
              <a:t>x</a:t>
            </a:r>
            <a:r>
              <a:rPr lang="cs-CZ" sz="1200" kern="1200" dirty="0" smtClean="0">
                <a:solidFill>
                  <a:schemeClr val="tx1"/>
                </a:solidFill>
                <a:latin typeface="+mn-lt"/>
                <a:ea typeface="+mn-ea"/>
                <a:cs typeface="+mn-cs"/>
              </a:rPr>
              <a:t>) + 1 \ne </a:t>
            </a:r>
            <a:r>
              <a:rPr lang="cs-CZ" sz="1200" kern="1200" dirty="0" err="1" smtClean="0">
                <a:solidFill>
                  <a:schemeClr val="tx1"/>
                </a:solidFill>
                <a:latin typeface="+mn-lt"/>
                <a:ea typeface="+mn-ea"/>
                <a:cs typeface="+mn-cs"/>
              </a:rPr>
              <a:t>f_k</a:t>
            </a:r>
            <a:r>
              <a:rPr lang="cs-CZ" sz="1200" kern="1200" dirty="0" smtClean="0">
                <a:solidFill>
                  <a:schemeClr val="tx1"/>
                </a:solidFill>
                <a:latin typeface="+mn-lt"/>
                <a:ea typeface="+mn-ea"/>
                <a:cs typeface="+mn-cs"/>
              </a:rPr>
              <a:t>(</a:t>
            </a:r>
            <a:r>
              <a:rPr lang="cs-CZ" sz="1200" kern="1200" dirty="0" err="1" smtClean="0">
                <a:solidFill>
                  <a:schemeClr val="tx1"/>
                </a:solidFill>
                <a:latin typeface="+mn-lt"/>
                <a:ea typeface="+mn-ea"/>
                <a:cs typeface="+mn-cs"/>
              </a:rPr>
              <a:t>x</a:t>
            </a:r>
            <a:r>
              <a:rPr lang="cs-CZ" sz="1200" kern="1200" dirty="0" smtClean="0">
                <a:solidFill>
                  <a:schemeClr val="tx1"/>
                </a:solidFill>
                <a:latin typeface="+mn-lt"/>
                <a:ea typeface="+mn-ea"/>
                <a:cs typeface="+mn-cs"/>
              </a:rPr>
              <a:t>)$</a:t>
            </a:r>
            <a:r>
              <a:rPr lang="pl-PL"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134</a:t>
            </a:fld>
            <a:endParaRPr lang="en-US"/>
          </a:p>
        </p:txBody>
      </p:sp>
    </p:spTree>
    <p:extLst>
      <p:ext uri="{BB962C8B-B14F-4D97-AF65-F5344CB8AC3E}">
        <p14:creationId xmlns:p14="http://schemas.microsoft.com/office/powerpoint/2010/main" val="4043497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unary-binary family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 from $T$ to $T’$ \\is called a</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{diagonalizable family} if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g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{D}_2 ~~\exists f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{D}_1 ~:~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x \in T ~~ g(x, x) = f(x)$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136</a:t>
            </a:fld>
            <a:endParaRPr lang="en-US"/>
          </a:p>
        </p:txBody>
      </p:sp>
    </p:spTree>
    <p:extLst>
      <p:ext uri="{BB962C8B-B14F-4D97-AF65-F5344CB8AC3E}">
        <p14:creationId xmlns:p14="http://schemas.microsoft.com/office/powerpoint/2010/main" val="3496891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diagonalizable family does not have an anti-interpreter.</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138</a:t>
            </a:fld>
            <a:endParaRPr lang="en-US"/>
          </a:p>
        </p:txBody>
      </p:sp>
    </p:spTree>
    <p:extLst>
      <p:ext uri="{BB962C8B-B14F-4D97-AF65-F5344CB8AC3E}">
        <p14:creationId xmlns:p14="http://schemas.microsoft.com/office/powerpoint/2010/main" val="32450051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 us assume that there is an anti-interpreter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a:t>
            </a:r>
          </a:p>
          <a:p>
            <a:r>
              <a:rPr lang="en-US" sz="1200" kern="1200" dirty="0" smtClean="0">
                <a:solidFill>
                  <a:schemeClr val="tx1"/>
                </a:solidFill>
                <a:latin typeface="+mn-lt"/>
                <a:ea typeface="+mn-ea"/>
                <a:cs typeface="+mn-cs"/>
              </a:rPr>
              <a:t> Then let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{a}(x) =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{A}(x, x)$. Since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 is an anti-interpreter</a:t>
            </a:r>
          </a:p>
          <a:p>
            <a:r>
              <a:rPr lang="en-US" sz="1200" kern="1200" dirty="0" smtClean="0">
                <a:solidFill>
                  <a:schemeClr val="tx1"/>
                </a:solidFill>
                <a:latin typeface="+mn-lt"/>
                <a:ea typeface="+mn-ea"/>
                <a:cs typeface="+mn-cs"/>
              </a:rPr>
              <a:t>\\$~~~~~~~~~~~\exists c \in T ~:~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x ~~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{a}(x) \</a:t>
            </a:r>
            <a:r>
              <a:rPr lang="en-US" sz="1200" kern="1200" dirty="0" err="1" smtClean="0">
                <a:solidFill>
                  <a:schemeClr val="tx1"/>
                </a:solidFill>
                <a:latin typeface="+mn-lt"/>
                <a:ea typeface="+mn-ea"/>
                <a:cs typeface="+mn-cs"/>
              </a:rPr>
              <a:t>neq</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{A}(c, x)$</a:t>
            </a:r>
          </a:p>
          <a:p>
            <a:r>
              <a:rPr lang="en-US" sz="1200" kern="1200" dirty="0" smtClean="0">
                <a:solidFill>
                  <a:schemeClr val="tx1"/>
                </a:solidFill>
                <a:latin typeface="+mn-lt"/>
                <a:ea typeface="+mn-ea"/>
                <a:cs typeface="+mn-cs"/>
              </a:rPr>
              <a:t>\\But then</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{a}(c) =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{A}(c, c) \wedge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{a}(c) \</a:t>
            </a:r>
            <a:r>
              <a:rPr lang="en-US" sz="1200" kern="1200" dirty="0" err="1" smtClean="0">
                <a:solidFill>
                  <a:schemeClr val="tx1"/>
                </a:solidFill>
                <a:latin typeface="+mn-lt"/>
                <a:ea typeface="+mn-ea"/>
                <a:cs typeface="+mn-cs"/>
              </a:rPr>
              <a:t>neq</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{A}(c, c)$</a:t>
            </a:r>
          </a:p>
          <a:p>
            <a:r>
              <a:rPr lang="en-US" sz="1200" kern="1200" dirty="0" smtClean="0">
                <a:solidFill>
                  <a:schemeClr val="tx1"/>
                </a:solidFill>
                <a:latin typeface="+mn-lt"/>
                <a:ea typeface="+mn-ea"/>
                <a:cs typeface="+mn-cs"/>
              </a:rPr>
              <a:t>\\Contradiction.</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139</a:t>
            </a:fld>
            <a:endParaRPr lang="en-US"/>
          </a:p>
        </p:txBody>
      </p:sp>
    </p:spTree>
    <p:extLst>
      <p:ext uri="{BB962C8B-B14F-4D97-AF65-F5344CB8AC3E}">
        <p14:creationId xmlns:p14="http://schemas.microsoft.com/office/powerpoint/2010/main" val="31220050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 has an interpreter and an anti-interpreter.\\\\</a:t>
            </a:r>
          </a:p>
          <a:p>
            <a:r>
              <a:rPr lang="en-US" sz="1200" kern="1200" dirty="0" smtClean="0">
                <a:solidFill>
                  <a:schemeClr val="tx1"/>
                </a:solidFill>
                <a:latin typeface="+mn-lt"/>
                <a:ea typeface="+mn-ea"/>
                <a:cs typeface="+mn-cs"/>
              </a:rPr>
              <a:t>It is not diagonalizable because a function\\</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w_k</a:t>
            </a:r>
            <a:r>
              <a:rPr lang="en-US" sz="1200" kern="1200" dirty="0" smtClean="0">
                <a:solidFill>
                  <a:schemeClr val="tx1"/>
                </a:solidFill>
                <a:latin typeface="+mn-lt"/>
                <a:ea typeface="+mn-ea"/>
                <a:cs typeface="+mn-cs"/>
              </a:rPr>
              <a:t>(x, x) = 2x + k$ is not in the family.</a:t>
            </a:r>
          </a:p>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140</a:t>
            </a:fld>
            <a:endParaRPr lang="en-US"/>
          </a:p>
        </p:txBody>
      </p:sp>
    </p:spTree>
    <p:extLst>
      <p:ext uri="{BB962C8B-B14F-4D97-AF65-F5344CB8AC3E}">
        <p14:creationId xmlns:p14="http://schemas.microsoft.com/office/powerpoint/2010/main" val="2584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 diagonalizable family $C$ with domain $T$\\and co-domain $T'$ </a:t>
            </a:r>
          </a:p>
          <a:p>
            <a:r>
              <a:rPr lang="en-US" sz="1200" kern="1200" dirty="0" smtClean="0">
                <a:solidFill>
                  <a:schemeClr val="tx1"/>
                </a:solidFill>
                <a:latin typeface="+mn-lt"/>
                <a:ea typeface="+mn-ea"/>
                <a:cs typeface="+mn-cs"/>
              </a:rPr>
              <a:t>is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composable</a:t>
            </a:r>
            <a:r>
              <a:rPr lang="en-US" sz="1200" kern="1200" dirty="0" smtClean="0">
                <a:solidFill>
                  <a:schemeClr val="tx1"/>
                </a:solidFill>
                <a:latin typeface="+mn-lt"/>
                <a:ea typeface="+mn-ea"/>
                <a:cs typeface="+mn-cs"/>
              </a:rPr>
              <a:t>} if:\\\\</a:t>
            </a:r>
          </a:p>
          <a:p>
            <a:r>
              <a:rPr lang="en-US" sz="1200" kern="1200" dirty="0" smtClean="0">
                <a:solidFill>
                  <a:schemeClr val="tx1"/>
                </a:solidFill>
                <a:latin typeface="+mn-lt"/>
                <a:ea typeface="+mn-ea"/>
                <a:cs typeface="+mn-cs"/>
              </a:rPr>
              <a:t>$\exists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{f}:T'\</a:t>
            </a:r>
            <a:r>
              <a:rPr lang="en-US" sz="1200" kern="1200" dirty="0" err="1" smtClean="0">
                <a:solidFill>
                  <a:schemeClr val="tx1"/>
                </a:solidFill>
                <a:latin typeface="+mn-lt"/>
                <a:ea typeface="+mn-ea"/>
                <a:cs typeface="+mn-cs"/>
              </a:rPr>
              <a:t>rightarrow</a:t>
            </a:r>
            <a:r>
              <a:rPr lang="en-US" sz="1200" kern="1200" dirty="0" smtClean="0">
                <a:solidFill>
                  <a:schemeClr val="tx1"/>
                </a:solidFill>
                <a:latin typeface="+mn-lt"/>
                <a:ea typeface="+mn-ea"/>
                <a:cs typeface="+mn-cs"/>
              </a:rPr>
              <a:t> T')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(w \in C)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{f}(x) </a:t>
            </a:r>
          </a:p>
          <a:p>
            <a:r>
              <a:rPr lang="en-US" sz="1200" kern="1200" dirty="0" smtClean="0">
                <a:solidFill>
                  <a:schemeClr val="tx1"/>
                </a:solidFill>
                <a:latin typeface="+mn-lt"/>
                <a:ea typeface="+mn-ea"/>
                <a:cs typeface="+mn-cs"/>
              </a:rPr>
              <a:t>\ne x ~~\wedge~~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{f}(w(x, y)) \in C$</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141</a:t>
            </a:fld>
            <a:endParaRPr lang="en-US"/>
          </a:p>
        </p:txBody>
      </p:sp>
    </p:spTree>
    <p:extLst>
      <p:ext uri="{BB962C8B-B14F-4D97-AF65-F5344CB8AC3E}">
        <p14:creationId xmlns:p14="http://schemas.microsoft.com/office/powerpoint/2010/main" val="219262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29</a:t>
            </a:fld>
            <a:endParaRPr lang="en-US"/>
          </a:p>
        </p:txBody>
      </p:sp>
    </p:spTree>
    <p:extLst>
      <p:ext uri="{BB962C8B-B14F-4D97-AF65-F5344CB8AC3E}">
        <p14:creationId xmlns:p14="http://schemas.microsoft.com/office/powerpoint/2010/main" val="40819350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Let us assume that an interpreter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{I}$ exists.\\</a:t>
            </a:r>
          </a:p>
          <a:p>
            <a:r>
              <a:rPr lang="en-US" sz="1200" kern="1200" dirty="0" smtClean="0">
                <a:solidFill>
                  <a:schemeClr val="tx1"/>
                </a:solidFill>
                <a:latin typeface="+mn-lt"/>
                <a:ea typeface="+mn-ea"/>
                <a:cs typeface="+mn-cs"/>
              </a:rPr>
              <a:t>We now can compose it with our function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{f}$.\\</a:t>
            </a:r>
          </a:p>
          <a:p>
            <a:r>
              <a:rPr lang="en-US" sz="1200" kern="1200" dirty="0" smtClean="0">
                <a:solidFill>
                  <a:schemeClr val="tx1"/>
                </a:solidFill>
                <a:latin typeface="+mn-lt"/>
                <a:ea typeface="+mn-ea"/>
                <a:cs typeface="+mn-cs"/>
              </a:rPr>
              <a:t>Then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{A}(x, y) =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{f}(\</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{I}(x, y))$ is an anti-interpreter.\\\\</a:t>
            </a:r>
          </a:p>
          <a:p>
            <a:r>
              <a:rPr lang="en-US" sz="1200" kern="1200" dirty="0" smtClean="0">
                <a:solidFill>
                  <a:schemeClr val="tx1"/>
                </a:solidFill>
                <a:latin typeface="+mn-lt"/>
                <a:ea typeface="+mn-ea"/>
                <a:cs typeface="+mn-cs"/>
              </a:rPr>
              <a:t>Indeed, for any unary function $g$ in the family,\\</a:t>
            </a:r>
          </a:p>
          <a:p>
            <a:r>
              <a:rPr lang="en-US" sz="1200" kern="1200" dirty="0" smtClean="0">
                <a:solidFill>
                  <a:schemeClr val="tx1"/>
                </a:solidFill>
                <a:latin typeface="+mn-lt"/>
                <a:ea typeface="+mn-ea"/>
                <a:cs typeface="+mn-cs"/>
              </a:rPr>
              <a:t>there is a $c\in T$ such that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{I}(c, x) = g(x)$.\\</a:t>
            </a:r>
          </a:p>
          <a:p>
            <a:r>
              <a:rPr lang="en-US" sz="1200" kern="1200" dirty="0" smtClean="0">
                <a:solidFill>
                  <a:schemeClr val="tx1"/>
                </a:solidFill>
                <a:latin typeface="+mn-lt"/>
                <a:ea typeface="+mn-ea"/>
                <a:cs typeface="+mn-cs"/>
              </a:rPr>
              <a:t>But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{A}(c, x) =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{f}(\</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{I}(c, x)) = \</a:t>
            </a:r>
            <a:r>
              <a:rPr lang="en-US" sz="1200" kern="1200" dirty="0" err="1" smtClean="0">
                <a:solidFill>
                  <a:schemeClr val="tx1"/>
                </a:solidFill>
                <a:latin typeface="+mn-lt"/>
                <a:ea typeface="+mn-ea"/>
                <a:cs typeface="+mn-cs"/>
              </a:rPr>
              <a:t>mathfrak</a:t>
            </a:r>
            <a:r>
              <a:rPr lang="en-US" sz="1200" kern="1200" dirty="0" smtClean="0">
                <a:solidFill>
                  <a:schemeClr val="tx1"/>
                </a:solidFill>
                <a:latin typeface="+mn-lt"/>
                <a:ea typeface="+mn-ea"/>
                <a:cs typeface="+mn-cs"/>
              </a:rPr>
              <a:t>{f}(g(x)) \ne g(x)$.</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143</a:t>
            </a:fld>
            <a:endParaRPr lang="en-US"/>
          </a:p>
        </p:txBody>
      </p:sp>
    </p:spTree>
    <p:extLst>
      <p:ext uri="{BB962C8B-B14F-4D97-AF65-F5344CB8AC3E}">
        <p14:creationId xmlns:p14="http://schemas.microsoft.com/office/powerpoint/2010/main" val="14195691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operations: $x \</a:t>
            </a:r>
            <a:r>
              <a:rPr lang="en-US" sz="1200" kern="1200" dirty="0" err="1" smtClean="0">
                <a:solidFill>
                  <a:schemeClr val="tx1"/>
                </a:solidFill>
                <a:latin typeface="+mn-lt"/>
                <a:ea typeface="+mn-ea"/>
                <a:cs typeface="+mn-cs"/>
              </a:rPr>
              <a:t>circ</a:t>
            </a:r>
            <a:r>
              <a:rPr lang="en-US" sz="1200" kern="1200" dirty="0" smtClean="0">
                <a:solidFill>
                  <a:schemeClr val="tx1"/>
                </a:solidFill>
                <a:latin typeface="+mn-lt"/>
                <a:ea typeface="+mn-ea"/>
                <a:cs typeface="+mn-cs"/>
              </a:rPr>
              <a:t> y, ~~x^{-1}$\\</a:t>
            </a:r>
          </a:p>
          <a:p>
            <a:r>
              <a:rPr lang="en-US" sz="1200" kern="1200" dirty="0" smtClean="0">
                <a:solidFill>
                  <a:schemeClr val="tx1"/>
                </a:solidFill>
                <a:latin typeface="+mn-lt"/>
                <a:ea typeface="+mn-ea"/>
                <a:cs typeface="+mn-cs"/>
              </a:rPr>
              <a:t>constant: ~~~~$e$ ~(identity)\\</a:t>
            </a:r>
          </a:p>
          <a:p>
            <a:r>
              <a:rPr lang="en-US" sz="1200" kern="1200" dirty="0" smtClean="0">
                <a:solidFill>
                  <a:schemeClr val="tx1"/>
                </a:solidFill>
                <a:latin typeface="+mn-lt"/>
                <a:ea typeface="+mn-ea"/>
                <a:cs typeface="+mn-cs"/>
              </a:rPr>
              <a:t>axioms:  </a:t>
            </a:r>
          </a:p>
          <a:p>
            <a:r>
              <a:rPr lang="en-US" sz="1200" kern="1200" dirty="0" smtClean="0">
                <a:solidFill>
                  <a:schemeClr val="tx1"/>
                </a:solidFill>
                <a:latin typeface="+mn-lt"/>
                <a:ea typeface="+mn-ea"/>
                <a:cs typeface="+mn-cs"/>
              </a:rPr>
              <a:t>\\$~~~~~x\</a:t>
            </a:r>
            <a:r>
              <a:rPr lang="en-US" sz="1200" kern="1200" dirty="0" err="1" smtClean="0">
                <a:solidFill>
                  <a:schemeClr val="tx1"/>
                </a:solidFill>
                <a:latin typeface="+mn-lt"/>
                <a:ea typeface="+mn-ea"/>
                <a:cs typeface="+mn-cs"/>
              </a:rPr>
              <a:t>circ</a:t>
            </a:r>
            <a:r>
              <a:rPr lang="en-US" sz="1200" kern="1200" dirty="0" smtClean="0">
                <a:solidFill>
                  <a:schemeClr val="tx1"/>
                </a:solidFill>
                <a:latin typeface="+mn-lt"/>
                <a:ea typeface="+mn-ea"/>
                <a:cs typeface="+mn-cs"/>
              </a:rPr>
              <a:t> (y\</a:t>
            </a:r>
            <a:r>
              <a:rPr lang="en-US" sz="1200" kern="1200" dirty="0" err="1" smtClean="0">
                <a:solidFill>
                  <a:schemeClr val="tx1"/>
                </a:solidFill>
                <a:latin typeface="+mn-lt"/>
                <a:ea typeface="+mn-ea"/>
                <a:cs typeface="+mn-cs"/>
              </a:rPr>
              <a:t>circ</a:t>
            </a:r>
            <a:r>
              <a:rPr lang="en-US" sz="1200" kern="1200" dirty="0" smtClean="0">
                <a:solidFill>
                  <a:schemeClr val="tx1"/>
                </a:solidFill>
                <a:latin typeface="+mn-lt"/>
                <a:ea typeface="+mn-ea"/>
                <a:cs typeface="+mn-cs"/>
              </a:rPr>
              <a:t> z) = (x \</a:t>
            </a:r>
            <a:r>
              <a:rPr lang="en-US" sz="1200" kern="1200" dirty="0" err="1" smtClean="0">
                <a:solidFill>
                  <a:schemeClr val="tx1"/>
                </a:solidFill>
                <a:latin typeface="+mn-lt"/>
                <a:ea typeface="+mn-ea"/>
                <a:cs typeface="+mn-cs"/>
              </a:rPr>
              <a:t>circ</a:t>
            </a:r>
            <a:r>
              <a:rPr lang="en-US" sz="1200" kern="1200" dirty="0" smtClean="0">
                <a:solidFill>
                  <a:schemeClr val="tx1"/>
                </a:solidFill>
                <a:latin typeface="+mn-lt"/>
                <a:ea typeface="+mn-ea"/>
                <a:cs typeface="+mn-cs"/>
              </a:rPr>
              <a:t> y) \</a:t>
            </a:r>
            <a:r>
              <a:rPr lang="en-US" sz="1200" kern="1200" dirty="0" err="1" smtClean="0">
                <a:solidFill>
                  <a:schemeClr val="tx1"/>
                </a:solidFill>
                <a:latin typeface="+mn-lt"/>
                <a:ea typeface="+mn-ea"/>
                <a:cs typeface="+mn-cs"/>
              </a:rPr>
              <a:t>circ</a:t>
            </a:r>
            <a:r>
              <a:rPr lang="en-US" sz="1200" kern="1200" dirty="0" smtClean="0">
                <a:solidFill>
                  <a:schemeClr val="tx1"/>
                </a:solidFill>
                <a:latin typeface="+mn-lt"/>
                <a:ea typeface="+mn-ea"/>
                <a:cs typeface="+mn-cs"/>
              </a:rPr>
              <a:t> z</a:t>
            </a:r>
          </a:p>
          <a:p>
            <a:r>
              <a:rPr lang="it-IT" sz="1200" kern="1200" dirty="0" smtClean="0">
                <a:solidFill>
                  <a:schemeClr val="tx1"/>
                </a:solidFill>
                <a:latin typeface="+mn-lt"/>
                <a:ea typeface="+mn-ea"/>
                <a:cs typeface="+mn-cs"/>
              </a:rPr>
              <a:t>\\~~~~~x\</a:t>
            </a:r>
            <a:r>
              <a:rPr lang="it-IT" sz="1200" kern="1200" dirty="0" err="1" smtClean="0">
                <a:solidFill>
                  <a:schemeClr val="tx1"/>
                </a:solidFill>
                <a:latin typeface="+mn-lt"/>
                <a:ea typeface="+mn-ea"/>
                <a:cs typeface="+mn-cs"/>
              </a:rPr>
              <a:t>circ</a:t>
            </a:r>
            <a:r>
              <a:rPr lang="it-IT" sz="1200" kern="1200" dirty="0" smtClean="0">
                <a:solidFill>
                  <a:schemeClr val="tx1"/>
                </a:solidFill>
                <a:latin typeface="+mn-lt"/>
                <a:ea typeface="+mn-ea"/>
                <a:cs typeface="+mn-cs"/>
              </a:rPr>
              <a:t> e = e \</a:t>
            </a:r>
            <a:r>
              <a:rPr lang="it-IT" sz="1200" kern="1200" dirty="0" err="1" smtClean="0">
                <a:solidFill>
                  <a:schemeClr val="tx1"/>
                </a:solidFill>
                <a:latin typeface="+mn-lt"/>
                <a:ea typeface="+mn-ea"/>
                <a:cs typeface="+mn-cs"/>
              </a:rPr>
              <a:t>circ</a:t>
            </a:r>
            <a:r>
              <a:rPr lang="it-IT" sz="1200" kern="1200" dirty="0" smtClean="0">
                <a:solidFill>
                  <a:schemeClr val="tx1"/>
                </a:solidFill>
                <a:latin typeface="+mn-lt"/>
                <a:ea typeface="+mn-ea"/>
                <a:cs typeface="+mn-cs"/>
              </a:rPr>
              <a:t> x = x</a:t>
            </a:r>
          </a:p>
          <a:p>
            <a:r>
              <a:rPr lang="fr-FR" sz="1200" kern="1200" dirty="0" smtClean="0">
                <a:solidFill>
                  <a:schemeClr val="tx1"/>
                </a:solidFill>
                <a:latin typeface="+mn-lt"/>
                <a:ea typeface="+mn-ea"/>
                <a:cs typeface="+mn-cs"/>
              </a:rPr>
              <a:t>\\~~~~~x\</a:t>
            </a:r>
            <a:r>
              <a:rPr lang="fr-FR" sz="1200" kern="1200" dirty="0" err="1" smtClean="0">
                <a:solidFill>
                  <a:schemeClr val="tx1"/>
                </a:solidFill>
                <a:latin typeface="+mn-lt"/>
                <a:ea typeface="+mn-ea"/>
                <a:cs typeface="+mn-cs"/>
              </a:rPr>
              <a:t>circ</a:t>
            </a:r>
            <a:r>
              <a:rPr lang="fr-FR" sz="1200" kern="1200" dirty="0" smtClean="0">
                <a:solidFill>
                  <a:schemeClr val="tx1"/>
                </a:solidFill>
                <a:latin typeface="+mn-lt"/>
                <a:ea typeface="+mn-ea"/>
                <a:cs typeface="+mn-cs"/>
              </a:rPr>
              <a:t> x^{-1} = x^{-1} \</a:t>
            </a:r>
            <a:r>
              <a:rPr lang="fr-FR" sz="1200" kern="1200" dirty="0" err="1" smtClean="0">
                <a:solidFill>
                  <a:schemeClr val="tx1"/>
                </a:solidFill>
                <a:latin typeface="+mn-lt"/>
                <a:ea typeface="+mn-ea"/>
                <a:cs typeface="+mn-cs"/>
              </a:rPr>
              <a:t>circ</a:t>
            </a:r>
            <a:r>
              <a:rPr lang="fr-FR" sz="1200" kern="1200" dirty="0" smtClean="0">
                <a:solidFill>
                  <a:schemeClr val="tx1"/>
                </a:solidFill>
                <a:latin typeface="+mn-lt"/>
                <a:ea typeface="+mn-ea"/>
                <a:cs typeface="+mn-cs"/>
              </a:rPr>
              <a:t> x = e$</a:t>
            </a:r>
          </a:p>
          <a:p>
            <a:r>
              <a:rPr lang="fr-FR" sz="1200" kern="1200" dirty="0" smtClean="0">
                <a:solidFill>
                  <a:schemeClr val="tx1"/>
                </a:solidFill>
                <a:latin typeface="+mn-lt"/>
                <a:ea typeface="+mn-ea"/>
                <a:cs typeface="+mn-cs"/>
              </a:rPr>
              <a:t>\\</a:t>
            </a:r>
            <a:r>
              <a:rPr lang="fr-FR" sz="1200" kern="1200" dirty="0" err="1" smtClean="0">
                <a:solidFill>
                  <a:schemeClr val="tx1"/>
                </a:solidFill>
                <a:latin typeface="+mn-lt"/>
                <a:ea typeface="+mn-ea"/>
                <a:cs typeface="+mn-cs"/>
              </a:rPr>
              <a:t>theorems</a:t>
            </a:r>
            <a:r>
              <a:rPr lang="fr-FR" sz="1200" kern="1200" dirty="0" smtClean="0">
                <a:solidFill>
                  <a:schemeClr val="tx1"/>
                </a:solidFill>
                <a:latin typeface="+mn-lt"/>
                <a:ea typeface="+mn-ea"/>
                <a:cs typeface="+mn-cs"/>
              </a:rPr>
              <a:t>:</a:t>
            </a:r>
          </a:p>
          <a:p>
            <a:r>
              <a:rPr lang="es-ES_tradnl" sz="1200" kern="1200" dirty="0" smtClean="0">
                <a:solidFill>
                  <a:schemeClr val="tx1"/>
                </a:solidFill>
                <a:latin typeface="+mn-lt"/>
                <a:ea typeface="+mn-ea"/>
                <a:cs typeface="+mn-cs"/>
              </a:rPr>
              <a:t>\\$~~~~~\</a:t>
            </a:r>
            <a:r>
              <a:rPr lang="es-ES_tradnl" sz="1200" kern="1200" dirty="0" err="1" smtClean="0">
                <a:solidFill>
                  <a:schemeClr val="tx1"/>
                </a:solidFill>
                <a:latin typeface="+mn-lt"/>
                <a:ea typeface="+mn-ea"/>
                <a:cs typeface="+mn-cs"/>
              </a:rPr>
              <a:t>forall</a:t>
            </a:r>
            <a:r>
              <a:rPr lang="es-ES_tradnl" sz="1200" kern="1200" dirty="0" smtClean="0">
                <a:solidFill>
                  <a:schemeClr val="tx1"/>
                </a:solidFill>
                <a:latin typeface="+mn-lt"/>
                <a:ea typeface="+mn-ea"/>
                <a:cs typeface="+mn-cs"/>
              </a:rPr>
              <a:t> y ~\</a:t>
            </a:r>
            <a:r>
              <a:rPr lang="es-ES_tradnl" sz="1200" kern="1200" dirty="0" err="1" smtClean="0">
                <a:solidFill>
                  <a:schemeClr val="tx1"/>
                </a:solidFill>
                <a:latin typeface="+mn-lt"/>
                <a:ea typeface="+mn-ea"/>
                <a:cs typeface="+mn-cs"/>
              </a:rPr>
              <a:t>forall</a:t>
            </a:r>
            <a:r>
              <a:rPr lang="es-ES_tradnl" sz="1200" kern="1200" dirty="0" smtClean="0">
                <a:solidFill>
                  <a:schemeClr val="tx1"/>
                </a:solidFill>
                <a:latin typeface="+mn-lt"/>
                <a:ea typeface="+mn-ea"/>
                <a:cs typeface="+mn-cs"/>
              </a:rPr>
              <a:t> x ~:~ x\</a:t>
            </a:r>
            <a:r>
              <a:rPr lang="es-ES_tradnl" sz="1200" kern="1200" dirty="0" err="1" smtClean="0">
                <a:solidFill>
                  <a:schemeClr val="tx1"/>
                </a:solidFill>
                <a:latin typeface="+mn-lt"/>
                <a:ea typeface="+mn-ea"/>
                <a:cs typeface="+mn-cs"/>
              </a:rPr>
              <a:t>circ</a:t>
            </a:r>
            <a:r>
              <a:rPr lang="es-ES_tradnl" sz="1200" kern="1200" dirty="0" smtClean="0">
                <a:solidFill>
                  <a:schemeClr val="tx1"/>
                </a:solidFill>
                <a:latin typeface="+mn-lt"/>
                <a:ea typeface="+mn-ea"/>
                <a:cs typeface="+mn-cs"/>
              </a:rPr>
              <a:t> y = x \</a:t>
            </a:r>
            <a:r>
              <a:rPr lang="es-ES_tradnl" sz="1200" kern="1200" dirty="0" err="1" smtClean="0">
                <a:solidFill>
                  <a:schemeClr val="tx1"/>
                </a:solidFill>
                <a:latin typeface="+mn-lt"/>
                <a:ea typeface="+mn-ea"/>
                <a:cs typeface="+mn-cs"/>
              </a:rPr>
              <a:t>implies</a:t>
            </a:r>
            <a:r>
              <a:rPr lang="es-ES_tradnl" sz="1200" kern="1200" dirty="0" smtClean="0">
                <a:solidFill>
                  <a:schemeClr val="tx1"/>
                </a:solidFill>
                <a:latin typeface="+mn-lt"/>
                <a:ea typeface="+mn-ea"/>
                <a:cs typeface="+mn-cs"/>
              </a:rPr>
              <a:t> y = e</a:t>
            </a:r>
          </a:p>
          <a:p>
            <a:r>
              <a:rPr lang="en-US" sz="1200" kern="1200" dirty="0" smtClean="0">
                <a:solidFill>
                  <a:schemeClr val="tx1"/>
                </a:solidFill>
                <a:latin typeface="+mn-lt"/>
                <a:ea typeface="+mn-ea"/>
                <a:cs typeface="+mn-cs"/>
              </a:rPr>
              <a:t>\\~~~~~ (x \</a:t>
            </a:r>
            <a:r>
              <a:rPr lang="en-US" sz="1200" kern="1200" dirty="0" err="1" smtClean="0">
                <a:solidFill>
                  <a:schemeClr val="tx1"/>
                </a:solidFill>
                <a:latin typeface="+mn-lt"/>
                <a:ea typeface="+mn-ea"/>
                <a:cs typeface="+mn-cs"/>
              </a:rPr>
              <a:t>circ</a:t>
            </a:r>
            <a:r>
              <a:rPr lang="en-US" sz="1200" kern="1200" dirty="0" smtClean="0">
                <a:solidFill>
                  <a:schemeClr val="tx1"/>
                </a:solidFill>
                <a:latin typeface="+mn-lt"/>
                <a:ea typeface="+mn-ea"/>
                <a:cs typeface="+mn-cs"/>
              </a:rPr>
              <a:t> y)^{-1} = y^{-1} \</a:t>
            </a:r>
            <a:r>
              <a:rPr lang="en-US" sz="1200" kern="1200" dirty="0" err="1" smtClean="0">
                <a:solidFill>
                  <a:schemeClr val="tx1"/>
                </a:solidFill>
                <a:latin typeface="+mn-lt"/>
                <a:ea typeface="+mn-ea"/>
                <a:cs typeface="+mn-cs"/>
              </a:rPr>
              <a:t>circ</a:t>
            </a:r>
            <a:r>
              <a:rPr lang="en-US" sz="1200" kern="1200" dirty="0" smtClean="0">
                <a:solidFill>
                  <a:schemeClr val="tx1"/>
                </a:solidFill>
                <a:latin typeface="+mn-lt"/>
                <a:ea typeface="+mn-ea"/>
                <a:cs typeface="+mn-cs"/>
              </a:rPr>
              <a:t> x^{-1}$</a:t>
            </a:r>
          </a:p>
          <a:p>
            <a:r>
              <a:rPr lang="en-US" sz="1200" kern="1200" dirty="0" smtClean="0">
                <a:solidFill>
                  <a:schemeClr val="tx1"/>
                </a:solidFill>
                <a:latin typeface="+mn-lt"/>
                <a:ea typeface="+mn-ea"/>
                <a:cs typeface="+mn-cs"/>
              </a:rPr>
              <a:t>\\ $~~~~~$\dots</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157</a:t>
            </a:fld>
            <a:endParaRPr lang="en-US"/>
          </a:p>
        </p:txBody>
      </p:sp>
    </p:spTree>
    <p:extLst>
      <p:ext uri="{BB962C8B-B14F-4D97-AF65-F5344CB8AC3E}">
        <p14:creationId xmlns:p14="http://schemas.microsoft.com/office/powerpoint/2010/main" val="29909434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latin typeface="+mn-lt"/>
                <a:ea typeface="+mn-ea"/>
                <a:cs typeface="+mn-cs"/>
              </a:rPr>
              <a:t>$\</a:t>
            </a:r>
            <a:r>
              <a:rPr lang="pt-BR" sz="1200" kern="1200" dirty="0" err="1" smtClean="0">
                <a:solidFill>
                  <a:schemeClr val="tx1"/>
                </a:solidFill>
                <a:latin typeface="+mn-lt"/>
                <a:ea typeface="+mn-ea"/>
                <a:cs typeface="+mn-cs"/>
              </a:rPr>
              <a:t>forall</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x</a:t>
            </a:r>
            <a:r>
              <a:rPr lang="pt-BR" sz="1200" kern="1200" dirty="0" smtClean="0">
                <a:solidFill>
                  <a:schemeClr val="tx1"/>
                </a:solidFill>
                <a:latin typeface="+mn-lt"/>
                <a:ea typeface="+mn-ea"/>
                <a:cs typeface="+mn-cs"/>
              </a:rPr>
              <a:t> \in </a:t>
            </a:r>
            <a:r>
              <a:rPr lang="pt-BR" sz="1200" kern="1200" dirty="0" err="1" smtClean="0">
                <a:solidFill>
                  <a:schemeClr val="tx1"/>
                </a:solidFill>
                <a:latin typeface="+mn-lt"/>
                <a:ea typeface="+mn-ea"/>
                <a:cs typeface="+mn-cs"/>
              </a:rPr>
              <a:t>G</a:t>
            </a:r>
            <a:r>
              <a:rPr lang="pt-BR" sz="1200" kern="1200" dirty="0" smtClean="0">
                <a:solidFill>
                  <a:schemeClr val="tx1"/>
                </a:solidFill>
                <a:latin typeface="+mn-lt"/>
                <a:ea typeface="+mn-ea"/>
                <a:cs typeface="+mn-cs"/>
              </a:rPr>
              <a:t> ~:~ x^2 = e$\\\\</a:t>
            </a:r>
          </a:p>
          <a:p>
            <a:r>
              <a:rPr lang="pt-BR" sz="1200" kern="1200" dirty="0" err="1" smtClean="0">
                <a:solidFill>
                  <a:schemeClr val="tx1"/>
                </a:solidFill>
                <a:latin typeface="+mn-lt"/>
                <a:ea typeface="+mn-ea"/>
                <a:cs typeface="+mn-cs"/>
              </a:rPr>
              <a:t>is</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true</a:t>
            </a:r>
            <a:r>
              <a:rPr lang="pt-BR" sz="1200" kern="1200" dirty="0" smtClean="0">
                <a:solidFill>
                  <a:schemeClr val="tx1"/>
                </a:solidFill>
                <a:latin typeface="+mn-lt"/>
                <a:ea typeface="+mn-ea"/>
                <a:cs typeface="+mn-cs"/>
              </a:rPr>
              <a:t> for Klein </a:t>
            </a:r>
            <a:r>
              <a:rPr lang="pt-BR" sz="1200" kern="1200" dirty="0" err="1" smtClean="0">
                <a:solidFill>
                  <a:schemeClr val="tx1"/>
                </a:solidFill>
                <a:latin typeface="+mn-lt"/>
                <a:ea typeface="+mn-ea"/>
                <a:cs typeface="+mn-cs"/>
              </a:rPr>
              <a:t>group</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but</a:t>
            </a:r>
            <a:r>
              <a:rPr lang="pt-BR" sz="1200" kern="1200" dirty="0" smtClean="0">
                <a:solidFill>
                  <a:schemeClr val="tx1"/>
                </a:solidFill>
                <a:latin typeface="+mn-lt"/>
                <a:ea typeface="+mn-ea"/>
                <a:cs typeface="+mn-cs"/>
              </a:rPr>
              <a:t> false for $\</a:t>
            </a:r>
            <a:r>
              <a:rPr lang="pt-BR" sz="1200" kern="1200" dirty="0" err="1" smtClean="0">
                <a:solidFill>
                  <a:schemeClr val="tx1"/>
                </a:solidFill>
                <a:latin typeface="+mn-lt"/>
                <a:ea typeface="+mn-ea"/>
                <a:cs typeface="+mn-cs"/>
              </a:rPr>
              <a:t>mathbb</a:t>
            </a:r>
            <a:r>
              <a:rPr lang="pt-BR" sz="1200" kern="1200" dirty="0" smtClean="0">
                <a:solidFill>
                  <a:schemeClr val="tx1"/>
                </a:solidFill>
                <a:latin typeface="+mn-lt"/>
                <a:ea typeface="+mn-ea"/>
                <a:cs typeface="+mn-cs"/>
              </a:rPr>
              <a:t>{</a:t>
            </a:r>
            <a:r>
              <a:rPr lang="pt-BR" sz="1200" kern="1200" dirty="0" err="1" smtClean="0">
                <a:solidFill>
                  <a:schemeClr val="tx1"/>
                </a:solidFill>
                <a:latin typeface="+mn-lt"/>
                <a:ea typeface="+mn-ea"/>
                <a:cs typeface="+mn-cs"/>
              </a:rPr>
              <a:t>Z</a:t>
            </a:r>
            <a:r>
              <a:rPr lang="pt-BR" sz="1200" kern="1200" dirty="0" smtClean="0">
                <a:solidFill>
                  <a:schemeClr val="tx1"/>
                </a:solidFill>
                <a:latin typeface="+mn-lt"/>
                <a:ea typeface="+mn-ea"/>
                <a:cs typeface="+mn-cs"/>
              </a:rPr>
              <a:t>}_4$</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162</a:t>
            </a:fld>
            <a:endParaRPr lang="en-US"/>
          </a:p>
        </p:txBody>
      </p:sp>
    </p:spTree>
    <p:extLst>
      <p:ext uri="{BB962C8B-B14F-4D97-AF65-F5344CB8AC3E}">
        <p14:creationId xmlns:p14="http://schemas.microsoft.com/office/powerpoint/2010/main" val="15436761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173</a:t>
            </a:fld>
            <a:endParaRPr lang="en-US"/>
          </a:p>
        </p:txBody>
      </p:sp>
    </p:spTree>
    <p:extLst>
      <p:ext uri="{BB962C8B-B14F-4D97-AF65-F5344CB8AC3E}">
        <p14:creationId xmlns:p14="http://schemas.microsoft.com/office/powerpoint/2010/main" val="27728646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b~\</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c~: T~ a(b) \implies (b = c \implies a = c)$\\</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b~\</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c~: a\</a:t>
            </a:r>
            <a:r>
              <a:rPr lang="en-US" sz="1200" kern="1200" dirty="0" err="1" smtClean="0">
                <a:solidFill>
                  <a:schemeClr val="tx1"/>
                </a:solidFill>
                <a:latin typeface="+mn-lt"/>
                <a:ea typeface="+mn-ea"/>
                <a:cs typeface="+mn-cs"/>
              </a:rPr>
              <a:t>leftarrow</a:t>
            </a:r>
            <a:r>
              <a:rPr lang="en-US" sz="1200" kern="1200" dirty="0" smtClean="0">
                <a:solidFill>
                  <a:schemeClr val="tx1"/>
                </a:solidFill>
                <a:latin typeface="+mn-lt"/>
                <a:ea typeface="+mn-ea"/>
                <a:cs typeface="+mn-cs"/>
              </a:rPr>
              <a:t> b \implies (b = c \implies a = c)$\\</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f \in {\</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RegularFunction</a:t>
            </a:r>
            <a:r>
              <a:rPr lang="en-US" sz="1200" kern="1200" dirty="0" smtClean="0">
                <a:solidFill>
                  <a:schemeClr val="tx1"/>
                </a:solidFill>
                <a:latin typeface="+mn-lt"/>
                <a:ea typeface="+mn-ea"/>
                <a:cs typeface="+mn-cs"/>
              </a:rPr>
              <a:t>} ~:~ a = b \implies f(a) = f(b)$</a:t>
            </a:r>
          </a:p>
          <a:p>
            <a:r>
              <a:rPr lang="en-US" sz="1200" kern="1200" dirty="0" smtClean="0">
                <a:solidFill>
                  <a:schemeClr val="tx1"/>
                </a:solidFill>
                <a:latin typeface="+mn-lt"/>
                <a:ea typeface="+mn-ea"/>
                <a:cs typeface="+mn-cs"/>
              </a:rPr>
              <a:t>\\ \dots axioms of destructors</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176</a:t>
            </a:fld>
            <a:endParaRPr lang="en-US"/>
          </a:p>
        </p:txBody>
      </p:sp>
    </p:spTree>
    <p:extLst>
      <p:ext uri="{BB962C8B-B14F-4D97-AF65-F5344CB8AC3E}">
        <p14:creationId xmlns:p14="http://schemas.microsoft.com/office/powerpoint/2010/main" val="39691030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 container}( c) \implies {\</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 valid}({ \</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 begin}( c), {\</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 end}( c))$\\</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 valid}(x, y) \wedge x \ne y \implies {\</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 valid}({\</a:t>
            </a:r>
            <a:r>
              <a:rPr lang="en-US" sz="1200" kern="1200" dirty="0" err="1" smtClean="0">
                <a:solidFill>
                  <a:schemeClr val="tx1"/>
                </a:solidFill>
                <a:latin typeface="+mn-lt"/>
                <a:ea typeface="+mn-ea"/>
                <a:cs typeface="+mn-cs"/>
              </a:rPr>
              <a:t>rm</a:t>
            </a:r>
            <a:r>
              <a:rPr lang="en-US" sz="1200" kern="1200" dirty="0" smtClean="0">
                <a:solidFill>
                  <a:schemeClr val="tx1"/>
                </a:solidFill>
                <a:latin typeface="+mn-lt"/>
                <a:ea typeface="+mn-ea"/>
                <a:cs typeface="+mn-cs"/>
              </a:rPr>
              <a:t> successor}(x), y)$</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199</a:t>
            </a:fld>
            <a:endParaRPr lang="en-US"/>
          </a:p>
        </p:txBody>
      </p:sp>
    </p:spTree>
    <p:extLst>
      <p:ext uri="{BB962C8B-B14F-4D97-AF65-F5344CB8AC3E}">
        <p14:creationId xmlns:p14="http://schemas.microsoft.com/office/powerpoint/2010/main" val="38297023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$f$ is a continuous function in an interval $[a, b]$\\</a:t>
            </a:r>
          </a:p>
          <a:p>
            <a:r>
              <a:rPr lang="en-US" sz="1200" kern="1200" dirty="0" smtClean="0">
                <a:solidFill>
                  <a:schemeClr val="tx1"/>
                </a:solidFill>
                <a:latin typeface="+mn-lt"/>
                <a:ea typeface="+mn-ea"/>
                <a:cs typeface="+mn-cs"/>
              </a:rPr>
              <a:t>such that $f(a) &lt; f(b)$.\\</a:t>
            </a:r>
          </a:p>
          <a:p>
            <a:r>
              <a:rPr lang="en-US" sz="1200" kern="1200" dirty="0" smtClean="0">
                <a:solidFill>
                  <a:schemeClr val="tx1"/>
                </a:solidFill>
                <a:latin typeface="+mn-lt"/>
                <a:ea typeface="+mn-ea"/>
                <a:cs typeface="+mn-cs"/>
              </a:rPr>
              <a:t>Then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u \in [f(a), f(b)]$ there is $c \in [a, b]$\\</a:t>
            </a:r>
          </a:p>
          <a:p>
            <a:r>
              <a:rPr lang="en-US" sz="1200" kern="1200" dirty="0" smtClean="0">
                <a:solidFill>
                  <a:schemeClr val="tx1"/>
                </a:solidFill>
                <a:latin typeface="+mn-lt"/>
                <a:ea typeface="+mn-ea"/>
                <a:cs typeface="+mn-cs"/>
              </a:rPr>
              <a:t>such that $u = f(c)$. </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213</a:t>
            </a:fld>
            <a:endParaRPr lang="en-US"/>
          </a:p>
        </p:txBody>
      </p:sp>
    </p:spTree>
    <p:extLst>
      <p:ext uri="{BB962C8B-B14F-4D97-AF65-F5344CB8AC3E}">
        <p14:creationId xmlns:p14="http://schemas.microsoft.com/office/powerpoint/2010/main" val="18483194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~~\\precondition: \\</a:t>
            </a:r>
          </a:p>
          <a:p>
            <a:r>
              <a:rPr lang="en-US" sz="1200" kern="1200" dirty="0" smtClean="0">
                <a:solidFill>
                  <a:schemeClr val="tx1"/>
                </a:solidFill>
                <a:latin typeface="+mn-lt"/>
                <a:ea typeface="+mn-ea"/>
                <a:cs typeface="+mn-cs"/>
              </a:rPr>
              <a:t>$ \exists m \in [f, n) ~:~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\in [f, m) ~:~ p(</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~\wedge~ (\</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\in [m, f + n) ~:~ \</a:t>
            </a:r>
            <a:r>
              <a:rPr lang="en-US" sz="1200" kern="1200" dirty="0" err="1" smtClean="0">
                <a:solidFill>
                  <a:schemeClr val="tx1"/>
                </a:solidFill>
                <a:latin typeface="+mn-lt"/>
                <a:ea typeface="+mn-ea"/>
                <a:cs typeface="+mn-cs"/>
              </a:rPr>
              <a:t>neg</a:t>
            </a:r>
            <a:r>
              <a:rPr lang="en-US" sz="1200" kern="1200" dirty="0" smtClean="0">
                <a:solidFill>
                  <a:schemeClr val="tx1"/>
                </a:solidFill>
                <a:latin typeface="+mn-lt"/>
                <a:ea typeface="+mn-ea"/>
                <a:cs typeface="+mn-cs"/>
              </a:rPr>
              <a:t> p(</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err="1" smtClean="0">
                <a:solidFill>
                  <a:schemeClr val="tx1"/>
                </a:solidFill>
                <a:latin typeface="+mn-lt"/>
                <a:ea typeface="+mn-ea"/>
                <a:cs typeface="+mn-cs"/>
              </a:rPr>
              <a:t>postcondition</a:t>
            </a:r>
            <a:r>
              <a:rPr lang="en-US" sz="1200" kern="1200" dirty="0" smtClean="0">
                <a:solidFill>
                  <a:schemeClr val="tx1"/>
                </a:solidFill>
                <a:latin typeface="+mn-lt"/>
                <a:ea typeface="+mn-ea"/>
                <a:cs typeface="+mn-cs"/>
              </a:rPr>
              <a:t>: return value is $m$ from the precondition</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218</a:t>
            </a:fld>
            <a:endParaRPr lang="en-US"/>
          </a:p>
        </p:txBody>
      </p:sp>
    </p:spTree>
    <p:extLst>
      <p:ext uri="{BB962C8B-B14F-4D97-AF65-F5344CB8AC3E}">
        <p14:creationId xmlns:p14="http://schemas.microsoft.com/office/powerpoint/2010/main" val="25277452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any sorted range $[</a:t>
            </a:r>
            <a:r>
              <a:rPr lang="en-US" sz="1200" kern="1200" dirty="0" err="1" smtClean="0">
                <a:solidFill>
                  <a:schemeClr val="tx1"/>
                </a:solidFill>
                <a:latin typeface="+mn-lt"/>
                <a:ea typeface="+mn-ea"/>
                <a:cs typeface="+mn-cs"/>
              </a:rPr>
              <a:t>v_i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v_j</a:t>
            </a:r>
            <a:r>
              <a:rPr lang="en-US" sz="1200" kern="1200" dirty="0" smtClean="0">
                <a:solidFill>
                  <a:schemeClr val="tx1"/>
                </a:solidFill>
                <a:latin typeface="+mn-lt"/>
                <a:ea typeface="+mn-ea"/>
                <a:cs typeface="+mn-cs"/>
              </a:rPr>
              <a:t>)$ and a value $a$,</a:t>
            </a:r>
          </a:p>
          <a:p>
            <a:r>
              <a:rPr lang="en-US" sz="1200" kern="1200" dirty="0" smtClean="0">
                <a:solidFill>
                  <a:schemeClr val="tx1"/>
                </a:solidFill>
                <a:latin typeface="+mn-lt"/>
                <a:ea typeface="+mn-ea"/>
                <a:cs typeface="+mn-cs"/>
              </a:rPr>
              <a:t>\\ there are two iterators, lower bound $</a:t>
            </a:r>
            <a:r>
              <a:rPr lang="en-US" sz="1200" kern="1200" dirty="0" err="1" smtClean="0">
                <a:solidFill>
                  <a:schemeClr val="tx1"/>
                </a:solidFill>
                <a:latin typeface="+mn-lt"/>
                <a:ea typeface="+mn-ea"/>
                <a:cs typeface="+mn-cs"/>
              </a:rPr>
              <a:t>b_l</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\\and upper bound $</a:t>
            </a:r>
            <a:r>
              <a:rPr lang="en-US" sz="1200" kern="1200" dirty="0" err="1" smtClean="0">
                <a:solidFill>
                  <a:schemeClr val="tx1"/>
                </a:solidFill>
                <a:latin typeface="+mn-lt"/>
                <a:ea typeface="+mn-ea"/>
                <a:cs typeface="+mn-cs"/>
              </a:rPr>
              <a:t>b_u</a:t>
            </a:r>
            <a:r>
              <a:rPr lang="en-US" sz="1200" kern="1200" dirty="0" smtClean="0">
                <a:solidFill>
                  <a:schemeClr val="tx1"/>
                </a:solidFill>
                <a:latin typeface="+mn-lt"/>
                <a:ea typeface="+mn-ea"/>
                <a:cs typeface="+mn-cs"/>
              </a:rPr>
              <a:t>$ such that\\</a:t>
            </a:r>
          </a:p>
          <a:p>
            <a:r>
              <a:rPr lang="en-US" sz="1200" kern="1200" dirty="0" smtClean="0">
                <a:solidFill>
                  <a:schemeClr val="tx1"/>
                </a:solidFill>
                <a:latin typeface="+mn-lt"/>
                <a:ea typeface="+mn-ea"/>
                <a:cs typeface="+mn-cs"/>
              </a:rPr>
              <a:t>$</a:t>
            </a:r>
          </a:p>
          <a:p>
            <a:r>
              <a:rPr lang="pt-BR" sz="1200" kern="1200" dirty="0" smtClean="0">
                <a:solidFill>
                  <a:schemeClr val="tx1"/>
                </a:solidFill>
                <a:latin typeface="+mn-lt"/>
                <a:ea typeface="+mn-ea"/>
                <a:cs typeface="+mn-cs"/>
              </a:rPr>
              <a:t>1. ~~\</a:t>
            </a:r>
            <a:r>
              <a:rPr lang="pt-BR" sz="1200" kern="1200" dirty="0" err="1" smtClean="0">
                <a:solidFill>
                  <a:schemeClr val="tx1"/>
                </a:solidFill>
                <a:latin typeface="+mn-lt"/>
                <a:ea typeface="+mn-ea"/>
                <a:cs typeface="+mn-cs"/>
              </a:rPr>
              <a:t>forall</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k</a:t>
            </a:r>
            <a:r>
              <a:rPr lang="pt-BR" sz="1200" kern="1200" dirty="0" smtClean="0">
                <a:solidFill>
                  <a:schemeClr val="tx1"/>
                </a:solidFill>
                <a:latin typeface="+mn-lt"/>
                <a:ea typeface="+mn-ea"/>
                <a:cs typeface="+mn-cs"/>
              </a:rPr>
              <a:t> \in [</a:t>
            </a:r>
            <a:r>
              <a:rPr lang="pt-BR" sz="1200" kern="1200" dirty="0" err="1" smtClean="0">
                <a:solidFill>
                  <a:schemeClr val="tx1"/>
                </a:solidFill>
                <a:latin typeface="+mn-lt"/>
                <a:ea typeface="+mn-ea"/>
                <a:cs typeface="+mn-cs"/>
              </a:rPr>
              <a:t>i</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b_l</a:t>
            </a:r>
            <a:r>
              <a:rPr lang="pt-BR" sz="1200" kern="1200" dirty="0" smtClean="0">
                <a:solidFill>
                  <a:schemeClr val="tx1"/>
                </a:solidFill>
                <a:latin typeface="+mn-lt"/>
                <a:ea typeface="+mn-ea"/>
                <a:cs typeface="+mn-cs"/>
              </a:rPr>
              <a:t>) ~~~~:~ </a:t>
            </a:r>
            <a:r>
              <a:rPr lang="pt-BR" sz="1200" kern="1200" dirty="0" err="1" smtClean="0">
                <a:solidFill>
                  <a:schemeClr val="tx1"/>
                </a:solidFill>
                <a:latin typeface="+mn-lt"/>
                <a:ea typeface="+mn-ea"/>
                <a:cs typeface="+mn-cs"/>
              </a:rPr>
              <a:t>v_k</a:t>
            </a:r>
            <a:r>
              <a:rPr lang="pt-BR" sz="1200" kern="1200" dirty="0" smtClean="0">
                <a:solidFill>
                  <a:schemeClr val="tx1"/>
                </a:solidFill>
                <a:latin typeface="+mn-lt"/>
                <a:ea typeface="+mn-ea"/>
                <a:cs typeface="+mn-cs"/>
              </a:rPr>
              <a:t> &lt; a\\</a:t>
            </a:r>
          </a:p>
          <a:p>
            <a:r>
              <a:rPr lang="pt-BR" sz="1200" kern="1200" dirty="0" smtClean="0">
                <a:solidFill>
                  <a:schemeClr val="tx1"/>
                </a:solidFill>
                <a:latin typeface="+mn-lt"/>
                <a:ea typeface="+mn-ea"/>
                <a:cs typeface="+mn-cs"/>
              </a:rPr>
              <a:t>2.  ~~\</a:t>
            </a:r>
            <a:r>
              <a:rPr lang="pt-BR" sz="1200" kern="1200" dirty="0" err="1" smtClean="0">
                <a:solidFill>
                  <a:schemeClr val="tx1"/>
                </a:solidFill>
                <a:latin typeface="+mn-lt"/>
                <a:ea typeface="+mn-ea"/>
                <a:cs typeface="+mn-cs"/>
              </a:rPr>
              <a:t>forall</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k</a:t>
            </a:r>
            <a:r>
              <a:rPr lang="pt-BR" sz="1200" kern="1200" dirty="0" smtClean="0">
                <a:solidFill>
                  <a:schemeClr val="tx1"/>
                </a:solidFill>
                <a:latin typeface="+mn-lt"/>
                <a:ea typeface="+mn-ea"/>
                <a:cs typeface="+mn-cs"/>
              </a:rPr>
              <a:t> \in [ </a:t>
            </a:r>
            <a:r>
              <a:rPr lang="pt-BR" sz="1200" kern="1200" dirty="0" err="1" smtClean="0">
                <a:solidFill>
                  <a:schemeClr val="tx1"/>
                </a:solidFill>
                <a:latin typeface="+mn-lt"/>
                <a:ea typeface="+mn-ea"/>
                <a:cs typeface="+mn-cs"/>
              </a:rPr>
              <a:t>b_l</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b_u</a:t>
            </a:r>
            <a:r>
              <a:rPr lang="pt-BR" sz="1200" kern="1200" dirty="0" smtClean="0">
                <a:solidFill>
                  <a:schemeClr val="tx1"/>
                </a:solidFill>
                <a:latin typeface="+mn-lt"/>
                <a:ea typeface="+mn-ea"/>
                <a:cs typeface="+mn-cs"/>
              </a:rPr>
              <a:t>) ~:~ </a:t>
            </a:r>
            <a:r>
              <a:rPr lang="pt-BR" sz="1200" kern="1200" dirty="0" err="1" smtClean="0">
                <a:solidFill>
                  <a:schemeClr val="tx1"/>
                </a:solidFill>
                <a:latin typeface="+mn-lt"/>
                <a:ea typeface="+mn-ea"/>
                <a:cs typeface="+mn-cs"/>
              </a:rPr>
              <a:t>v_k</a:t>
            </a:r>
            <a:r>
              <a:rPr lang="pt-BR" sz="1200" kern="1200" dirty="0" smtClean="0">
                <a:solidFill>
                  <a:schemeClr val="tx1"/>
                </a:solidFill>
                <a:latin typeface="+mn-lt"/>
                <a:ea typeface="+mn-ea"/>
                <a:cs typeface="+mn-cs"/>
              </a:rPr>
              <a:t> = a\\</a:t>
            </a:r>
          </a:p>
          <a:p>
            <a:r>
              <a:rPr lang="pt-BR" sz="1200" kern="1200" dirty="0" smtClean="0">
                <a:solidFill>
                  <a:schemeClr val="tx1"/>
                </a:solidFill>
                <a:latin typeface="+mn-lt"/>
                <a:ea typeface="+mn-ea"/>
                <a:cs typeface="+mn-cs"/>
              </a:rPr>
              <a:t>3. ~~\</a:t>
            </a:r>
            <a:r>
              <a:rPr lang="pt-BR" sz="1200" kern="1200" dirty="0" err="1" smtClean="0">
                <a:solidFill>
                  <a:schemeClr val="tx1"/>
                </a:solidFill>
                <a:latin typeface="+mn-lt"/>
                <a:ea typeface="+mn-ea"/>
                <a:cs typeface="+mn-cs"/>
              </a:rPr>
              <a:t>forall</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k</a:t>
            </a:r>
            <a:r>
              <a:rPr lang="pt-BR" sz="1200" kern="1200" dirty="0" smtClean="0">
                <a:solidFill>
                  <a:schemeClr val="tx1"/>
                </a:solidFill>
                <a:latin typeface="+mn-lt"/>
                <a:ea typeface="+mn-ea"/>
                <a:cs typeface="+mn-cs"/>
              </a:rPr>
              <a:t> \in [</a:t>
            </a:r>
            <a:r>
              <a:rPr lang="pt-BR" sz="1200" kern="1200" dirty="0" err="1" smtClean="0">
                <a:solidFill>
                  <a:schemeClr val="tx1"/>
                </a:solidFill>
                <a:latin typeface="+mn-lt"/>
                <a:ea typeface="+mn-ea"/>
                <a:cs typeface="+mn-cs"/>
              </a:rPr>
              <a:t>b_u</a:t>
            </a:r>
            <a:r>
              <a:rPr lang="pt-BR" sz="1200" kern="1200" dirty="0" smtClean="0">
                <a:solidFill>
                  <a:schemeClr val="tx1"/>
                </a:solidFill>
                <a:latin typeface="+mn-lt"/>
                <a:ea typeface="+mn-ea"/>
                <a:cs typeface="+mn-cs"/>
              </a:rPr>
              <a:t>, </a:t>
            </a:r>
            <a:r>
              <a:rPr lang="pt-BR" sz="1200" kern="1200" dirty="0" err="1" smtClean="0">
                <a:solidFill>
                  <a:schemeClr val="tx1"/>
                </a:solidFill>
                <a:latin typeface="+mn-lt"/>
                <a:ea typeface="+mn-ea"/>
                <a:cs typeface="+mn-cs"/>
              </a:rPr>
              <a:t>j</a:t>
            </a:r>
            <a:r>
              <a:rPr lang="pt-BR" sz="1200" kern="1200" dirty="0" smtClean="0">
                <a:solidFill>
                  <a:schemeClr val="tx1"/>
                </a:solidFill>
                <a:latin typeface="+mn-lt"/>
                <a:ea typeface="+mn-ea"/>
                <a:cs typeface="+mn-cs"/>
              </a:rPr>
              <a:t>) ~~~:~ </a:t>
            </a:r>
            <a:r>
              <a:rPr lang="pt-BR" sz="1200" kern="1200" dirty="0" err="1" smtClean="0">
                <a:solidFill>
                  <a:schemeClr val="tx1"/>
                </a:solidFill>
                <a:latin typeface="+mn-lt"/>
                <a:ea typeface="+mn-ea"/>
                <a:cs typeface="+mn-cs"/>
              </a:rPr>
              <a:t>v_k</a:t>
            </a:r>
            <a:r>
              <a:rPr lang="pt-BR" sz="1200" kern="1200" dirty="0" smtClean="0">
                <a:solidFill>
                  <a:schemeClr val="tx1"/>
                </a:solidFill>
                <a:latin typeface="+mn-lt"/>
                <a:ea typeface="+mn-ea"/>
                <a:cs typeface="+mn-cs"/>
              </a:rPr>
              <a:t> &gt; a\</a:t>
            </a:r>
          </a:p>
          <a:p>
            <a:r>
              <a:rPr lang="pt-BR"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223</a:t>
            </a:fld>
            <a:endParaRPr lang="en-US"/>
          </a:p>
        </p:txBody>
      </p:sp>
    </p:spTree>
    <p:extLst>
      <p:ext uri="{BB962C8B-B14F-4D97-AF65-F5344CB8AC3E}">
        <p14:creationId xmlns:p14="http://schemas.microsoft.com/office/powerpoint/2010/main" val="579216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\begin{enumerate}</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  \exists 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~:~\exists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~called its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{successor}</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\subset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\wedge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m\in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~:~n'= m' \implies n = m$</a:t>
            </a:r>
          </a:p>
          <a:p>
            <a:r>
              <a:rPr lang="en-US" sz="1200" kern="1200" dirty="0" smtClean="0">
                <a:solidFill>
                  <a:schemeClr val="tx1"/>
                </a:solidFill>
                <a:latin typeface="+mn-lt"/>
                <a:ea typeface="+mn-ea"/>
                <a:cs typeface="+mn-cs"/>
              </a:rPr>
              <a:t>%\item</a:t>
            </a:r>
          </a:p>
          <a:p>
            <a:r>
              <a:rPr lang="fr-FR" sz="1200" kern="1200" dirty="0" smtClean="0">
                <a:solidFill>
                  <a:schemeClr val="tx1"/>
                </a:solidFill>
                <a:latin typeface="+mn-lt"/>
                <a:ea typeface="+mn-ea"/>
                <a:cs typeface="+mn-cs"/>
              </a:rPr>
              <a:t>%$\</a:t>
            </a:r>
            <a:r>
              <a:rPr lang="fr-FR" sz="1200" kern="1200" dirty="0" err="1" smtClean="0">
                <a:solidFill>
                  <a:schemeClr val="tx1"/>
                </a:solidFill>
                <a:latin typeface="+mn-lt"/>
                <a:ea typeface="+mn-ea"/>
                <a:cs typeface="+mn-cs"/>
              </a:rPr>
              <a:t>forall</a:t>
            </a:r>
            <a:r>
              <a:rPr lang="fr-FR" sz="1200" kern="1200" dirty="0" smtClean="0">
                <a:solidFill>
                  <a:schemeClr val="tx1"/>
                </a:solidFill>
                <a:latin typeface="+mn-lt"/>
                <a:ea typeface="+mn-ea"/>
                <a:cs typeface="+mn-cs"/>
              </a:rPr>
              <a:t> n \in \</a:t>
            </a:r>
            <a:r>
              <a:rPr lang="fr-FR" sz="1200" kern="1200" dirty="0" err="1" smtClean="0">
                <a:solidFill>
                  <a:schemeClr val="tx1"/>
                </a:solidFill>
                <a:latin typeface="+mn-lt"/>
                <a:ea typeface="+mn-ea"/>
                <a:cs typeface="+mn-cs"/>
              </a:rPr>
              <a:t>mathbb</a:t>
            </a:r>
            <a:r>
              <a:rPr lang="fr-FR" sz="1200" kern="1200" dirty="0" smtClean="0">
                <a:solidFill>
                  <a:schemeClr val="tx1"/>
                </a:solidFill>
                <a:latin typeface="+mn-lt"/>
                <a:ea typeface="+mn-ea"/>
                <a:cs typeface="+mn-cs"/>
              </a:rPr>
              <a:t>{N} ~:~ n' \</a:t>
            </a:r>
            <a:r>
              <a:rPr lang="fr-FR" sz="1200" kern="1200" dirty="0" err="1" smtClean="0">
                <a:solidFill>
                  <a:schemeClr val="tx1"/>
                </a:solidFill>
                <a:latin typeface="+mn-lt"/>
                <a:ea typeface="+mn-ea"/>
                <a:cs typeface="+mn-cs"/>
              </a:rPr>
              <a:t>neq</a:t>
            </a:r>
            <a:r>
              <a:rPr lang="fr-FR" sz="1200" kern="1200" dirty="0" smtClean="0">
                <a:solidFill>
                  <a:schemeClr val="tx1"/>
                </a:solidFill>
                <a:latin typeface="+mn-lt"/>
                <a:ea typeface="+mn-ea"/>
                <a:cs typeface="+mn-cs"/>
              </a:rPr>
              <a:t> 0$</a:t>
            </a:r>
          </a:p>
          <a:p>
            <a:r>
              <a:rPr lang="fr-FR" sz="1200" kern="1200" dirty="0" smtClean="0">
                <a:solidFill>
                  <a:schemeClr val="tx1"/>
                </a:solidFill>
                <a:latin typeface="+mn-lt"/>
                <a:ea typeface="+mn-ea"/>
                <a:cs typeface="+mn-cs"/>
              </a:rPr>
              <a:t>\end{</a:t>
            </a:r>
            <a:r>
              <a:rPr lang="fr-FR" sz="1200" kern="1200" dirty="0" err="1" smtClean="0">
                <a:solidFill>
                  <a:schemeClr val="tx1"/>
                </a:solidFill>
                <a:latin typeface="+mn-lt"/>
                <a:ea typeface="+mn-ea"/>
                <a:cs typeface="+mn-cs"/>
              </a:rPr>
              <a:t>enumerate</a:t>
            </a:r>
            <a:r>
              <a:rPr lang="fr-FR"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32</a:t>
            </a:fld>
            <a:endParaRPr lang="en-US"/>
          </a:p>
        </p:txBody>
      </p:sp>
    </p:spTree>
    <p:extLst>
      <p:ext uri="{BB962C8B-B14F-4D97-AF65-F5344CB8AC3E}">
        <p14:creationId xmlns:p14="http://schemas.microsoft.com/office/powerpoint/2010/main" val="3063790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varnothing</a:t>
            </a:r>
            <a:endParaRPr lang="en-US" dirty="0"/>
          </a:p>
        </p:txBody>
      </p:sp>
      <p:sp>
        <p:nvSpPr>
          <p:cNvPr id="4" name="Slide Number Placeholder 3"/>
          <p:cNvSpPr>
            <a:spLocks noGrp="1"/>
          </p:cNvSpPr>
          <p:nvPr>
            <p:ph type="sldNum" sz="quarter" idx="10"/>
          </p:nvPr>
        </p:nvSpPr>
        <p:spPr/>
        <p:txBody>
          <a:bodyPr/>
          <a:lstStyle/>
          <a:p>
            <a:fld id="{B9AE91F6-37D8-3C44-B1EA-A3FE22CB586E}" type="slidenum">
              <a:rPr lang="en-US" smtClean="0"/>
              <a:t>33</a:t>
            </a:fld>
            <a:endParaRPr lang="en-US"/>
          </a:p>
        </p:txBody>
      </p:sp>
    </p:spTree>
    <p:extLst>
      <p:ext uri="{BB962C8B-B14F-4D97-AF65-F5344CB8AC3E}">
        <p14:creationId xmlns:p14="http://schemas.microsoft.com/office/powerpoint/2010/main" val="392436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\begin{enumerate}</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  \exists 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a:t>
            </a:r>
          </a:p>
          <a:p>
            <a:r>
              <a:rPr lang="en-US" sz="1200" kern="1200" dirty="0" smtClean="0">
                <a:solidFill>
                  <a:schemeClr val="tx1"/>
                </a:solidFill>
                <a:latin typeface="+mn-lt"/>
                <a:ea typeface="+mn-ea"/>
                <a:cs typeface="+mn-cs"/>
              </a:rPr>
              <a:t>%\item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~:~\exists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~called its \</a:t>
            </a:r>
            <a:r>
              <a:rPr lang="en-US" sz="1200" kern="1200" dirty="0" err="1" smtClean="0">
                <a:solidFill>
                  <a:schemeClr val="tx1"/>
                </a:solidFill>
                <a:latin typeface="+mn-lt"/>
                <a:ea typeface="+mn-ea"/>
                <a:cs typeface="+mn-cs"/>
              </a:rPr>
              <a:t>emph</a:t>
            </a:r>
            <a:r>
              <a:rPr lang="en-US" sz="1200" kern="1200" dirty="0" smtClean="0">
                <a:solidFill>
                  <a:schemeClr val="tx1"/>
                </a:solidFill>
                <a:latin typeface="+mn-lt"/>
                <a:ea typeface="+mn-ea"/>
                <a:cs typeface="+mn-cs"/>
              </a:rPr>
              <a:t>{successor}</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\subset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 </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0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\wedge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n' \in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\implies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{S} =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a:t>
            </a:r>
          </a:p>
          <a:p>
            <a:r>
              <a:rPr lang="en-US" sz="1200" kern="1200" dirty="0" smtClean="0">
                <a:solidFill>
                  <a:schemeClr val="tx1"/>
                </a:solidFill>
                <a:latin typeface="+mn-lt"/>
                <a:ea typeface="+mn-ea"/>
                <a:cs typeface="+mn-cs"/>
              </a:rPr>
              <a:t>\item</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forall</a:t>
            </a:r>
            <a:r>
              <a:rPr lang="en-US" sz="1200" kern="1200" dirty="0" smtClean="0">
                <a:solidFill>
                  <a:schemeClr val="tx1"/>
                </a:solidFill>
                <a:latin typeface="+mn-lt"/>
                <a:ea typeface="+mn-ea"/>
                <a:cs typeface="+mn-cs"/>
              </a:rPr>
              <a:t> n, m\in \</a:t>
            </a:r>
            <a:r>
              <a:rPr lang="en-US" sz="1200" kern="1200" dirty="0" err="1" smtClean="0">
                <a:solidFill>
                  <a:schemeClr val="tx1"/>
                </a:solidFill>
                <a:latin typeface="+mn-lt"/>
                <a:ea typeface="+mn-ea"/>
                <a:cs typeface="+mn-cs"/>
              </a:rPr>
              <a:t>mathbb</a:t>
            </a:r>
            <a:r>
              <a:rPr lang="en-US" sz="1200" kern="1200" dirty="0" smtClean="0">
                <a:solidFill>
                  <a:schemeClr val="tx1"/>
                </a:solidFill>
                <a:latin typeface="+mn-lt"/>
                <a:ea typeface="+mn-ea"/>
                <a:cs typeface="+mn-cs"/>
              </a:rPr>
              <a:t>{N} ~:~n'= m' \implies n = m$</a:t>
            </a:r>
          </a:p>
          <a:p>
            <a:r>
              <a:rPr lang="en-US" sz="1200" kern="1200" dirty="0" smtClean="0">
                <a:solidFill>
                  <a:schemeClr val="tx1"/>
                </a:solidFill>
                <a:latin typeface="+mn-lt"/>
                <a:ea typeface="+mn-ea"/>
                <a:cs typeface="+mn-cs"/>
              </a:rPr>
              <a:t>\item</a:t>
            </a:r>
          </a:p>
          <a:p>
            <a:r>
              <a:rPr lang="fr-FR" sz="1200" kern="1200" dirty="0" smtClean="0">
                <a:solidFill>
                  <a:schemeClr val="tx1"/>
                </a:solidFill>
                <a:latin typeface="+mn-lt"/>
                <a:ea typeface="+mn-ea"/>
                <a:cs typeface="+mn-cs"/>
              </a:rPr>
              <a:t>$\</a:t>
            </a:r>
            <a:r>
              <a:rPr lang="fr-FR" sz="1200" kern="1200" dirty="0" err="1" smtClean="0">
                <a:solidFill>
                  <a:schemeClr val="tx1"/>
                </a:solidFill>
                <a:latin typeface="+mn-lt"/>
                <a:ea typeface="+mn-ea"/>
                <a:cs typeface="+mn-cs"/>
              </a:rPr>
              <a:t>forall</a:t>
            </a:r>
            <a:r>
              <a:rPr lang="fr-FR" sz="1200" kern="1200" dirty="0" smtClean="0">
                <a:solidFill>
                  <a:schemeClr val="tx1"/>
                </a:solidFill>
                <a:latin typeface="+mn-lt"/>
                <a:ea typeface="+mn-ea"/>
                <a:cs typeface="+mn-cs"/>
              </a:rPr>
              <a:t> n \in \</a:t>
            </a:r>
            <a:r>
              <a:rPr lang="fr-FR" sz="1200" kern="1200" dirty="0" err="1" smtClean="0">
                <a:solidFill>
                  <a:schemeClr val="tx1"/>
                </a:solidFill>
                <a:latin typeface="+mn-lt"/>
                <a:ea typeface="+mn-ea"/>
                <a:cs typeface="+mn-cs"/>
              </a:rPr>
              <a:t>mathbb</a:t>
            </a:r>
            <a:r>
              <a:rPr lang="fr-FR" sz="1200" kern="1200" dirty="0" smtClean="0">
                <a:solidFill>
                  <a:schemeClr val="tx1"/>
                </a:solidFill>
                <a:latin typeface="+mn-lt"/>
                <a:ea typeface="+mn-ea"/>
                <a:cs typeface="+mn-cs"/>
              </a:rPr>
              <a:t>{N} ~:~ n' \</a:t>
            </a:r>
            <a:r>
              <a:rPr lang="fr-FR" sz="1200" kern="1200" dirty="0" err="1" smtClean="0">
                <a:solidFill>
                  <a:schemeClr val="tx1"/>
                </a:solidFill>
                <a:latin typeface="+mn-lt"/>
                <a:ea typeface="+mn-ea"/>
                <a:cs typeface="+mn-cs"/>
              </a:rPr>
              <a:t>neq</a:t>
            </a:r>
            <a:r>
              <a:rPr lang="fr-FR" sz="1200" kern="1200" dirty="0" smtClean="0">
                <a:solidFill>
                  <a:schemeClr val="tx1"/>
                </a:solidFill>
                <a:latin typeface="+mn-lt"/>
                <a:ea typeface="+mn-ea"/>
                <a:cs typeface="+mn-cs"/>
              </a:rPr>
              <a:t> 0$</a:t>
            </a:r>
          </a:p>
          <a:p>
            <a:r>
              <a:rPr lang="fr-FR" sz="1200" kern="1200" dirty="0" smtClean="0">
                <a:solidFill>
                  <a:schemeClr val="tx1"/>
                </a:solidFill>
                <a:latin typeface="+mn-lt"/>
                <a:ea typeface="+mn-ea"/>
                <a:cs typeface="+mn-cs"/>
              </a:rPr>
              <a:t>\end{</a:t>
            </a:r>
            <a:r>
              <a:rPr lang="fr-FR" sz="1200" kern="1200" dirty="0" err="1" smtClean="0">
                <a:solidFill>
                  <a:schemeClr val="tx1"/>
                </a:solidFill>
                <a:latin typeface="+mn-lt"/>
                <a:ea typeface="+mn-ea"/>
                <a:cs typeface="+mn-cs"/>
              </a:rPr>
              <a:t>enumerate</a:t>
            </a:r>
            <a:r>
              <a:rPr lang="fr-FR" sz="120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B9AE91F6-37D8-3C44-B1EA-A3FE22CB586E}" type="slidenum">
              <a:rPr lang="en-US" smtClean="0"/>
              <a:t>34</a:t>
            </a:fld>
            <a:endParaRPr lang="en-US"/>
          </a:p>
        </p:txBody>
      </p:sp>
    </p:spTree>
    <p:extLst>
      <p:ext uri="{BB962C8B-B14F-4D97-AF65-F5344CB8AC3E}">
        <p14:creationId xmlns:p14="http://schemas.microsoft.com/office/powerpoint/2010/main" val="942718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FAA1E6-EC26-CE46-9D3B-B4923F7C7146}" type="datetime1">
              <a:rPr lang="en-US" smtClean="0"/>
              <a:t>9/24/12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2426577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5058BC-7B10-5D42-87E9-BF0D57B0133C}" type="datetime1">
              <a:rPr lang="en-US" smtClean="0"/>
              <a:t>9/24/12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3554216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C000D-1F36-664F-96EA-3E54D300FA7F}" type="datetime1">
              <a:rPr lang="en-US" smtClean="0"/>
              <a:t>9/24/12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211578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37EE3-57E6-5B46-BB95-E76693A8DA0C}" type="datetime1">
              <a:rPr lang="en-US" smtClean="0"/>
              <a:t>9/24/12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159000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BE8638-F6C0-244A-A35F-9915C2D67055}" type="datetime1">
              <a:rPr lang="en-US" smtClean="0"/>
              <a:t>9/24/12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100407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8ED7C7-1717-CD40-B526-726CBFF2C4FB}" type="datetime1">
              <a:rPr lang="en-US" smtClean="0"/>
              <a:t>9/24/12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1430627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3A9BB7-9413-B844-A8D8-8A7183B0B81F}" type="datetime1">
              <a:rPr lang="en-US" smtClean="0"/>
              <a:t>9/24/12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137296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910173-9071-9948-9A97-37BEB562596D}" type="datetime1">
              <a:rPr lang="en-US" smtClean="0"/>
              <a:t>9/24/12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165156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BA9A5-D28C-E74A-A584-4B161B04B860}" type="datetime1">
              <a:rPr lang="en-US" smtClean="0"/>
              <a:t>9/24/12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178099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6630B1-F8A8-D144-8E56-0465456FC225}" type="datetime1">
              <a:rPr lang="en-US" smtClean="0"/>
              <a:t>9/24/12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43925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D0FACF-BF8D-D74B-AF24-27C867D07AD0}" type="datetime1">
              <a:rPr lang="en-US" smtClean="0"/>
              <a:t>9/24/12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70158-B695-A34E-8F3B-AA76DB2B0F20}" type="slidenum">
              <a:rPr lang="en-US" smtClean="0"/>
              <a:t>‹#›</a:t>
            </a:fld>
            <a:endParaRPr lang="en-US"/>
          </a:p>
        </p:txBody>
      </p:sp>
    </p:spTree>
    <p:extLst>
      <p:ext uri="{BB962C8B-B14F-4D97-AF65-F5344CB8AC3E}">
        <p14:creationId xmlns:p14="http://schemas.microsoft.com/office/powerpoint/2010/main" val="40630238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9ABE1A-A72D-EA42-8658-C00F7EE67760}" type="datetime1">
              <a:rPr lang="en-US" smtClean="0"/>
              <a:t>9/24/12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70158-B695-A34E-8F3B-AA76DB2B0F20}" type="slidenum">
              <a:rPr lang="en-US" smtClean="0"/>
              <a:t>‹#›</a:t>
            </a:fld>
            <a:endParaRPr lang="en-US"/>
          </a:p>
        </p:txBody>
      </p:sp>
    </p:spTree>
    <p:extLst>
      <p:ext uri="{BB962C8B-B14F-4D97-AF65-F5344CB8AC3E}">
        <p14:creationId xmlns:p14="http://schemas.microsoft.com/office/powerpoint/2010/main" val="142983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1.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2.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3.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4.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5.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6.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7.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3.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5.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6.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7.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8.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9.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1.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2.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3.em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6.e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7.e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8.emf"/></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unix.com/man-page/POSIX/3posix/bsearch/" TargetMode="Externa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0.emf"/></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2.emf"/></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3.emf"/></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emf"/></Relationships>
</file>

<file path=ppt/slides/_rels/slide45.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4.emf"/></Relationships>
</file>

<file path=ppt/slides/_rels/slide93.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9.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a:cs typeface="Arial"/>
              </a:rPr>
              <a:t>Journey Three:</a:t>
            </a:r>
            <a:br>
              <a:rPr lang="en-US" dirty="0" smtClean="0">
                <a:latin typeface="Arial"/>
                <a:cs typeface="Arial"/>
              </a:rPr>
            </a:br>
            <a:r>
              <a:rPr lang="en-US" dirty="0" smtClean="0">
                <a:latin typeface="Arial"/>
                <a:cs typeface="Arial"/>
              </a:rPr>
              <a:t>Successors of Peano</a:t>
            </a:r>
          </a:p>
        </p:txBody>
      </p:sp>
      <p:sp>
        <p:nvSpPr>
          <p:cNvPr id="5" name="Subtitle 4"/>
          <p:cNvSpPr>
            <a:spLocks noGrp="1"/>
          </p:cNvSpPr>
          <p:nvPr>
            <p:ph type="subTitle" idx="1"/>
          </p:nvPr>
        </p:nvSpPr>
        <p:spPr/>
        <p:txBody>
          <a:bodyPr>
            <a:normAutofit fontScale="92500"/>
          </a:bodyPr>
          <a:lstStyle/>
          <a:p>
            <a:r>
              <a:rPr lang="en-US" dirty="0">
                <a:latin typeface="Arial"/>
                <a:cs typeface="Arial"/>
              </a:rPr>
              <a:t>The axioms of natural numbers and their relation to iterators and the nonlinear traversal of binary trees. </a:t>
            </a:r>
            <a:endParaRPr lang="en-US" i="1" dirty="0">
              <a:latin typeface="Arial"/>
              <a:cs typeface="Arial"/>
            </a:endParaRPr>
          </a:p>
        </p:txBody>
      </p:sp>
      <p:sp>
        <p:nvSpPr>
          <p:cNvPr id="4" name="Slide Number Placeholder 3"/>
          <p:cNvSpPr>
            <a:spLocks noGrp="1"/>
          </p:cNvSpPr>
          <p:nvPr>
            <p:ph type="sldNum" sz="quarter" idx="12"/>
          </p:nvPr>
        </p:nvSpPr>
        <p:spPr/>
        <p:txBody>
          <a:bodyPr/>
          <a:lstStyle/>
          <a:p>
            <a:fld id="{74A7248A-93BC-6C45-A240-D1109F9E3301}" type="slidenum">
              <a:rPr lang="en-US" smtClean="0"/>
              <a:pPr/>
              <a:t>1</a:t>
            </a:fld>
            <a:endParaRPr lang="en-US"/>
          </a:p>
        </p:txBody>
      </p:sp>
    </p:spTree>
    <p:extLst>
      <p:ext uri="{BB962C8B-B14F-4D97-AF65-F5344CB8AC3E}">
        <p14:creationId xmlns:p14="http://schemas.microsoft.com/office/powerpoint/2010/main" val="35600704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Equivalent Formulations</a:t>
            </a:r>
            <a:endParaRPr lang="en-US" dirty="0"/>
          </a:p>
        </p:txBody>
      </p:sp>
      <p:sp>
        <p:nvSpPr>
          <p:cNvPr id="3" name="Content Placeholder 2"/>
          <p:cNvSpPr>
            <a:spLocks noGrp="1"/>
          </p:cNvSpPr>
          <p:nvPr>
            <p:ph idx="1"/>
          </p:nvPr>
        </p:nvSpPr>
        <p:spPr/>
        <p:txBody>
          <a:bodyPr/>
          <a:lstStyle/>
          <a:p>
            <a:r>
              <a:rPr lang="en-US" dirty="0"/>
              <a:t>Given a line and a point not on it, at most one parallel to the given line can be drawn through the point</a:t>
            </a:r>
            <a:r>
              <a:rPr lang="en-US" dirty="0" smtClean="0"/>
              <a:t>.</a:t>
            </a:r>
          </a:p>
          <a:p>
            <a:pPr lvl="1"/>
            <a:r>
              <a:rPr lang="en-US" dirty="0" err="1" smtClean="0"/>
              <a:t>Playfair’s</a:t>
            </a:r>
            <a:r>
              <a:rPr lang="en-US" dirty="0" smtClean="0"/>
              <a:t> axiom</a:t>
            </a:r>
          </a:p>
          <a:p>
            <a:r>
              <a:rPr lang="en-US" dirty="0"/>
              <a:t>There exists a triangle whose angles add up to 180°</a:t>
            </a:r>
            <a:r>
              <a:rPr lang="en-US" dirty="0" smtClean="0"/>
              <a:t>.</a:t>
            </a:r>
          </a:p>
          <a:p>
            <a:r>
              <a:rPr lang="en-US" dirty="0" smtClean="0"/>
              <a:t>There exist two similar triangles that are not congruent.</a:t>
            </a:r>
            <a:endParaRPr lang="en-US" dirty="0"/>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10</a:t>
            </a:fld>
            <a:endParaRPr lang="en-US"/>
          </a:p>
        </p:txBody>
      </p:sp>
    </p:spTree>
    <p:extLst>
      <p:ext uri="{BB962C8B-B14F-4D97-AF65-F5344CB8AC3E}">
        <p14:creationId xmlns:p14="http://schemas.microsoft.com/office/powerpoint/2010/main" val="975906638"/>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Diagonalization Proof</a:t>
            </a:r>
            <a:endParaRPr lang="en-US" dirty="0"/>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883" b="-5883"/>
          <a:stretch>
            <a:fillRect/>
          </a:stretch>
        </p:blipFill>
        <p:spPr/>
      </p:pic>
      <p:sp>
        <p:nvSpPr>
          <p:cNvPr id="11" name="Slide Number Placeholder 10"/>
          <p:cNvSpPr>
            <a:spLocks noGrp="1"/>
          </p:cNvSpPr>
          <p:nvPr>
            <p:ph type="sldNum" sz="quarter" idx="12"/>
          </p:nvPr>
        </p:nvSpPr>
        <p:spPr/>
        <p:txBody>
          <a:bodyPr/>
          <a:lstStyle/>
          <a:p>
            <a:fld id="{61370158-B695-A34E-8F3B-AA76DB2B0F20}" type="slidenum">
              <a:rPr lang="en-US" smtClean="0"/>
              <a:t>100</a:t>
            </a:fld>
            <a:endParaRPr lang="en-US"/>
          </a:p>
        </p:txBody>
      </p:sp>
    </p:spTree>
    <p:extLst>
      <p:ext uri="{BB962C8B-B14F-4D97-AF65-F5344CB8AC3E}">
        <p14:creationId xmlns:p14="http://schemas.microsoft.com/office/powerpoint/2010/main" val="3458937606"/>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Infinity of Infinities</a:t>
            </a:r>
            <a:endParaRPr lang="en-US" dirty="0"/>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45440" b="-45440"/>
          <a:stretch>
            <a:fillRect/>
          </a:stretch>
        </p:blipFill>
        <p:spPr/>
      </p:pic>
      <p:sp>
        <p:nvSpPr>
          <p:cNvPr id="11" name="Slide Number Placeholder 10"/>
          <p:cNvSpPr>
            <a:spLocks noGrp="1"/>
          </p:cNvSpPr>
          <p:nvPr>
            <p:ph type="sldNum" sz="quarter" idx="12"/>
          </p:nvPr>
        </p:nvSpPr>
        <p:spPr/>
        <p:txBody>
          <a:bodyPr/>
          <a:lstStyle/>
          <a:p>
            <a:fld id="{61370158-B695-A34E-8F3B-AA76DB2B0F20}" type="slidenum">
              <a:rPr lang="en-US" smtClean="0"/>
              <a:t>101</a:t>
            </a:fld>
            <a:endParaRPr lang="en-US"/>
          </a:p>
        </p:txBody>
      </p:sp>
    </p:spTree>
    <p:extLst>
      <p:ext uri="{BB962C8B-B14F-4D97-AF65-F5344CB8AC3E}">
        <p14:creationId xmlns:p14="http://schemas.microsoft.com/office/powerpoint/2010/main" val="49414200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Russell’s Paradox (1903)</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3145" b="-23145"/>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102</a:t>
            </a:fld>
            <a:endParaRPr lang="en-US"/>
          </a:p>
        </p:txBody>
      </p:sp>
    </p:spTree>
    <p:extLst>
      <p:ext uri="{BB962C8B-B14F-4D97-AF65-F5344CB8AC3E}">
        <p14:creationId xmlns:p14="http://schemas.microsoft.com/office/powerpoint/2010/main" val="252236040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latin typeface="Arial"/>
                <a:cs typeface="Arial"/>
              </a:rPr>
              <a:t>Successors of Peano</a:t>
            </a:r>
            <a:endParaRPr lang="en-US" dirty="0">
              <a:latin typeface="Arial"/>
              <a:cs typeface="Arial"/>
            </a:endParaRPr>
          </a:p>
        </p:txBody>
      </p:sp>
      <p:sp>
        <p:nvSpPr>
          <p:cNvPr id="6" name="Subtitle 5"/>
          <p:cNvSpPr>
            <a:spLocks noGrp="1"/>
          </p:cNvSpPr>
          <p:nvPr>
            <p:ph type="subTitle" idx="1"/>
          </p:nvPr>
        </p:nvSpPr>
        <p:spPr/>
        <p:txBody>
          <a:bodyPr/>
          <a:lstStyle/>
          <a:p>
            <a:r>
              <a:rPr lang="en-US" dirty="0" smtClean="0"/>
              <a:t>Lecture 3</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103</a:t>
            </a:fld>
            <a:endParaRPr lang="en-US"/>
          </a:p>
        </p:txBody>
      </p:sp>
    </p:spTree>
    <p:extLst>
      <p:ext uri="{BB962C8B-B14F-4D97-AF65-F5344CB8AC3E}">
        <p14:creationId xmlns:p14="http://schemas.microsoft.com/office/powerpoint/2010/main" val="194769344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Zermelo’s</a:t>
            </a:r>
            <a:r>
              <a:rPr lang="en-US" dirty="0" smtClean="0"/>
              <a:t> Axioms (1907)</a:t>
            </a:r>
            <a:endParaRPr lang="en-US" dirty="0"/>
          </a:p>
        </p:txBody>
      </p:sp>
      <p:pic>
        <p:nvPicPr>
          <p:cNvPr id="16" name="Content Placeholder 1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117" r="-117"/>
          <a:stretch>
            <a:fillRect/>
          </a:stretch>
        </p:blipFill>
        <p:spPr/>
      </p:pic>
      <p:sp>
        <p:nvSpPr>
          <p:cNvPr id="17" name="Slide Number Placeholder 16"/>
          <p:cNvSpPr>
            <a:spLocks noGrp="1"/>
          </p:cNvSpPr>
          <p:nvPr>
            <p:ph type="sldNum" sz="quarter" idx="12"/>
          </p:nvPr>
        </p:nvSpPr>
        <p:spPr/>
        <p:txBody>
          <a:bodyPr/>
          <a:lstStyle/>
          <a:p>
            <a:fld id="{61370158-B695-A34E-8F3B-AA76DB2B0F20}" type="slidenum">
              <a:rPr lang="en-US" smtClean="0"/>
              <a:t>104</a:t>
            </a:fld>
            <a:endParaRPr lang="en-US"/>
          </a:p>
        </p:txBody>
      </p:sp>
    </p:spTree>
    <p:extLst>
      <p:ext uri="{BB962C8B-B14F-4D97-AF65-F5344CB8AC3E}">
        <p14:creationId xmlns:p14="http://schemas.microsoft.com/office/powerpoint/2010/main" val="151614622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Axiom of Choice (AC)</a:t>
            </a:r>
            <a:endParaRPr lang="en-US" dirty="0"/>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95547" b="-95547"/>
          <a:stretch>
            <a:fillRect/>
          </a:stretch>
        </p:blipFill>
        <p:spPr/>
      </p:pic>
      <p:sp>
        <p:nvSpPr>
          <p:cNvPr id="11" name="Slide Number Placeholder 10"/>
          <p:cNvSpPr>
            <a:spLocks noGrp="1"/>
          </p:cNvSpPr>
          <p:nvPr>
            <p:ph type="sldNum" sz="quarter" idx="12"/>
          </p:nvPr>
        </p:nvSpPr>
        <p:spPr/>
        <p:txBody>
          <a:bodyPr/>
          <a:lstStyle/>
          <a:p>
            <a:fld id="{61370158-B695-A34E-8F3B-AA76DB2B0F20}" type="slidenum">
              <a:rPr lang="en-US" smtClean="0"/>
              <a:t>105</a:t>
            </a:fld>
            <a:endParaRPr lang="en-US"/>
          </a:p>
        </p:txBody>
      </p:sp>
    </p:spTree>
    <p:extLst>
      <p:ext uri="{BB962C8B-B14F-4D97-AF65-F5344CB8AC3E}">
        <p14:creationId xmlns:p14="http://schemas.microsoft.com/office/powerpoint/2010/main" val="252507668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Banach-Tarski Paradox</a:t>
            </a:r>
            <a:endParaRPr lang="en-US" dirty="0"/>
          </a:p>
        </p:txBody>
      </p:sp>
      <p:sp>
        <p:nvSpPr>
          <p:cNvPr id="3" name="Content Placeholder 2"/>
          <p:cNvSpPr>
            <a:spLocks noGrp="1"/>
          </p:cNvSpPr>
          <p:nvPr>
            <p:ph idx="1"/>
          </p:nvPr>
        </p:nvSpPr>
        <p:spPr/>
        <p:txBody>
          <a:bodyPr/>
          <a:lstStyle/>
          <a:p>
            <a:pPr marL="0" indent="0">
              <a:buNone/>
            </a:pPr>
            <a:r>
              <a:rPr lang="en-US" dirty="0" smtClean="0"/>
              <a:t>Using the axiom of choice, one can cut a sphere into a finite number of pieces that can be so rearranged that one obtains two spheres of the same size as the original sphere. </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106</a:t>
            </a:fld>
            <a:endParaRPr lang="en-US"/>
          </a:p>
        </p:txBody>
      </p:sp>
    </p:spTree>
    <p:extLst>
      <p:ext uri="{BB962C8B-B14F-4D97-AF65-F5344CB8AC3E}">
        <p14:creationId xmlns:p14="http://schemas.microsoft.com/office/powerpoint/2010/main" val="66533401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Axiom of Infinity</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6129" b="-76129"/>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107</a:t>
            </a:fld>
            <a:endParaRPr lang="en-US"/>
          </a:p>
        </p:txBody>
      </p:sp>
    </p:spTree>
    <p:extLst>
      <p:ext uri="{BB962C8B-B14F-4D97-AF65-F5344CB8AC3E}">
        <p14:creationId xmlns:p14="http://schemas.microsoft.com/office/powerpoint/2010/main" val="176918967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3EB7DDCE-8503-B844-BA08-82BD91CC8C75}" type="slidenum">
              <a:rPr lang="en-US" smtClean="0"/>
              <a:t>108</a:t>
            </a:fld>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3303" b="-73303"/>
          <a:stretch>
            <a:fillRect/>
          </a:stretch>
        </p:blipFill>
        <p:spPr>
          <a:xfrm>
            <a:off x="578804" y="857151"/>
            <a:ext cx="8229600" cy="4525963"/>
          </a:xfrm>
        </p:spPr>
      </p:pic>
      <p:sp>
        <p:nvSpPr>
          <p:cNvPr id="5" name="Slide Number Placeholder 4"/>
          <p:cNvSpPr>
            <a:spLocks noGrp="1"/>
          </p:cNvSpPr>
          <p:nvPr>
            <p:ph type="sldNum" sz="quarter" idx="12"/>
          </p:nvPr>
        </p:nvSpPr>
        <p:spPr/>
        <p:txBody>
          <a:bodyPr/>
          <a:lstStyle/>
          <a:p>
            <a:fld id="{61370158-B695-A34E-8F3B-AA76DB2B0F20}" type="slidenum">
              <a:rPr lang="en-US" smtClean="0"/>
              <a:t>108</a:t>
            </a:fld>
            <a:endParaRPr lang="en-US"/>
          </a:p>
        </p:txBody>
      </p:sp>
    </p:spTree>
    <p:extLst>
      <p:ext uri="{BB962C8B-B14F-4D97-AF65-F5344CB8AC3E}">
        <p14:creationId xmlns:p14="http://schemas.microsoft.com/office/powerpoint/2010/main" val="73552190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Zermelo</a:t>
            </a:r>
            <a:r>
              <a:rPr lang="en-US" dirty="0" smtClean="0"/>
              <a:t>-Fraenkel (ZF)</a:t>
            </a:r>
            <a:endParaRPr lang="en-US" dirty="0"/>
          </a:p>
        </p:txBody>
      </p:sp>
      <p:sp>
        <p:nvSpPr>
          <p:cNvPr id="3" name="Content Placeholder 2"/>
          <p:cNvSpPr>
            <a:spLocks noGrp="1"/>
          </p:cNvSpPr>
          <p:nvPr>
            <p:ph idx="1"/>
          </p:nvPr>
        </p:nvSpPr>
        <p:spPr/>
        <p:txBody>
          <a:bodyPr/>
          <a:lstStyle/>
          <a:p>
            <a:r>
              <a:rPr lang="en-US" dirty="0" smtClean="0"/>
              <a:t>In addition to </a:t>
            </a:r>
            <a:r>
              <a:rPr lang="en-US" dirty="0" err="1" smtClean="0"/>
              <a:t>Zermelo</a:t>
            </a:r>
            <a:r>
              <a:rPr lang="en-US" dirty="0" smtClean="0"/>
              <a:t> axioms</a:t>
            </a:r>
          </a:p>
          <a:p>
            <a:pPr lvl="1"/>
            <a:r>
              <a:rPr lang="en-US" dirty="0" smtClean="0"/>
              <a:t>Axiom of regularity</a:t>
            </a:r>
          </a:p>
          <a:p>
            <a:pPr lvl="2"/>
            <a:r>
              <a:rPr lang="en-US" dirty="0"/>
              <a:t>Every non-empty </a:t>
            </a:r>
            <a:r>
              <a:rPr lang="en-US" dirty="0" smtClean="0"/>
              <a:t>set </a:t>
            </a:r>
            <a:r>
              <a:rPr lang="en-US" dirty="0"/>
              <a:t>contains an </a:t>
            </a:r>
            <a:r>
              <a:rPr lang="en-US" dirty="0" smtClean="0"/>
              <a:t>element disjoint </a:t>
            </a:r>
            <a:r>
              <a:rPr lang="en-US" dirty="0"/>
              <a:t>from </a:t>
            </a:r>
            <a:r>
              <a:rPr lang="en-US" dirty="0" smtClean="0"/>
              <a:t>it.</a:t>
            </a:r>
          </a:p>
          <a:p>
            <a:pPr lvl="1"/>
            <a:r>
              <a:rPr lang="en-US" dirty="0" smtClean="0"/>
              <a:t>Axiom of replacement</a:t>
            </a:r>
          </a:p>
          <a:p>
            <a:pPr lvl="2"/>
            <a:r>
              <a:rPr lang="en-US" dirty="0" smtClean="0"/>
              <a:t>An image of every set is a set.</a:t>
            </a:r>
          </a:p>
          <a:p>
            <a:pPr lvl="1"/>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109</a:t>
            </a:fld>
            <a:endParaRPr lang="en-US"/>
          </a:p>
        </p:txBody>
      </p:sp>
    </p:spTree>
    <p:extLst>
      <p:ext uri="{BB962C8B-B14F-4D97-AF65-F5344CB8AC3E}">
        <p14:creationId xmlns:p14="http://schemas.microsoft.com/office/powerpoint/2010/main" val="31453966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Proving </a:t>
            </a:r>
            <a:r>
              <a:rPr lang="en-US" dirty="0" err="1" smtClean="0">
                <a:latin typeface="Arial"/>
                <a:cs typeface="Arial"/>
              </a:rPr>
              <a:t>V</a:t>
            </a:r>
            <a:r>
              <a:rPr lang="en-US" baseline="30000" dirty="0" err="1" smtClean="0">
                <a:latin typeface="Arial"/>
                <a:cs typeface="Arial"/>
              </a:rPr>
              <a:t>th</a:t>
            </a:r>
            <a:r>
              <a:rPr lang="en-US" dirty="0" smtClean="0">
                <a:latin typeface="Arial"/>
                <a:cs typeface="Arial"/>
              </a:rPr>
              <a:t> postulate</a:t>
            </a:r>
            <a:endParaRPr lang="en-US" dirty="0">
              <a:latin typeface="Arial"/>
              <a:cs typeface="Arial"/>
            </a:endParaRPr>
          </a:p>
        </p:txBody>
      </p:sp>
      <p:sp>
        <p:nvSpPr>
          <p:cNvPr id="3" name="Content Placeholder 2"/>
          <p:cNvSpPr>
            <a:spLocks noGrp="1"/>
          </p:cNvSpPr>
          <p:nvPr>
            <p:ph idx="1"/>
          </p:nvPr>
        </p:nvSpPr>
        <p:spPr/>
        <p:txBody>
          <a:bodyPr/>
          <a:lstStyle/>
          <a:p>
            <a:r>
              <a:rPr lang="en-US" dirty="0" smtClean="0">
                <a:latin typeface="Arial"/>
                <a:cs typeface="Arial"/>
              </a:rPr>
              <a:t>Ptolemy (90 – 168)</a:t>
            </a:r>
          </a:p>
          <a:p>
            <a:r>
              <a:rPr lang="en-US" dirty="0" smtClean="0">
                <a:latin typeface="Arial"/>
                <a:cs typeface="Arial"/>
              </a:rPr>
              <a:t>Omar Khayyam (1050</a:t>
            </a:r>
            <a:r>
              <a:rPr lang="en-US" dirty="0">
                <a:latin typeface="Arial"/>
                <a:cs typeface="Arial"/>
              </a:rPr>
              <a:t>–</a:t>
            </a:r>
            <a:r>
              <a:rPr lang="en-US" dirty="0" smtClean="0">
                <a:latin typeface="Arial"/>
                <a:cs typeface="Arial"/>
              </a:rPr>
              <a:t>1123)</a:t>
            </a:r>
          </a:p>
          <a:p>
            <a:r>
              <a:rPr lang="en-US" dirty="0" err="1">
                <a:latin typeface="Arial"/>
                <a:cs typeface="Arial"/>
              </a:rPr>
              <a:t>Girolamo</a:t>
            </a:r>
            <a:r>
              <a:rPr lang="en-US" dirty="0">
                <a:latin typeface="Arial"/>
                <a:cs typeface="Arial"/>
              </a:rPr>
              <a:t> </a:t>
            </a:r>
            <a:r>
              <a:rPr lang="en-US" dirty="0" err="1">
                <a:latin typeface="Arial"/>
                <a:cs typeface="Arial"/>
              </a:rPr>
              <a:t>Saccheri</a:t>
            </a:r>
            <a:r>
              <a:rPr lang="en-US" dirty="0">
                <a:latin typeface="Arial"/>
                <a:cs typeface="Arial"/>
              </a:rPr>
              <a:t> (1667-1733) </a:t>
            </a:r>
            <a:endParaRPr lang="en-US" dirty="0" smtClean="0">
              <a:latin typeface="Arial"/>
              <a:cs typeface="Arial"/>
            </a:endParaRPr>
          </a:p>
          <a:p>
            <a:pPr marL="0" indent="0">
              <a:buNone/>
            </a:pP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11</a:t>
            </a:fld>
            <a:endParaRPr lang="en-US"/>
          </a:p>
        </p:txBody>
      </p:sp>
    </p:spTree>
    <p:extLst>
      <p:ext uri="{BB962C8B-B14F-4D97-AF65-F5344CB8AC3E}">
        <p14:creationId xmlns:p14="http://schemas.microsoft.com/office/powerpoint/2010/main" val="359966955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Fraenkel, Bar-Hillel, Levy</a:t>
            </a:r>
            <a:endParaRPr lang="en-US" dirty="0"/>
          </a:p>
        </p:txBody>
      </p:sp>
      <p:pic>
        <p:nvPicPr>
          <p:cNvPr id="6" name="Content Placeholder 5"/>
          <p:cNvPicPr>
            <a:picLocks noGrp="1" noChangeAspect="1"/>
          </p:cNvPicPr>
          <p:nvPr>
            <p:ph idx="1"/>
          </p:nvPr>
        </p:nvPicPr>
        <p:blipFill>
          <a:blip r:embed="rId2"/>
          <a:srcRect l="-95698" r="-95698"/>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110</a:t>
            </a:fld>
            <a:endParaRPr lang="en-US"/>
          </a:p>
        </p:txBody>
      </p:sp>
    </p:spTree>
    <p:extLst>
      <p:ext uri="{BB962C8B-B14F-4D97-AF65-F5344CB8AC3E}">
        <p14:creationId xmlns:p14="http://schemas.microsoft.com/office/powerpoint/2010/main" val="189251545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Emile Borel </a:t>
            </a:r>
            <a:br>
              <a:rPr lang="en-US" dirty="0" smtClean="0"/>
            </a:br>
            <a:r>
              <a:rPr lang="en-US" sz="4000" dirty="0" smtClean="0"/>
              <a:t>(1871 – 1956) </a:t>
            </a:r>
            <a:endParaRPr lang="en-US" sz="4000" dirty="0"/>
          </a:p>
        </p:txBody>
      </p:sp>
      <p:sp>
        <p:nvSpPr>
          <p:cNvPr id="3" name="Content Placeholder 2"/>
          <p:cNvSpPr>
            <a:spLocks noGrp="1"/>
          </p:cNvSpPr>
          <p:nvPr>
            <p:ph idx="1"/>
          </p:nvPr>
        </p:nvSpPr>
        <p:spPr/>
        <p:txBody>
          <a:bodyPr/>
          <a:lstStyle/>
          <a:p>
            <a:r>
              <a:rPr lang="en-US" i="1" dirty="0" smtClean="0"/>
              <a:t>Les Nombres Inaccessibles </a:t>
            </a:r>
            <a:r>
              <a:rPr lang="en-US" dirty="0" smtClean="0"/>
              <a:t>(1952)</a:t>
            </a:r>
          </a:p>
          <a:p>
            <a:pPr lvl="1"/>
            <a:r>
              <a:rPr lang="en-US" dirty="0" smtClean="0"/>
              <a:t>There are countably many accessible numbers.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111</a:t>
            </a:fld>
            <a:endParaRPr lang="en-US"/>
          </a:p>
        </p:txBody>
      </p:sp>
    </p:spTree>
    <p:extLst>
      <p:ext uri="{BB962C8B-B14F-4D97-AF65-F5344CB8AC3E}">
        <p14:creationId xmlns:p14="http://schemas.microsoft.com/office/powerpoint/2010/main" val="2755913036"/>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Mathematical Paradise </a:t>
            </a:r>
            <a:endParaRPr lang="en-US" dirty="0"/>
          </a:p>
        </p:txBody>
      </p:sp>
      <p:sp>
        <p:nvSpPr>
          <p:cNvPr id="3" name="Content Placeholder 2"/>
          <p:cNvSpPr>
            <a:spLocks noGrp="1"/>
          </p:cNvSpPr>
          <p:nvPr>
            <p:ph idx="1"/>
          </p:nvPr>
        </p:nvSpPr>
        <p:spPr/>
        <p:txBody>
          <a:bodyPr/>
          <a:lstStyle/>
          <a:p>
            <a:pPr marL="0" indent="0">
              <a:buNone/>
            </a:pPr>
            <a:r>
              <a:rPr lang="en-US" dirty="0"/>
              <a:t>“No one shall expel us from the Paradise that Cantor has created</a:t>
            </a:r>
            <a:r>
              <a:rPr lang="en-US" dirty="0" smtClean="0"/>
              <a:t>.”</a:t>
            </a:r>
          </a:p>
          <a:p>
            <a:pPr marL="0" indent="0" algn="r">
              <a:buNone/>
            </a:pPr>
            <a:r>
              <a:rPr lang="en-US" dirty="0"/>
              <a:t>David Hilbert, </a:t>
            </a:r>
            <a:r>
              <a:rPr lang="en-US" i="1" dirty="0" smtClean="0"/>
              <a:t>Über </a:t>
            </a:r>
            <a:r>
              <a:rPr lang="en-US" i="1" dirty="0"/>
              <a:t>das </a:t>
            </a:r>
            <a:r>
              <a:rPr lang="en-US" i="1" dirty="0" smtClean="0"/>
              <a:t>Unendliche  </a:t>
            </a:r>
            <a:r>
              <a:rPr lang="en-US" dirty="0" smtClean="0"/>
              <a:t>Mathematische </a:t>
            </a:r>
            <a:r>
              <a:rPr lang="en-US" dirty="0"/>
              <a:t>Annalen 95 (</a:t>
            </a:r>
            <a:r>
              <a:rPr lang="en-US" dirty="0" smtClean="0"/>
              <a:t>1925)</a:t>
            </a:r>
            <a:endParaRPr lang="en-US" dirty="0"/>
          </a:p>
          <a:p>
            <a:pPr marL="0" indent="0" algn="r">
              <a:buNone/>
            </a:pP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112</a:t>
            </a:fld>
            <a:endParaRPr lang="en-US"/>
          </a:p>
        </p:txBody>
      </p:sp>
    </p:spTree>
    <p:extLst>
      <p:ext uri="{BB962C8B-B14F-4D97-AF65-F5344CB8AC3E}">
        <p14:creationId xmlns:p14="http://schemas.microsoft.com/office/powerpoint/2010/main" val="426628379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Hilbert’s Program</a:t>
            </a:r>
            <a:endParaRPr lang="en-US" dirty="0"/>
          </a:p>
        </p:txBody>
      </p:sp>
      <p:sp>
        <p:nvSpPr>
          <p:cNvPr id="3" name="Content Placeholder 2"/>
          <p:cNvSpPr>
            <a:spLocks noGrp="1"/>
          </p:cNvSpPr>
          <p:nvPr>
            <p:ph idx="1"/>
          </p:nvPr>
        </p:nvSpPr>
        <p:spPr/>
        <p:txBody>
          <a:bodyPr>
            <a:normAutofit lnSpcReduction="10000"/>
          </a:bodyPr>
          <a:lstStyle/>
          <a:p>
            <a:r>
              <a:rPr lang="en-US" dirty="0" smtClean="0"/>
              <a:t>Formalization of mathematics</a:t>
            </a:r>
          </a:p>
          <a:p>
            <a:r>
              <a:rPr lang="en-US" dirty="0" smtClean="0"/>
              <a:t>Complete</a:t>
            </a:r>
          </a:p>
          <a:p>
            <a:pPr lvl="1"/>
            <a:r>
              <a:rPr lang="en-US" dirty="0" smtClean="0"/>
              <a:t>if a proposition is true it is provable</a:t>
            </a:r>
          </a:p>
          <a:p>
            <a:pPr lvl="2"/>
            <a:r>
              <a:rPr lang="en-US" dirty="0" smtClean="0"/>
              <a:t>either a proposition or its negation is provable</a:t>
            </a:r>
          </a:p>
          <a:p>
            <a:r>
              <a:rPr lang="en-US" dirty="0" smtClean="0"/>
              <a:t>Consistent</a:t>
            </a:r>
          </a:p>
          <a:p>
            <a:pPr lvl="1"/>
            <a:r>
              <a:rPr lang="en-US" dirty="0" smtClean="0"/>
              <a:t>it is impossible to prove both a proposition and its negation</a:t>
            </a:r>
          </a:p>
          <a:p>
            <a:r>
              <a:rPr lang="en-US" dirty="0" smtClean="0"/>
              <a:t>Completeness and consistency should be proven with </a:t>
            </a:r>
            <a:r>
              <a:rPr lang="en-US" i="1" dirty="0" smtClean="0"/>
              <a:t>finitary</a:t>
            </a:r>
            <a:r>
              <a:rPr lang="en-US" dirty="0" smtClean="0"/>
              <a:t> methods </a:t>
            </a:r>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113</a:t>
            </a:fld>
            <a:endParaRPr lang="en-US"/>
          </a:p>
        </p:txBody>
      </p:sp>
    </p:spTree>
    <p:extLst>
      <p:ext uri="{BB962C8B-B14F-4D97-AF65-F5344CB8AC3E}">
        <p14:creationId xmlns:p14="http://schemas.microsoft.com/office/powerpoint/2010/main" val="78934270"/>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 </a:t>
            </a:r>
            <a:r>
              <a:rPr lang="en-US" dirty="0" smtClean="0"/>
              <a:t>Gödel (1906 – 1978)</a:t>
            </a:r>
            <a:endParaRPr lang="en-US" dirty="0"/>
          </a:p>
        </p:txBody>
      </p:sp>
      <p:pic>
        <p:nvPicPr>
          <p:cNvPr id="4" name="Content Placeholder 3"/>
          <p:cNvPicPr>
            <a:picLocks noGrp="1" noChangeAspect="1"/>
          </p:cNvPicPr>
          <p:nvPr>
            <p:ph idx="1"/>
          </p:nvPr>
        </p:nvPicPr>
        <p:blipFill>
          <a:blip r:embed="rId2"/>
          <a:srcRect l="-46502" r="-46502"/>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114</a:t>
            </a:fld>
            <a:endParaRPr lang="en-US"/>
          </a:p>
        </p:txBody>
      </p:sp>
    </p:spTree>
    <p:extLst>
      <p:ext uri="{BB962C8B-B14F-4D97-AF65-F5344CB8AC3E}">
        <p14:creationId xmlns:p14="http://schemas.microsoft.com/office/powerpoint/2010/main" val="1202437140"/>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Gödel’s results</a:t>
            </a:r>
            <a:endParaRPr lang="en-US" dirty="0"/>
          </a:p>
        </p:txBody>
      </p:sp>
      <p:sp>
        <p:nvSpPr>
          <p:cNvPr id="3" name="Content Placeholder 2"/>
          <p:cNvSpPr>
            <a:spLocks noGrp="1"/>
          </p:cNvSpPr>
          <p:nvPr>
            <p:ph idx="1"/>
          </p:nvPr>
        </p:nvSpPr>
        <p:spPr/>
        <p:txBody>
          <a:bodyPr/>
          <a:lstStyle/>
          <a:p>
            <a:r>
              <a:rPr lang="en-US" dirty="0" smtClean="0"/>
              <a:t>Completeness of first-order predicate calculus</a:t>
            </a:r>
          </a:p>
          <a:p>
            <a:r>
              <a:rPr lang="en-US" dirty="0" smtClean="0"/>
              <a:t>Incompleteness theorems (2)</a:t>
            </a:r>
          </a:p>
          <a:p>
            <a:pPr lvl="1"/>
            <a:r>
              <a:rPr lang="en-US" dirty="0" smtClean="0"/>
              <a:t>Gödel numbering</a:t>
            </a:r>
          </a:p>
          <a:p>
            <a:r>
              <a:rPr lang="en-US" dirty="0" smtClean="0"/>
              <a:t>Recursive functions</a:t>
            </a:r>
          </a:p>
          <a:p>
            <a:r>
              <a:rPr lang="en-US" dirty="0" smtClean="0"/>
              <a:t>Length of proofs</a:t>
            </a:r>
          </a:p>
          <a:p>
            <a:r>
              <a:rPr lang="en-US" dirty="0" smtClean="0"/>
              <a:t>Consistency of axiom of choice and continuum hypothesis with ZF </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115</a:t>
            </a:fld>
            <a:endParaRPr lang="en-US"/>
          </a:p>
        </p:txBody>
      </p:sp>
    </p:spTree>
    <p:extLst>
      <p:ext uri="{BB962C8B-B14F-4D97-AF65-F5344CB8AC3E}">
        <p14:creationId xmlns:p14="http://schemas.microsoft.com/office/powerpoint/2010/main" val="290417186"/>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Incompleteness Theorems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Any consistent theory containing Peano arithmetic contains a proposition that is true, but not provable.</a:t>
            </a:r>
          </a:p>
          <a:p>
            <a:pPr marL="514350" indent="-514350">
              <a:buFont typeface="+mj-lt"/>
              <a:buAutoNum type="arabicPeriod"/>
            </a:pPr>
            <a:r>
              <a:rPr lang="en-US" dirty="0" smtClean="0"/>
              <a:t>Any consistent theory containing Peano arithmetic cannot prove its own consistency.</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116</a:t>
            </a:fld>
            <a:endParaRPr lang="en-US"/>
          </a:p>
        </p:txBody>
      </p:sp>
    </p:spTree>
    <p:extLst>
      <p:ext uri="{BB962C8B-B14F-4D97-AF65-F5344CB8AC3E}">
        <p14:creationId xmlns:p14="http://schemas.microsoft.com/office/powerpoint/2010/main" val="2661324112"/>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Magic Proposition</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This proposition is not provable.</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117</a:t>
            </a:fld>
            <a:endParaRPr lang="en-US"/>
          </a:p>
        </p:txBody>
      </p:sp>
    </p:spTree>
    <p:extLst>
      <p:ext uri="{BB962C8B-B14F-4D97-AF65-F5344CB8AC3E}">
        <p14:creationId xmlns:p14="http://schemas.microsoft.com/office/powerpoint/2010/main" val="318534268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Alonzo Church (1903 – 1995)</a:t>
            </a:r>
            <a:endParaRPr lang="en-US" dirty="0"/>
          </a:p>
        </p:txBody>
      </p:sp>
      <p:pic>
        <p:nvPicPr>
          <p:cNvPr id="6" name="Content Placeholder 5"/>
          <p:cNvPicPr>
            <a:picLocks noGrp="1" noChangeAspect="1"/>
          </p:cNvPicPr>
          <p:nvPr>
            <p:ph idx="1"/>
          </p:nvPr>
        </p:nvPicPr>
        <p:blipFill>
          <a:blip r:embed="rId2"/>
          <a:srcRect l="-71221" r="-71221"/>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118</a:t>
            </a:fld>
            <a:endParaRPr lang="en-US"/>
          </a:p>
        </p:txBody>
      </p:sp>
    </p:spTree>
    <p:extLst>
      <p:ext uri="{BB962C8B-B14F-4D97-AF65-F5344CB8AC3E}">
        <p14:creationId xmlns:p14="http://schemas.microsoft.com/office/powerpoint/2010/main" val="396094581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Field of Symbolic Logic</a:t>
            </a:r>
            <a:endParaRPr lang="en-US" dirty="0"/>
          </a:p>
        </p:txBody>
      </p:sp>
      <p:sp>
        <p:nvSpPr>
          <p:cNvPr id="3" name="Content Placeholder 2"/>
          <p:cNvSpPr>
            <a:spLocks noGrp="1"/>
          </p:cNvSpPr>
          <p:nvPr>
            <p:ph idx="1"/>
          </p:nvPr>
        </p:nvSpPr>
        <p:spPr/>
        <p:txBody>
          <a:bodyPr/>
          <a:lstStyle/>
          <a:p>
            <a:r>
              <a:rPr lang="en-US" i="1" dirty="0" smtClean="0"/>
              <a:t>A Bibliography of Symbolic Logic </a:t>
            </a:r>
            <a:r>
              <a:rPr lang="en-US" dirty="0" smtClean="0"/>
              <a:t>(1936)</a:t>
            </a:r>
          </a:p>
          <a:p>
            <a:r>
              <a:rPr lang="en-US" dirty="0" smtClean="0"/>
              <a:t>Founding of the Association of Symbolic Logic</a:t>
            </a:r>
          </a:p>
          <a:p>
            <a:r>
              <a:rPr lang="en-US" dirty="0" smtClean="0"/>
              <a:t>Journal of Symbolic Logic</a:t>
            </a:r>
          </a:p>
          <a:p>
            <a:r>
              <a:rPr lang="en-US" dirty="0" smtClean="0"/>
              <a:t>Introduction to Mathematical Logic. Part 1. (1944, 1956) </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119</a:t>
            </a:fld>
            <a:endParaRPr lang="en-US"/>
          </a:p>
        </p:txBody>
      </p:sp>
    </p:spTree>
    <p:extLst>
      <p:ext uri="{BB962C8B-B14F-4D97-AF65-F5344CB8AC3E}">
        <p14:creationId xmlns:p14="http://schemas.microsoft.com/office/powerpoint/2010/main" val="29247301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Nikolai </a:t>
            </a:r>
            <a:r>
              <a:rPr lang="en-US" dirty="0" smtClean="0">
                <a:latin typeface="Arial"/>
                <a:cs typeface="Arial"/>
              </a:rPr>
              <a:t>Ivanovich Lobachevsky</a:t>
            </a:r>
            <a:r>
              <a:rPr lang="en-US" b="1" dirty="0" smtClean="0"/>
              <a:t/>
            </a:r>
            <a:br>
              <a:rPr lang="en-US" b="1" dirty="0" smtClean="0"/>
            </a:br>
            <a:r>
              <a:rPr lang="en-US" dirty="0" smtClean="0">
                <a:latin typeface="Arial"/>
                <a:cs typeface="Arial"/>
              </a:rPr>
              <a:t>(1792 -1856)</a:t>
            </a:r>
            <a:endParaRPr lang="en-US" dirty="0"/>
          </a:p>
        </p:txBody>
      </p:sp>
      <p:pic>
        <p:nvPicPr>
          <p:cNvPr id="4" name="Content Placeholder 3"/>
          <p:cNvPicPr>
            <a:picLocks noGrp="1" noChangeAspect="1"/>
          </p:cNvPicPr>
          <p:nvPr>
            <p:ph idx="1"/>
          </p:nvPr>
        </p:nvPicPr>
        <p:blipFill>
          <a:blip r:embed="rId2"/>
          <a:srcRect l="-74596" r="-74596"/>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12</a:t>
            </a:fld>
            <a:endParaRPr lang="en-US"/>
          </a:p>
        </p:txBody>
      </p:sp>
    </p:spTree>
    <p:extLst>
      <p:ext uri="{BB962C8B-B14F-4D97-AF65-F5344CB8AC3E}">
        <p14:creationId xmlns:p14="http://schemas.microsoft.com/office/powerpoint/2010/main" val="1548545718"/>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Church’s Students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31 students including:</a:t>
            </a:r>
          </a:p>
          <a:p>
            <a:r>
              <a:rPr lang="en-US" dirty="0" smtClean="0"/>
              <a:t>Stephen </a:t>
            </a:r>
            <a:r>
              <a:rPr lang="en-US" dirty="0" err="1" smtClean="0"/>
              <a:t>Kleene</a:t>
            </a:r>
            <a:endParaRPr lang="en-US" dirty="0" smtClean="0"/>
          </a:p>
          <a:p>
            <a:r>
              <a:rPr lang="en-US" dirty="0" smtClean="0"/>
              <a:t>John Rosser</a:t>
            </a:r>
          </a:p>
          <a:p>
            <a:r>
              <a:rPr lang="en-US" dirty="0" smtClean="0"/>
              <a:t>Alan Turing</a:t>
            </a:r>
          </a:p>
          <a:p>
            <a:r>
              <a:rPr lang="en-US" dirty="0" smtClean="0"/>
              <a:t>Leon </a:t>
            </a:r>
            <a:r>
              <a:rPr lang="en-US" dirty="0" err="1" smtClean="0"/>
              <a:t>Henkin</a:t>
            </a:r>
            <a:endParaRPr lang="en-US" dirty="0" smtClean="0"/>
          </a:p>
          <a:p>
            <a:r>
              <a:rPr lang="en-US" dirty="0" smtClean="0"/>
              <a:t>Martin Davis</a:t>
            </a:r>
          </a:p>
          <a:p>
            <a:r>
              <a:rPr lang="en-US" dirty="0" smtClean="0"/>
              <a:t>Hartley Rogers</a:t>
            </a:r>
          </a:p>
          <a:p>
            <a:r>
              <a:rPr lang="en-US" dirty="0" smtClean="0"/>
              <a:t>Michael Rabin</a:t>
            </a:r>
          </a:p>
          <a:p>
            <a:r>
              <a:rPr lang="en-US" dirty="0" smtClean="0"/>
              <a:t>Dana Scott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120</a:t>
            </a:fld>
            <a:endParaRPr lang="en-US"/>
          </a:p>
        </p:txBody>
      </p:sp>
    </p:spTree>
    <p:extLst>
      <p:ext uri="{BB962C8B-B14F-4D97-AF65-F5344CB8AC3E}">
        <p14:creationId xmlns:p14="http://schemas.microsoft.com/office/powerpoint/2010/main" val="268038973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Church’s Thesis</a:t>
            </a:r>
            <a:endParaRPr lang="en-US" dirty="0"/>
          </a:p>
        </p:txBody>
      </p:sp>
      <p:sp>
        <p:nvSpPr>
          <p:cNvPr id="3" name="Content Placeholder 2"/>
          <p:cNvSpPr>
            <a:spLocks noGrp="1"/>
          </p:cNvSpPr>
          <p:nvPr>
            <p:ph idx="1"/>
          </p:nvPr>
        </p:nvSpPr>
        <p:spPr/>
        <p:txBody>
          <a:bodyPr/>
          <a:lstStyle/>
          <a:p>
            <a:pPr marL="0" indent="0">
              <a:buNone/>
            </a:pPr>
            <a:r>
              <a:rPr lang="en-US" dirty="0" smtClean="0"/>
              <a:t>Whatever can be computed by a modern computer (or a Turing machine) includes everything that can ever be computed.</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121</a:t>
            </a:fld>
            <a:endParaRPr lang="en-US"/>
          </a:p>
        </p:txBody>
      </p:sp>
    </p:spTree>
    <p:extLst>
      <p:ext uri="{BB962C8B-B14F-4D97-AF65-F5344CB8AC3E}">
        <p14:creationId xmlns:p14="http://schemas.microsoft.com/office/powerpoint/2010/main" val="4117938616"/>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Alan Turing (1912 – 1954)</a:t>
            </a:r>
            <a:endParaRPr lang="en-US" dirty="0"/>
          </a:p>
        </p:txBody>
      </p:sp>
      <p:pic>
        <p:nvPicPr>
          <p:cNvPr id="4" name="Content Placeholder 3"/>
          <p:cNvPicPr>
            <a:picLocks noGrp="1" noChangeAspect="1"/>
          </p:cNvPicPr>
          <p:nvPr>
            <p:ph idx="1"/>
          </p:nvPr>
        </p:nvPicPr>
        <p:blipFill>
          <a:blip r:embed="rId2"/>
          <a:srcRect l="-63708" r="-63708"/>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122</a:t>
            </a:fld>
            <a:endParaRPr lang="en-US"/>
          </a:p>
        </p:txBody>
      </p:sp>
    </p:spTree>
    <p:extLst>
      <p:ext uri="{BB962C8B-B14F-4D97-AF65-F5344CB8AC3E}">
        <p14:creationId xmlns:p14="http://schemas.microsoft.com/office/powerpoint/2010/main" val="1133480312"/>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Turing’s Contributions</a:t>
            </a:r>
            <a:endParaRPr lang="en-US" dirty="0"/>
          </a:p>
        </p:txBody>
      </p:sp>
      <p:sp>
        <p:nvSpPr>
          <p:cNvPr id="3" name="Content Placeholder 2"/>
          <p:cNvSpPr>
            <a:spLocks noGrp="1"/>
          </p:cNvSpPr>
          <p:nvPr>
            <p:ph idx="1"/>
          </p:nvPr>
        </p:nvSpPr>
        <p:spPr/>
        <p:txBody>
          <a:bodyPr/>
          <a:lstStyle/>
          <a:p>
            <a:r>
              <a:rPr lang="en-US" dirty="0" smtClean="0"/>
              <a:t>Turing machine</a:t>
            </a:r>
          </a:p>
          <a:p>
            <a:r>
              <a:rPr lang="en-US" dirty="0" smtClean="0"/>
              <a:t>Halting problem</a:t>
            </a:r>
          </a:p>
          <a:p>
            <a:r>
              <a:rPr lang="en-US" dirty="0" smtClean="0"/>
              <a:t>Turing-completeness</a:t>
            </a:r>
          </a:p>
          <a:p>
            <a:r>
              <a:rPr lang="en-US" dirty="0" smtClean="0"/>
              <a:t>Enigma code</a:t>
            </a:r>
          </a:p>
          <a:p>
            <a:r>
              <a:rPr lang="en-US" dirty="0" smtClean="0"/>
              <a:t>Turing test</a:t>
            </a:r>
          </a:p>
          <a:p>
            <a:r>
              <a:rPr lang="en-US" dirty="0" smtClean="0"/>
              <a:t>Biology</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123</a:t>
            </a:fld>
            <a:endParaRPr lang="en-US"/>
          </a:p>
        </p:txBody>
      </p:sp>
    </p:spTree>
    <p:extLst>
      <p:ext uri="{BB962C8B-B14F-4D97-AF65-F5344CB8AC3E}">
        <p14:creationId xmlns:p14="http://schemas.microsoft.com/office/powerpoint/2010/main" val="413936545"/>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Diagonalization</a:t>
            </a:r>
            <a:endParaRPr lang="en-US" dirty="0"/>
          </a:p>
        </p:txBody>
      </p:sp>
      <p:sp>
        <p:nvSpPr>
          <p:cNvPr id="3" name="Content Placeholder 2"/>
          <p:cNvSpPr>
            <a:spLocks noGrp="1"/>
          </p:cNvSpPr>
          <p:nvPr>
            <p:ph idx="1"/>
          </p:nvPr>
        </p:nvSpPr>
        <p:spPr/>
        <p:txBody>
          <a:bodyPr/>
          <a:lstStyle/>
          <a:p>
            <a:r>
              <a:rPr lang="en-US" dirty="0" smtClean="0"/>
              <a:t>Cantor’s proof of the eponymous theorem led to multiple similar proofs in mathematical logic and computer science.</a:t>
            </a:r>
          </a:p>
          <a:p>
            <a:r>
              <a:rPr lang="en-US" dirty="0" smtClean="0"/>
              <a:t>Self-referential propositions have a long history.</a:t>
            </a:r>
          </a:p>
        </p:txBody>
      </p:sp>
      <p:sp>
        <p:nvSpPr>
          <p:cNvPr id="4" name="Slide Number Placeholder 3"/>
          <p:cNvSpPr>
            <a:spLocks noGrp="1"/>
          </p:cNvSpPr>
          <p:nvPr>
            <p:ph type="sldNum" sz="quarter" idx="12"/>
          </p:nvPr>
        </p:nvSpPr>
        <p:spPr/>
        <p:txBody>
          <a:bodyPr/>
          <a:lstStyle/>
          <a:p>
            <a:fld id="{61370158-B695-A34E-8F3B-AA76DB2B0F20}" type="slidenum">
              <a:rPr lang="en-US" smtClean="0"/>
              <a:t>124</a:t>
            </a:fld>
            <a:endParaRPr lang="en-US"/>
          </a:p>
        </p:txBody>
      </p:sp>
    </p:spTree>
    <p:extLst>
      <p:ext uri="{BB962C8B-B14F-4D97-AF65-F5344CB8AC3E}">
        <p14:creationId xmlns:p14="http://schemas.microsoft.com/office/powerpoint/2010/main" val="2380142135"/>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Liar’s Paradox</a:t>
            </a:r>
            <a:endParaRPr lang="en-US" dirty="0"/>
          </a:p>
        </p:txBody>
      </p:sp>
      <p:pic>
        <p:nvPicPr>
          <p:cNvPr id="4" name="Content Placeholder 3"/>
          <p:cNvPicPr>
            <a:picLocks noGrp="1" noChangeAspect="1"/>
          </p:cNvPicPr>
          <p:nvPr>
            <p:ph idx="1"/>
          </p:nvPr>
        </p:nvPicPr>
        <p:blipFill>
          <a:blip r:embed="rId2"/>
          <a:srcRect l="-40015" r="-40015"/>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125</a:t>
            </a:fld>
            <a:endParaRPr lang="en-US"/>
          </a:p>
        </p:txBody>
      </p:sp>
    </p:spTree>
    <p:extLst>
      <p:ext uri="{BB962C8B-B14F-4D97-AF65-F5344CB8AC3E}">
        <p14:creationId xmlns:p14="http://schemas.microsoft.com/office/powerpoint/2010/main" val="2473759420"/>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Insolubilia</a:t>
            </a:r>
            <a:endParaRPr lang="en-US" dirty="0"/>
          </a:p>
        </p:txBody>
      </p:sp>
      <p:sp>
        <p:nvSpPr>
          <p:cNvPr id="3" name="Content Placeholder 2"/>
          <p:cNvSpPr>
            <a:spLocks noGrp="1"/>
          </p:cNvSpPr>
          <p:nvPr>
            <p:ph idx="1"/>
          </p:nvPr>
        </p:nvSpPr>
        <p:spPr/>
        <p:txBody>
          <a:bodyPr/>
          <a:lstStyle/>
          <a:p>
            <a:pPr marL="0" indent="0">
              <a:buNone/>
            </a:pPr>
            <a:r>
              <a:rPr lang="en-US" i="1" dirty="0" smtClean="0"/>
              <a:t>What I am saying is false.</a:t>
            </a:r>
          </a:p>
          <a:p>
            <a:pPr marL="0" indent="0">
              <a:buNone/>
            </a:pPr>
            <a:endParaRPr lang="en-US" dirty="0"/>
          </a:p>
          <a:p>
            <a:r>
              <a:rPr lang="en-US" dirty="0" smtClean="0"/>
              <a:t>Thomas Bradwardine of Merton</a:t>
            </a:r>
          </a:p>
          <a:p>
            <a:r>
              <a:rPr lang="en-US" dirty="0" smtClean="0"/>
              <a:t>Jean </a:t>
            </a:r>
            <a:r>
              <a:rPr lang="en-US" dirty="0" err="1" smtClean="0"/>
              <a:t>Buridan</a:t>
            </a:r>
            <a:r>
              <a:rPr lang="en-US" dirty="0" smtClean="0"/>
              <a:t> of Paris</a:t>
            </a:r>
            <a:endParaRPr lang="en-US" dirty="0"/>
          </a:p>
        </p:txBody>
      </p:sp>
      <p:sp>
        <p:nvSpPr>
          <p:cNvPr id="5" name="Slide Number Placeholder 4"/>
          <p:cNvSpPr>
            <a:spLocks noGrp="1"/>
          </p:cNvSpPr>
          <p:nvPr>
            <p:ph type="sldNum" sz="quarter" idx="12"/>
          </p:nvPr>
        </p:nvSpPr>
        <p:spPr/>
        <p:txBody>
          <a:bodyPr/>
          <a:lstStyle/>
          <a:p>
            <a:fld id="{61370158-B695-A34E-8F3B-AA76DB2B0F20}" type="slidenum">
              <a:rPr lang="en-US" smtClean="0"/>
              <a:t>126</a:t>
            </a:fld>
            <a:endParaRPr lang="en-US"/>
          </a:p>
        </p:txBody>
      </p:sp>
    </p:spTree>
    <p:extLst>
      <p:ext uri="{BB962C8B-B14F-4D97-AF65-F5344CB8AC3E}">
        <p14:creationId xmlns:p14="http://schemas.microsoft.com/office/powerpoint/2010/main" val="199296011"/>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Abstracting Diagonalization</a:t>
            </a:r>
            <a:endParaRPr lang="en-US" dirty="0"/>
          </a:p>
        </p:txBody>
      </p:sp>
      <p:sp>
        <p:nvSpPr>
          <p:cNvPr id="3" name="Content Placeholder 2"/>
          <p:cNvSpPr>
            <a:spLocks noGrp="1"/>
          </p:cNvSpPr>
          <p:nvPr>
            <p:ph idx="1"/>
          </p:nvPr>
        </p:nvSpPr>
        <p:spPr/>
        <p:txBody>
          <a:bodyPr/>
          <a:lstStyle/>
          <a:p>
            <a:pPr marL="0" indent="0">
              <a:buNone/>
            </a:pPr>
            <a:r>
              <a:rPr lang="en-US" dirty="0" smtClean="0"/>
              <a:t>It is instructive to try to use the method of abstraction that we learned in the Journey 2 to find a generic form of Cantor’s proof.  </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127</a:t>
            </a:fld>
            <a:endParaRPr lang="en-US"/>
          </a:p>
        </p:txBody>
      </p:sp>
    </p:spTree>
    <p:extLst>
      <p:ext uri="{BB962C8B-B14F-4D97-AF65-F5344CB8AC3E}">
        <p14:creationId xmlns:p14="http://schemas.microsoft.com/office/powerpoint/2010/main" val="2839883616"/>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Unary-binary Family</a:t>
            </a:r>
            <a:endParaRPr lang="en-US" dirty="0"/>
          </a:p>
        </p:txBody>
      </p:sp>
      <p:pic>
        <p:nvPicPr>
          <p:cNvPr id="9" name="Content Placeholder 8"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41145" b="-141145"/>
          <a:stretch>
            <a:fillRect/>
          </a:stretch>
        </p:blipFill>
        <p:spPr/>
      </p:pic>
      <p:sp>
        <p:nvSpPr>
          <p:cNvPr id="10" name="Slide Number Placeholder 9"/>
          <p:cNvSpPr>
            <a:spLocks noGrp="1"/>
          </p:cNvSpPr>
          <p:nvPr>
            <p:ph type="sldNum" sz="quarter" idx="12"/>
          </p:nvPr>
        </p:nvSpPr>
        <p:spPr/>
        <p:txBody>
          <a:bodyPr/>
          <a:lstStyle/>
          <a:p>
            <a:fld id="{61370158-B695-A34E-8F3B-AA76DB2B0F20}" type="slidenum">
              <a:rPr lang="en-US" smtClean="0"/>
              <a:t>128</a:t>
            </a:fld>
            <a:endParaRPr lang="en-US"/>
          </a:p>
        </p:txBody>
      </p:sp>
    </p:spTree>
    <p:extLst>
      <p:ext uri="{BB962C8B-B14F-4D97-AF65-F5344CB8AC3E}">
        <p14:creationId xmlns:p14="http://schemas.microsoft.com/office/powerpoint/2010/main" val="2047658457"/>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a:t>
            </a:r>
            <a:br>
              <a:rPr lang="en-US" dirty="0" smtClean="0"/>
            </a:br>
            <a:r>
              <a:rPr lang="en-US" dirty="0" smtClean="0"/>
              <a:t>Unary-binary Families</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95087" b="-95087"/>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129</a:t>
            </a:fld>
            <a:endParaRPr lang="en-US"/>
          </a:p>
        </p:txBody>
      </p:sp>
    </p:spTree>
    <p:extLst>
      <p:ext uri="{BB962C8B-B14F-4D97-AF65-F5344CB8AC3E}">
        <p14:creationId xmlns:p14="http://schemas.microsoft.com/office/powerpoint/2010/main" val="1079196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Lobachevsky’s Work</a:t>
            </a:r>
            <a:endParaRPr lang="en-US" dirty="0"/>
          </a:p>
        </p:txBody>
      </p:sp>
      <p:sp>
        <p:nvSpPr>
          <p:cNvPr id="3" name="Content Placeholder 2"/>
          <p:cNvSpPr>
            <a:spLocks noGrp="1"/>
          </p:cNvSpPr>
          <p:nvPr>
            <p:ph idx="1"/>
          </p:nvPr>
        </p:nvSpPr>
        <p:spPr/>
        <p:txBody>
          <a:bodyPr>
            <a:normAutofit fontScale="92500"/>
          </a:bodyPr>
          <a:lstStyle/>
          <a:p>
            <a:r>
              <a:rPr lang="en-US" dirty="0" smtClean="0"/>
              <a:t>Taught by Johann Bartels</a:t>
            </a:r>
          </a:p>
          <a:p>
            <a:pPr lvl="1"/>
            <a:r>
              <a:rPr lang="en-US" dirty="0" smtClean="0"/>
              <a:t>Professor of Gauss</a:t>
            </a:r>
          </a:p>
          <a:p>
            <a:r>
              <a:rPr lang="en-US" dirty="0" smtClean="0"/>
              <a:t>Kazan University</a:t>
            </a:r>
          </a:p>
          <a:p>
            <a:pPr lvl="1"/>
            <a:r>
              <a:rPr lang="en-US" dirty="0"/>
              <a:t>P</a:t>
            </a:r>
            <a:r>
              <a:rPr lang="en-US" dirty="0" smtClean="0"/>
              <a:t>rofessor, rector (president)</a:t>
            </a:r>
          </a:p>
          <a:p>
            <a:r>
              <a:rPr lang="en-US" dirty="0" smtClean="0"/>
              <a:t>Non-Euclidean Geometry</a:t>
            </a:r>
          </a:p>
          <a:p>
            <a:pPr lvl="1"/>
            <a:r>
              <a:rPr lang="en-US" dirty="0" smtClean="0"/>
              <a:t>First reported in 1826</a:t>
            </a:r>
          </a:p>
          <a:p>
            <a:pPr lvl="1"/>
            <a:r>
              <a:rPr lang="en-US" dirty="0" smtClean="0"/>
              <a:t>Rejected by Philistines (1832 – 1834)</a:t>
            </a:r>
          </a:p>
          <a:p>
            <a:pPr lvl="1"/>
            <a:r>
              <a:rPr lang="en-US" dirty="0"/>
              <a:t>E</a:t>
            </a:r>
            <a:r>
              <a:rPr lang="en-US" dirty="0" smtClean="0"/>
              <a:t>lected to </a:t>
            </a:r>
            <a:r>
              <a:rPr lang="en-US" dirty="0" err="1" smtClean="0"/>
              <a:t>Göttingen</a:t>
            </a:r>
            <a:r>
              <a:rPr lang="en-US" dirty="0" smtClean="0"/>
              <a:t> </a:t>
            </a:r>
            <a:r>
              <a:rPr lang="en-US" dirty="0"/>
              <a:t>Academy of </a:t>
            </a:r>
            <a:r>
              <a:rPr lang="en-US" dirty="0" smtClean="0"/>
              <a:t>Sciences (1842)</a:t>
            </a:r>
            <a:endParaRPr lang="en-US" dirty="0"/>
          </a:p>
          <a:p>
            <a:pPr lvl="1"/>
            <a:r>
              <a:rPr lang="en-US" dirty="0" smtClean="0"/>
              <a:t>Last major book (</a:t>
            </a:r>
            <a:r>
              <a:rPr lang="en-US" dirty="0" err="1" smtClean="0"/>
              <a:t>Pangeometry</a:t>
            </a:r>
            <a:r>
              <a:rPr lang="en-US" dirty="0" smtClean="0"/>
              <a:t>) in 1855 </a:t>
            </a:r>
          </a:p>
        </p:txBody>
      </p:sp>
      <p:sp>
        <p:nvSpPr>
          <p:cNvPr id="4" name="Slide Number Placeholder 3"/>
          <p:cNvSpPr>
            <a:spLocks noGrp="1"/>
          </p:cNvSpPr>
          <p:nvPr>
            <p:ph type="sldNum" sz="quarter" idx="12"/>
          </p:nvPr>
        </p:nvSpPr>
        <p:spPr/>
        <p:txBody>
          <a:bodyPr/>
          <a:lstStyle/>
          <a:p>
            <a:fld id="{61370158-B695-A34E-8F3B-AA76DB2B0F20}" type="slidenum">
              <a:rPr lang="en-US" smtClean="0"/>
              <a:t>13</a:t>
            </a:fld>
            <a:endParaRPr lang="en-US"/>
          </a:p>
        </p:txBody>
      </p:sp>
    </p:spTree>
    <p:extLst>
      <p:ext uri="{BB962C8B-B14F-4D97-AF65-F5344CB8AC3E}">
        <p14:creationId xmlns:p14="http://schemas.microsoft.com/office/powerpoint/2010/main" val="3652786241"/>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Interpreter</a:t>
            </a:r>
            <a:endParaRPr lang="en-US" dirty="0"/>
          </a:p>
        </p:txBody>
      </p:sp>
      <p:pic>
        <p:nvPicPr>
          <p:cNvPr id="14" name="Content Placeholder 1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7220" b="-77220"/>
          <a:stretch>
            <a:fillRect/>
          </a:stretch>
        </p:blipFill>
        <p:spPr/>
      </p:pic>
      <p:sp>
        <p:nvSpPr>
          <p:cNvPr id="15" name="Slide Number Placeholder 14"/>
          <p:cNvSpPr>
            <a:spLocks noGrp="1"/>
          </p:cNvSpPr>
          <p:nvPr>
            <p:ph type="sldNum" sz="quarter" idx="12"/>
          </p:nvPr>
        </p:nvSpPr>
        <p:spPr/>
        <p:txBody>
          <a:bodyPr/>
          <a:lstStyle/>
          <a:p>
            <a:fld id="{61370158-B695-A34E-8F3B-AA76DB2B0F20}" type="slidenum">
              <a:rPr lang="en-US" smtClean="0"/>
              <a:t>130</a:t>
            </a:fld>
            <a:endParaRPr lang="en-US"/>
          </a:p>
        </p:txBody>
      </p:sp>
    </p:spTree>
    <p:extLst>
      <p:ext uri="{BB962C8B-B14F-4D97-AF65-F5344CB8AC3E}">
        <p14:creationId xmlns:p14="http://schemas.microsoft.com/office/powerpoint/2010/main" val="403221577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an interpreter</a:t>
            </a:r>
            <a:endParaRPr lang="en-US" dirty="0"/>
          </a:p>
        </p:txBody>
      </p:sp>
      <p:sp>
        <p:nvSpPr>
          <p:cNvPr id="3" name="Content Placeholder 2"/>
          <p:cNvSpPr>
            <a:spLocks noGrp="1"/>
          </p:cNvSpPr>
          <p:nvPr>
            <p:ph idx="1"/>
          </p:nvPr>
        </p:nvSpPr>
        <p:spPr/>
        <p:txBody>
          <a:bodyPr/>
          <a:lstStyle/>
          <a:p>
            <a:pPr marL="0" indent="0">
              <a:buNone/>
            </a:pPr>
            <a:r>
              <a:rPr lang="en-US" dirty="0" smtClean="0">
                <a:latin typeface="Menlo Regular"/>
                <a:cs typeface="Menlo Regular"/>
              </a:rPr>
              <a:t>eval1</a:t>
            </a:r>
            <a:r>
              <a:rPr lang="en-US" dirty="0" smtClean="0"/>
              <a:t> in Lisp:</a:t>
            </a:r>
          </a:p>
          <a:p>
            <a:pPr marL="0" indent="0">
              <a:buNone/>
            </a:pPr>
            <a:endParaRPr lang="en-US" dirty="0" smtClean="0"/>
          </a:p>
          <a:p>
            <a:pPr marL="0" indent="0">
              <a:buNone/>
            </a:pPr>
            <a:r>
              <a:rPr lang="en-US" dirty="0" smtClean="0">
                <a:latin typeface="Menlo Regular"/>
                <a:cs typeface="Menlo Regular"/>
              </a:rPr>
              <a:t>(</a:t>
            </a:r>
            <a:r>
              <a:rPr lang="en-US" dirty="0" err="1" smtClean="0">
                <a:latin typeface="Menlo Regular"/>
                <a:cs typeface="Menlo Regular"/>
              </a:rPr>
              <a:t>defun</a:t>
            </a:r>
            <a:r>
              <a:rPr lang="en-US" dirty="0" smtClean="0">
                <a:latin typeface="Menlo Regular"/>
                <a:cs typeface="Menlo Regular"/>
              </a:rPr>
              <a:t> eval1(x y) </a:t>
            </a:r>
          </a:p>
          <a:p>
            <a:pPr marL="0" indent="0">
              <a:buNone/>
            </a:pPr>
            <a:r>
              <a:rPr lang="en-US" dirty="0">
                <a:latin typeface="Menlo Regular"/>
                <a:cs typeface="Menlo Regular"/>
              </a:rPr>
              <a:t> </a:t>
            </a:r>
            <a:r>
              <a:rPr lang="en-US" dirty="0" smtClean="0">
                <a:latin typeface="Menlo Regular"/>
                <a:cs typeface="Menlo Regular"/>
              </a:rPr>
              <a:t>      (</a:t>
            </a:r>
            <a:r>
              <a:rPr lang="en-US" dirty="0" err="1" smtClean="0">
                <a:latin typeface="Menlo Regular"/>
                <a:cs typeface="Menlo Regular"/>
              </a:rPr>
              <a:t>eval</a:t>
            </a:r>
            <a:r>
              <a:rPr lang="en-US" dirty="0" smtClean="0">
                <a:latin typeface="Menlo Regular"/>
                <a:cs typeface="Menlo Regular"/>
              </a:rPr>
              <a:t> (cons x y)))</a:t>
            </a:r>
          </a:p>
          <a:p>
            <a:pPr marL="0" indent="0">
              <a:buNone/>
            </a:pPr>
            <a:endParaRPr lang="en-US" dirty="0" smtClean="0">
              <a:latin typeface="Menlo Regular"/>
              <a:cs typeface="Menlo Regular"/>
            </a:endParaRPr>
          </a:p>
          <a:p>
            <a:r>
              <a:rPr lang="en-US" dirty="0" smtClean="0"/>
              <a:t>takes two S-expressions</a:t>
            </a:r>
          </a:p>
          <a:p>
            <a:r>
              <a:rPr lang="en-US" dirty="0" smtClean="0"/>
              <a:t>treats first as code, the second as data</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131</a:t>
            </a:fld>
            <a:endParaRPr lang="en-US"/>
          </a:p>
        </p:txBody>
      </p:sp>
    </p:spTree>
    <p:extLst>
      <p:ext uri="{BB962C8B-B14F-4D97-AF65-F5344CB8AC3E}">
        <p14:creationId xmlns:p14="http://schemas.microsoft.com/office/powerpoint/2010/main" val="142694335"/>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interpreter</a:t>
            </a:r>
            <a:endParaRPr lang="en-US" dirty="0"/>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38146" b="-38146"/>
          <a:stretch>
            <a:fillRect/>
          </a:stretch>
        </p:blipFill>
        <p:spPr/>
      </p:pic>
      <p:sp>
        <p:nvSpPr>
          <p:cNvPr id="11" name="Slide Number Placeholder 10"/>
          <p:cNvSpPr>
            <a:spLocks noGrp="1"/>
          </p:cNvSpPr>
          <p:nvPr>
            <p:ph type="sldNum" sz="quarter" idx="12"/>
          </p:nvPr>
        </p:nvSpPr>
        <p:spPr/>
        <p:txBody>
          <a:bodyPr/>
          <a:lstStyle/>
          <a:p>
            <a:fld id="{61370158-B695-A34E-8F3B-AA76DB2B0F20}" type="slidenum">
              <a:rPr lang="en-US" smtClean="0"/>
              <a:t>132</a:t>
            </a:fld>
            <a:endParaRPr lang="en-US"/>
          </a:p>
        </p:txBody>
      </p:sp>
    </p:spTree>
    <p:extLst>
      <p:ext uri="{BB962C8B-B14F-4D97-AF65-F5344CB8AC3E}">
        <p14:creationId xmlns:p14="http://schemas.microsoft.com/office/powerpoint/2010/main" val="2094155812"/>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Anti-interpreter</a:t>
            </a:r>
            <a:endParaRPr lang="en-US" dirty="0"/>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2085" b="-72085"/>
          <a:stretch>
            <a:fillRect/>
          </a:stretch>
        </p:blipFill>
        <p:spPr/>
      </p:pic>
      <p:sp>
        <p:nvSpPr>
          <p:cNvPr id="9" name="Slide Number Placeholder 8"/>
          <p:cNvSpPr>
            <a:spLocks noGrp="1"/>
          </p:cNvSpPr>
          <p:nvPr>
            <p:ph type="sldNum" sz="quarter" idx="12"/>
          </p:nvPr>
        </p:nvSpPr>
        <p:spPr/>
        <p:txBody>
          <a:bodyPr/>
          <a:lstStyle/>
          <a:p>
            <a:fld id="{61370158-B695-A34E-8F3B-AA76DB2B0F20}" type="slidenum">
              <a:rPr lang="en-US" smtClean="0"/>
              <a:t>133</a:t>
            </a:fld>
            <a:endParaRPr lang="en-US"/>
          </a:p>
        </p:txBody>
      </p:sp>
    </p:spTree>
    <p:extLst>
      <p:ext uri="{BB962C8B-B14F-4D97-AF65-F5344CB8AC3E}">
        <p14:creationId xmlns:p14="http://schemas.microsoft.com/office/powerpoint/2010/main" val="3680332814"/>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example of an anti-interpreter</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40537" b="-40537"/>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134</a:t>
            </a:fld>
            <a:endParaRPr lang="en-US"/>
          </a:p>
        </p:txBody>
      </p:sp>
    </p:spTree>
    <p:extLst>
      <p:ext uri="{BB962C8B-B14F-4D97-AF65-F5344CB8AC3E}">
        <p14:creationId xmlns:p14="http://schemas.microsoft.com/office/powerpoint/2010/main" val="1932854768"/>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Menlo Regular"/>
                <a:cs typeface="Menlo Regular"/>
              </a:rPr>
              <a:t>eval</a:t>
            </a:r>
            <a:endParaRPr lang="en-US" dirty="0">
              <a:latin typeface="Menlo Regular"/>
              <a:cs typeface="Menlo Regular"/>
            </a:endParaRPr>
          </a:p>
        </p:txBody>
      </p:sp>
      <p:sp>
        <p:nvSpPr>
          <p:cNvPr id="3" name="Content Placeholder 2"/>
          <p:cNvSpPr>
            <a:spLocks noGrp="1"/>
          </p:cNvSpPr>
          <p:nvPr>
            <p:ph idx="1"/>
          </p:nvPr>
        </p:nvSpPr>
        <p:spPr>
          <a:xfrm>
            <a:off x="243550" y="1600200"/>
            <a:ext cx="8443250" cy="4525963"/>
          </a:xfrm>
        </p:spPr>
        <p:txBody>
          <a:bodyPr/>
          <a:lstStyle/>
          <a:p>
            <a:pPr marL="0" indent="0">
              <a:buNone/>
            </a:pPr>
            <a:r>
              <a:rPr lang="en-US" dirty="0" smtClean="0"/>
              <a:t>Could we make an analogous anti-interpreter for Lisp based on </a:t>
            </a:r>
            <a:r>
              <a:rPr lang="en-US" dirty="0" err="1" smtClean="0">
                <a:latin typeface="Menlo Regular"/>
                <a:cs typeface="Menlo Regular"/>
              </a:rPr>
              <a:t>eval</a:t>
            </a:r>
            <a:r>
              <a:rPr lang="en-US" dirty="0" smtClean="0"/>
              <a: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135</a:t>
            </a:fld>
            <a:endParaRPr lang="en-US"/>
          </a:p>
        </p:txBody>
      </p:sp>
    </p:spTree>
    <p:extLst>
      <p:ext uri="{BB962C8B-B14F-4D97-AF65-F5344CB8AC3E}">
        <p14:creationId xmlns:p14="http://schemas.microsoft.com/office/powerpoint/2010/main" val="26844637"/>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Diagonalizable Families</a:t>
            </a:r>
            <a:endParaRPr lang="en-US" dirty="0"/>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3660" b="-73660"/>
          <a:stretch>
            <a:fillRect/>
          </a:stretch>
        </p:blipFill>
        <p:spPr/>
      </p:pic>
      <p:sp>
        <p:nvSpPr>
          <p:cNvPr id="11" name="Slide Number Placeholder 10"/>
          <p:cNvSpPr>
            <a:spLocks noGrp="1"/>
          </p:cNvSpPr>
          <p:nvPr>
            <p:ph type="sldNum" sz="quarter" idx="12"/>
          </p:nvPr>
        </p:nvSpPr>
        <p:spPr/>
        <p:txBody>
          <a:bodyPr/>
          <a:lstStyle/>
          <a:p>
            <a:fld id="{61370158-B695-A34E-8F3B-AA76DB2B0F20}" type="slidenum">
              <a:rPr lang="en-US" smtClean="0"/>
              <a:t>136</a:t>
            </a:fld>
            <a:endParaRPr lang="en-US"/>
          </a:p>
        </p:txBody>
      </p:sp>
    </p:spTree>
    <p:extLst>
      <p:ext uri="{BB962C8B-B14F-4D97-AF65-F5344CB8AC3E}">
        <p14:creationId xmlns:p14="http://schemas.microsoft.com/office/powerpoint/2010/main" val="730595275"/>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diagonalizable family</a:t>
            </a:r>
            <a:endParaRPr lang="en-US" dirty="0"/>
          </a:p>
        </p:txBody>
      </p:sp>
      <p:sp>
        <p:nvSpPr>
          <p:cNvPr id="3" name="Content Placeholder 2"/>
          <p:cNvSpPr>
            <a:spLocks noGrp="1"/>
          </p:cNvSpPr>
          <p:nvPr>
            <p:ph idx="1"/>
          </p:nvPr>
        </p:nvSpPr>
        <p:spPr/>
        <p:txBody>
          <a:bodyPr/>
          <a:lstStyle/>
          <a:p>
            <a:pPr marL="0" indent="0">
              <a:buNone/>
            </a:pPr>
            <a:r>
              <a:rPr lang="en-US" dirty="0" smtClean="0"/>
              <a:t>Lisp functions are diagonalizable. </a:t>
            </a:r>
          </a:p>
          <a:p>
            <a:pPr marL="0" indent="0">
              <a:buNone/>
            </a:pPr>
            <a:endParaRPr lang="en-US" dirty="0"/>
          </a:p>
          <a:p>
            <a:pPr marL="0" indent="0">
              <a:buNone/>
            </a:pPr>
            <a:r>
              <a:rPr lang="en-US" dirty="0" smtClean="0"/>
              <a:t>For any function </a:t>
            </a:r>
            <a:r>
              <a:rPr lang="en-US" dirty="0" smtClean="0">
                <a:latin typeface="Menlo Regular"/>
                <a:cs typeface="Menlo Regular"/>
              </a:rPr>
              <a:t>foo</a:t>
            </a:r>
            <a:r>
              <a:rPr lang="en-US" dirty="0" smtClean="0"/>
              <a:t> we can define a function </a:t>
            </a:r>
            <a:r>
              <a:rPr lang="en-US" dirty="0" smtClean="0">
                <a:latin typeface="Menlo Regular"/>
                <a:cs typeface="Menlo Regular"/>
              </a:rPr>
              <a:t>bar</a:t>
            </a:r>
            <a:r>
              <a:rPr lang="en-US" dirty="0" smtClean="0">
                <a:cs typeface="Menlo Regular"/>
              </a:rPr>
              <a:t>:</a:t>
            </a:r>
          </a:p>
          <a:p>
            <a:pPr marL="0" indent="0">
              <a:buNone/>
            </a:pPr>
            <a:endParaRPr lang="en-US" dirty="0"/>
          </a:p>
          <a:p>
            <a:pPr marL="0" indent="0" algn="ctr">
              <a:buNone/>
            </a:pPr>
            <a:r>
              <a:rPr lang="en-US" dirty="0" smtClean="0">
                <a:latin typeface="Menlo Regular"/>
                <a:cs typeface="Menlo Regular"/>
              </a:rPr>
              <a:t>(</a:t>
            </a:r>
            <a:r>
              <a:rPr lang="en-US" dirty="0" err="1" smtClean="0">
                <a:latin typeface="Menlo Regular"/>
                <a:cs typeface="Menlo Regular"/>
              </a:rPr>
              <a:t>defun</a:t>
            </a:r>
            <a:r>
              <a:rPr lang="en-US" dirty="0" smtClean="0">
                <a:latin typeface="Menlo Regular"/>
                <a:cs typeface="Menlo Regular"/>
              </a:rPr>
              <a:t> bar (x) (foo x x))</a:t>
            </a:r>
            <a:endParaRPr lang="en-US" dirty="0">
              <a:latin typeface="Menlo Regular"/>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137</a:t>
            </a:fld>
            <a:endParaRPr lang="en-US"/>
          </a:p>
        </p:txBody>
      </p:sp>
    </p:spTree>
    <p:extLst>
      <p:ext uri="{BB962C8B-B14F-4D97-AF65-F5344CB8AC3E}">
        <p14:creationId xmlns:p14="http://schemas.microsoft.com/office/powerpoint/2010/main" val="1236176144"/>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Anti-interpreter Theorem</a:t>
            </a:r>
            <a:endParaRPr lang="en-US" dirty="0"/>
          </a:p>
        </p:txBody>
      </p:sp>
      <p:sp>
        <p:nvSpPr>
          <p:cNvPr id="5" name="Content Placeholder 4"/>
          <p:cNvSpPr>
            <a:spLocks noGrp="1"/>
          </p:cNvSpPr>
          <p:nvPr>
            <p:ph idx="1"/>
          </p:nvPr>
        </p:nvSpPr>
        <p:spPr/>
        <p:txBody>
          <a:bodyPr>
            <a:normAutofit/>
          </a:bodyPr>
          <a:lstStyle/>
          <a:p>
            <a:pPr marL="0" indent="0" algn="ctr">
              <a:buNone/>
            </a:pPr>
            <a:endParaRPr lang="en-US" sz="4000" dirty="0" smtClean="0">
              <a:latin typeface="Palatino"/>
              <a:cs typeface="Palatino"/>
            </a:endParaRPr>
          </a:p>
          <a:p>
            <a:pPr marL="0" indent="0" algn="ctr">
              <a:buNone/>
            </a:pPr>
            <a:endParaRPr lang="en-US" sz="4000" dirty="0">
              <a:latin typeface="Palatino"/>
              <a:cs typeface="Palatino"/>
            </a:endParaRPr>
          </a:p>
          <a:p>
            <a:pPr marL="0" indent="0" algn="ctr">
              <a:buNone/>
            </a:pPr>
            <a:r>
              <a:rPr lang="en-US" sz="4000" dirty="0" smtClean="0">
                <a:latin typeface="Palatino"/>
                <a:cs typeface="Palatino"/>
              </a:rPr>
              <a:t>A </a:t>
            </a:r>
            <a:r>
              <a:rPr lang="en-US" sz="4000" dirty="0">
                <a:latin typeface="Palatino"/>
                <a:cs typeface="Palatino"/>
              </a:rPr>
              <a:t>diagonalizable family does not have an anti-interpreter.</a:t>
            </a:r>
          </a:p>
        </p:txBody>
      </p:sp>
      <p:sp>
        <p:nvSpPr>
          <p:cNvPr id="6" name="Slide Number Placeholder 5"/>
          <p:cNvSpPr>
            <a:spLocks noGrp="1"/>
          </p:cNvSpPr>
          <p:nvPr>
            <p:ph type="sldNum" sz="quarter" idx="12"/>
          </p:nvPr>
        </p:nvSpPr>
        <p:spPr/>
        <p:txBody>
          <a:bodyPr/>
          <a:lstStyle/>
          <a:p>
            <a:fld id="{61370158-B695-A34E-8F3B-AA76DB2B0F20}" type="slidenum">
              <a:rPr lang="en-US" smtClean="0"/>
              <a:t>138</a:t>
            </a:fld>
            <a:endParaRPr lang="en-US"/>
          </a:p>
        </p:txBody>
      </p:sp>
    </p:spTree>
    <p:extLst>
      <p:ext uri="{BB962C8B-B14F-4D97-AF65-F5344CB8AC3E}">
        <p14:creationId xmlns:p14="http://schemas.microsoft.com/office/powerpoint/2010/main" val="3326696943"/>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Proof of the</a:t>
            </a:r>
            <a:br>
              <a:rPr lang="en-US" dirty="0" smtClean="0"/>
            </a:br>
            <a:r>
              <a:rPr lang="en-US" dirty="0"/>
              <a:t>Anti-interpreter Theorem</a:t>
            </a:r>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44942" b="-44942"/>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139</a:t>
            </a:fld>
            <a:endParaRPr lang="en-US"/>
          </a:p>
        </p:txBody>
      </p:sp>
    </p:spTree>
    <p:extLst>
      <p:ext uri="{BB962C8B-B14F-4D97-AF65-F5344CB8AC3E}">
        <p14:creationId xmlns:p14="http://schemas.microsoft.com/office/powerpoint/2010/main" val="31474235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Lobachevsky’s Impact</a:t>
            </a:r>
            <a:endParaRPr lang="en-US" dirty="0"/>
          </a:p>
        </p:txBody>
      </p:sp>
      <p:sp>
        <p:nvSpPr>
          <p:cNvPr id="3" name="Content Placeholder 2"/>
          <p:cNvSpPr>
            <a:spLocks noGrp="1"/>
          </p:cNvSpPr>
          <p:nvPr>
            <p:ph idx="1"/>
          </p:nvPr>
        </p:nvSpPr>
        <p:spPr/>
        <p:txBody>
          <a:bodyPr/>
          <a:lstStyle/>
          <a:p>
            <a:pPr marL="0" indent="0">
              <a:buNone/>
            </a:pPr>
            <a:r>
              <a:rPr lang="en-US" dirty="0" smtClean="0"/>
              <a:t>“It </a:t>
            </a:r>
            <a:r>
              <a:rPr lang="en-US" dirty="0"/>
              <a:t>is no exaggeration to call Lobatchewsky the Copernicus of Geometry, for geometry is only a part of the vaster domain which he renovated; it might even be just to designate him as a Copernicus of all thought</a:t>
            </a:r>
            <a:r>
              <a:rPr lang="en-US" dirty="0" smtClean="0"/>
              <a:t>.”</a:t>
            </a:r>
          </a:p>
          <a:p>
            <a:pPr marL="0" indent="0" algn="r">
              <a:buNone/>
            </a:pPr>
            <a:r>
              <a:rPr lang="en-US" dirty="0" smtClean="0"/>
              <a:t>E.T. Bell, </a:t>
            </a:r>
            <a:r>
              <a:rPr lang="en-US" i="1" dirty="0" smtClean="0"/>
              <a:t>Men of Mathematics, </a:t>
            </a:r>
            <a:r>
              <a:rPr lang="en-US" dirty="0" smtClean="0"/>
              <a:t>page 306</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14</a:t>
            </a:fld>
            <a:endParaRPr lang="en-US"/>
          </a:p>
        </p:txBody>
      </p:sp>
    </p:spTree>
    <p:extLst>
      <p:ext uri="{BB962C8B-B14F-4D97-AF65-F5344CB8AC3E}">
        <p14:creationId xmlns:p14="http://schemas.microsoft.com/office/powerpoint/2010/main" val="4053597192"/>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about</a:t>
            </a:r>
            <a:r>
              <a:rPr lang="en-US" i="1" dirty="0">
                <a:latin typeface="Palatino"/>
                <a:cs typeface="Palatino"/>
              </a:rPr>
              <a:t> L </a:t>
            </a:r>
            <a:r>
              <a:rPr lang="en-US" dirty="0">
                <a:cs typeface="Palatino"/>
              </a:rPr>
              <a:t>?</a:t>
            </a:r>
            <a:endParaRPr lang="en-US" dirty="0"/>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62627" b="-62627"/>
          <a:stretch>
            <a:fillRect/>
          </a:stretch>
        </p:blipFill>
        <p:spPr/>
      </p:pic>
      <p:sp>
        <p:nvSpPr>
          <p:cNvPr id="11" name="Slide Number Placeholder 10"/>
          <p:cNvSpPr>
            <a:spLocks noGrp="1"/>
          </p:cNvSpPr>
          <p:nvPr>
            <p:ph type="sldNum" sz="quarter" idx="12"/>
          </p:nvPr>
        </p:nvSpPr>
        <p:spPr/>
        <p:txBody>
          <a:bodyPr/>
          <a:lstStyle/>
          <a:p>
            <a:fld id="{61370158-B695-A34E-8F3B-AA76DB2B0F20}" type="slidenum">
              <a:rPr lang="en-US" smtClean="0"/>
              <a:t>140</a:t>
            </a:fld>
            <a:endParaRPr lang="en-US"/>
          </a:p>
        </p:txBody>
      </p:sp>
    </p:spTree>
    <p:extLst>
      <p:ext uri="{BB962C8B-B14F-4D97-AF65-F5344CB8AC3E}">
        <p14:creationId xmlns:p14="http://schemas.microsoft.com/office/powerpoint/2010/main" val="4224994808"/>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Composable-diagonalizable (C-D) family </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2541" r="-2541"/>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141</a:t>
            </a:fld>
            <a:endParaRPr lang="en-US"/>
          </a:p>
        </p:txBody>
      </p:sp>
    </p:spTree>
    <p:extLst>
      <p:ext uri="{BB962C8B-B14F-4D97-AF65-F5344CB8AC3E}">
        <p14:creationId xmlns:p14="http://schemas.microsoft.com/office/powerpoint/2010/main" val="375502331"/>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Non-existence of interpreter theorem</a:t>
            </a:r>
            <a:endParaRPr lang="en-US" dirty="0"/>
          </a:p>
        </p:txBody>
      </p:sp>
      <p:sp>
        <p:nvSpPr>
          <p:cNvPr id="3" name="Content Placeholder 2"/>
          <p:cNvSpPr>
            <a:spLocks noGrp="1"/>
          </p:cNvSpPr>
          <p:nvPr>
            <p:ph idx="1"/>
          </p:nvPr>
        </p:nvSpPr>
        <p:spPr/>
        <p:txBody>
          <a:bodyPr/>
          <a:lstStyle/>
          <a:p>
            <a:pPr marL="0" indent="0">
              <a:buNone/>
            </a:pPr>
            <a:r>
              <a:rPr lang="en-US" dirty="0" smtClean="0"/>
              <a:t>A C-D family does not contain an interpreter.</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142</a:t>
            </a:fld>
            <a:endParaRPr lang="en-US"/>
          </a:p>
        </p:txBody>
      </p:sp>
    </p:spTree>
    <p:extLst>
      <p:ext uri="{BB962C8B-B14F-4D97-AF65-F5344CB8AC3E}">
        <p14:creationId xmlns:p14="http://schemas.microsoft.com/office/powerpoint/2010/main" val="22554733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20171" cy="1143000"/>
          </a:xfrm>
        </p:spPr>
        <p:txBody>
          <a:bodyPr>
            <a:normAutofit fontScale="90000"/>
          </a:bodyPr>
          <a:lstStyle/>
          <a:p>
            <a:r>
              <a:rPr lang="en-US" dirty="0" smtClean="0"/>
              <a:t>Proof of non-existence of interpreter</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8605" b="-18605"/>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143</a:t>
            </a:fld>
            <a:endParaRPr lang="en-US"/>
          </a:p>
        </p:txBody>
      </p:sp>
    </p:spTree>
    <p:extLst>
      <p:ext uri="{BB962C8B-B14F-4D97-AF65-F5344CB8AC3E}">
        <p14:creationId xmlns:p14="http://schemas.microsoft.com/office/powerpoint/2010/main" val="2405865526"/>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Interpreter for any </a:t>
            </a:r>
            <a:br>
              <a:rPr lang="en-US" dirty="0" smtClean="0"/>
            </a:br>
            <a:r>
              <a:rPr lang="en-US" dirty="0" smtClean="0"/>
              <a:t>Turing-complete system</a:t>
            </a:r>
            <a:endParaRPr lang="en-US" dirty="0"/>
          </a:p>
        </p:txBody>
      </p:sp>
      <p:sp>
        <p:nvSpPr>
          <p:cNvPr id="3" name="Content Placeholder 2"/>
          <p:cNvSpPr>
            <a:spLocks noGrp="1"/>
          </p:cNvSpPr>
          <p:nvPr>
            <p:ph idx="1"/>
          </p:nvPr>
        </p:nvSpPr>
        <p:spPr/>
        <p:txBody>
          <a:bodyPr/>
          <a:lstStyle/>
          <a:p>
            <a:pPr marL="0" indent="0">
              <a:buNone/>
            </a:pPr>
            <a:r>
              <a:rPr lang="en-US" dirty="0" smtClean="0"/>
              <a:t>Turing constructed a universal Turing machine: a Turing machine which is an interpreter for Turing machines.</a:t>
            </a:r>
          </a:p>
          <a:p>
            <a:pPr marL="0" indent="0">
              <a:buNone/>
            </a:pPr>
            <a:endParaRPr lang="en-US" dirty="0"/>
          </a:p>
          <a:p>
            <a:pPr marL="0" indent="0">
              <a:buNone/>
            </a:pPr>
            <a:r>
              <a:rPr lang="en-US" dirty="0" smtClean="0"/>
              <a:t>If we accept Church’s thesis, such an interpreter exists in any equivalent formulation.</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144</a:t>
            </a:fld>
            <a:endParaRPr lang="en-US"/>
          </a:p>
        </p:txBody>
      </p:sp>
    </p:spTree>
    <p:extLst>
      <p:ext uri="{BB962C8B-B14F-4D97-AF65-F5344CB8AC3E}">
        <p14:creationId xmlns:p14="http://schemas.microsoft.com/office/powerpoint/2010/main" val="3319174381"/>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Interpreter Thesis</a:t>
            </a:r>
            <a:endParaRPr lang="en-US" i="1" dirty="0"/>
          </a:p>
        </p:txBody>
      </p:sp>
      <p:sp>
        <p:nvSpPr>
          <p:cNvPr id="3" name="Content Placeholder 2"/>
          <p:cNvSpPr>
            <a:spLocks noGrp="1"/>
          </p:cNvSpPr>
          <p:nvPr>
            <p:ph idx="1"/>
          </p:nvPr>
        </p:nvSpPr>
        <p:spPr/>
        <p:txBody>
          <a:bodyPr/>
          <a:lstStyle/>
          <a:p>
            <a:pPr marL="0" indent="0">
              <a:buNone/>
            </a:pPr>
            <a:r>
              <a:rPr lang="en-US" dirty="0" smtClean="0"/>
              <a:t>Any non-trivial set of computable functions that contains an interpreter is Turing-complete.</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145</a:t>
            </a:fld>
            <a:endParaRPr lang="en-US"/>
          </a:p>
        </p:txBody>
      </p:sp>
    </p:spTree>
    <p:extLst>
      <p:ext uri="{BB962C8B-B14F-4D97-AF65-F5344CB8AC3E}">
        <p14:creationId xmlns:p14="http://schemas.microsoft.com/office/powerpoint/2010/main" val="273897827"/>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C-D families</a:t>
            </a:r>
            <a:endParaRPr lang="en-US" dirty="0"/>
          </a:p>
        </p:txBody>
      </p:sp>
      <p:sp>
        <p:nvSpPr>
          <p:cNvPr id="3" name="Content Placeholder 2"/>
          <p:cNvSpPr>
            <a:spLocks noGrp="1"/>
          </p:cNvSpPr>
          <p:nvPr>
            <p:ph idx="1"/>
          </p:nvPr>
        </p:nvSpPr>
        <p:spPr/>
        <p:txBody>
          <a:bodyPr/>
          <a:lstStyle/>
          <a:p>
            <a:r>
              <a:rPr lang="en-US" dirty="0" smtClean="0"/>
              <a:t>Total computable functions over integers</a:t>
            </a:r>
          </a:p>
          <a:p>
            <a:r>
              <a:rPr lang="en-US" dirty="0"/>
              <a:t>P</a:t>
            </a:r>
            <a:r>
              <a:rPr lang="en-US" dirty="0" smtClean="0"/>
              <a:t>olynomial time functions over integers</a:t>
            </a:r>
          </a:p>
          <a:p>
            <a:r>
              <a:rPr lang="en-US" dirty="0"/>
              <a:t>C</a:t>
            </a:r>
            <a:r>
              <a:rPr lang="en-US" dirty="0" smtClean="0"/>
              <a:t>ontinuous functions over real numbers</a:t>
            </a:r>
          </a:p>
          <a:p>
            <a:r>
              <a:rPr lang="en-US" dirty="0"/>
              <a:t>D</a:t>
            </a:r>
            <a:r>
              <a:rPr lang="en-US" dirty="0" smtClean="0"/>
              <a:t>ifferentiable functions over real numbers</a:t>
            </a:r>
          </a:p>
        </p:txBody>
      </p:sp>
      <p:sp>
        <p:nvSpPr>
          <p:cNvPr id="4" name="Slide Number Placeholder 3"/>
          <p:cNvSpPr>
            <a:spLocks noGrp="1"/>
          </p:cNvSpPr>
          <p:nvPr>
            <p:ph type="sldNum" sz="quarter" idx="12"/>
          </p:nvPr>
        </p:nvSpPr>
        <p:spPr/>
        <p:txBody>
          <a:bodyPr/>
          <a:lstStyle/>
          <a:p>
            <a:fld id="{61370158-B695-A34E-8F3B-AA76DB2B0F20}" type="slidenum">
              <a:rPr lang="en-US" smtClean="0"/>
              <a:t>146</a:t>
            </a:fld>
            <a:endParaRPr lang="en-US"/>
          </a:p>
        </p:txBody>
      </p:sp>
    </p:spTree>
    <p:extLst>
      <p:ext uri="{BB962C8B-B14F-4D97-AF65-F5344CB8AC3E}">
        <p14:creationId xmlns:p14="http://schemas.microsoft.com/office/powerpoint/2010/main" val="3865128519"/>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Halting problem</a:t>
            </a:r>
            <a:endParaRPr lang="en-US" dirty="0"/>
          </a:p>
        </p:txBody>
      </p:sp>
      <p:sp>
        <p:nvSpPr>
          <p:cNvPr id="3" name="Content Placeholder 2"/>
          <p:cNvSpPr>
            <a:spLocks noGrp="1"/>
          </p:cNvSpPr>
          <p:nvPr>
            <p:ph idx="1"/>
          </p:nvPr>
        </p:nvSpPr>
        <p:spPr/>
        <p:txBody>
          <a:bodyPr/>
          <a:lstStyle/>
          <a:p>
            <a:pPr marL="0" indent="0">
              <a:buNone/>
            </a:pPr>
            <a:r>
              <a:rPr lang="en-US" dirty="0" smtClean="0"/>
              <a:t>There is no computable function </a:t>
            </a:r>
            <a:r>
              <a:rPr lang="en-US" i="1" dirty="0" smtClean="0">
                <a:latin typeface="Palatino"/>
                <a:cs typeface="Palatino"/>
              </a:rPr>
              <a:t>halt(c, x) </a:t>
            </a:r>
            <a:r>
              <a:rPr lang="en-US" dirty="0" smtClean="0"/>
              <a:t>that returns true if code </a:t>
            </a:r>
            <a:r>
              <a:rPr lang="en-US" i="1" dirty="0" smtClean="0">
                <a:latin typeface="Palatino"/>
                <a:cs typeface="Palatino"/>
              </a:rPr>
              <a:t>c</a:t>
            </a:r>
            <a:r>
              <a:rPr lang="en-US" dirty="0" smtClean="0"/>
              <a:t> terminates on input </a:t>
            </a:r>
            <a:r>
              <a:rPr lang="en-US" i="1" dirty="0" smtClean="0">
                <a:latin typeface="Palatino"/>
                <a:cs typeface="Palatino"/>
              </a:rPr>
              <a:t>x</a:t>
            </a:r>
            <a:r>
              <a:rPr lang="en-US" dirty="0" smtClean="0"/>
              <a:t> and false otherwise.</a:t>
            </a:r>
          </a:p>
          <a:p>
            <a:pPr marL="0" indent="0">
              <a:buNone/>
            </a:pPr>
            <a:r>
              <a:rPr lang="en-US" dirty="0" smtClean="0"/>
              <a:t>Indeed, if such a function existed we would be able to construct an anti-interpreter:</a:t>
            </a:r>
          </a:p>
          <a:p>
            <a:pPr marL="0" indent="0">
              <a:buNone/>
            </a:pPr>
            <a:endParaRPr lang="en-US" dirty="0">
              <a:latin typeface="Menlo Regular"/>
              <a:cs typeface="Menlo Regular"/>
            </a:endParaRPr>
          </a:p>
          <a:p>
            <a:pPr marL="0" indent="0">
              <a:buNone/>
            </a:pPr>
            <a:endParaRPr lang="en-US" dirty="0" smtClean="0">
              <a:latin typeface="Menlo Regular"/>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147</a:t>
            </a:fld>
            <a:endParaRPr lang="en-US"/>
          </a:p>
        </p:txBody>
      </p:sp>
    </p:spTree>
    <p:extLst>
      <p:ext uri="{BB962C8B-B14F-4D97-AF65-F5344CB8AC3E}">
        <p14:creationId xmlns:p14="http://schemas.microsoft.com/office/powerpoint/2010/main" val="3418724099"/>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Anti-interpreter Code</a:t>
            </a:r>
            <a:endParaRPr lang="en-US" dirty="0"/>
          </a:p>
        </p:txBody>
      </p:sp>
      <p:sp>
        <p:nvSpPr>
          <p:cNvPr id="3" name="Content Placeholder 2"/>
          <p:cNvSpPr>
            <a:spLocks noGrp="1"/>
          </p:cNvSpPr>
          <p:nvPr>
            <p:ph idx="1"/>
          </p:nvPr>
        </p:nvSpPr>
        <p:spPr>
          <a:xfrm>
            <a:off x="278343" y="1600200"/>
            <a:ext cx="8680820" cy="4525963"/>
          </a:xfrm>
        </p:spPr>
        <p:txBody>
          <a:bodyPr>
            <a:normAutofit/>
          </a:bodyPr>
          <a:lstStyle/>
          <a:p>
            <a:pPr marL="0" indent="0">
              <a:buNone/>
            </a:pPr>
            <a:r>
              <a:rPr lang="en-US" sz="2800" dirty="0" smtClean="0">
                <a:latin typeface="Menlo Regular"/>
                <a:cs typeface="Menlo Regular"/>
              </a:rPr>
              <a:t>integer </a:t>
            </a:r>
            <a:r>
              <a:rPr lang="en-US" sz="2800" dirty="0" err="1" smtClean="0">
                <a:latin typeface="Menlo Regular"/>
                <a:cs typeface="Menlo Regular"/>
              </a:rPr>
              <a:t>anti_interpreter</a:t>
            </a:r>
            <a:r>
              <a:rPr lang="en-US" sz="2800" dirty="0" smtClean="0">
                <a:latin typeface="Menlo Regular"/>
                <a:cs typeface="Menlo Regular"/>
              </a:rPr>
              <a:t>(integer c,</a:t>
            </a:r>
          </a:p>
          <a:p>
            <a:pPr marL="0" indent="0">
              <a:buNone/>
            </a:pPr>
            <a:r>
              <a:rPr lang="en-US" sz="2800" dirty="0">
                <a:latin typeface="Menlo Regular"/>
                <a:cs typeface="Menlo Regular"/>
              </a:rPr>
              <a:t> </a:t>
            </a:r>
            <a:r>
              <a:rPr lang="en-US" sz="2800" dirty="0" smtClean="0">
                <a:latin typeface="Menlo Regular"/>
                <a:cs typeface="Menlo Regular"/>
              </a:rPr>
              <a:t>                        integer x) {</a:t>
            </a:r>
          </a:p>
          <a:p>
            <a:pPr marL="0" indent="0">
              <a:buNone/>
            </a:pPr>
            <a:r>
              <a:rPr lang="en-US" sz="2800" dirty="0" smtClean="0">
                <a:latin typeface="Menlo Regular"/>
                <a:cs typeface="Menlo Regular"/>
              </a:rPr>
              <a:t>  if (halts</a:t>
            </a:r>
            <a:r>
              <a:rPr lang="en-US" sz="2800" dirty="0">
                <a:latin typeface="Menlo Regular"/>
                <a:cs typeface="Menlo Regular"/>
              </a:rPr>
              <a:t>(c, x)</a:t>
            </a:r>
            <a:r>
              <a:rPr lang="en-US" sz="2800" dirty="0" smtClean="0">
                <a:latin typeface="Menlo Regular"/>
                <a:cs typeface="Menlo Regular"/>
              </a:rPr>
              <a:t>) {</a:t>
            </a:r>
          </a:p>
          <a:p>
            <a:pPr marL="0" indent="0">
              <a:buNone/>
            </a:pPr>
            <a:r>
              <a:rPr lang="en-US" sz="2800" dirty="0">
                <a:latin typeface="Menlo Regular"/>
                <a:cs typeface="Menlo Regular"/>
              </a:rPr>
              <a:t>	</a:t>
            </a:r>
            <a:r>
              <a:rPr lang="en-US" sz="2800" dirty="0" smtClean="0">
                <a:latin typeface="Menlo Regular"/>
                <a:cs typeface="Menlo Regular"/>
              </a:rPr>
              <a:t>  return </a:t>
            </a:r>
            <a:r>
              <a:rPr lang="en-US" sz="2800" dirty="0">
                <a:latin typeface="Menlo Regular"/>
                <a:cs typeface="Menlo Regular"/>
              </a:rPr>
              <a:t>interpreter(c, x) + 1</a:t>
            </a:r>
            <a:r>
              <a:rPr lang="en-US" sz="2800" dirty="0" smtClean="0">
                <a:latin typeface="Menlo Regular"/>
                <a:cs typeface="Menlo Regular"/>
              </a:rPr>
              <a:t>;</a:t>
            </a:r>
          </a:p>
          <a:p>
            <a:pPr marL="0" indent="0">
              <a:buNone/>
            </a:pPr>
            <a:r>
              <a:rPr lang="en-US" sz="2800" dirty="0" smtClean="0">
                <a:latin typeface="Menlo Regular"/>
                <a:cs typeface="Menlo Regular"/>
              </a:rPr>
              <a:t>  } else {</a:t>
            </a:r>
          </a:p>
          <a:p>
            <a:pPr marL="0" indent="0">
              <a:buNone/>
            </a:pPr>
            <a:r>
              <a:rPr lang="en-US" sz="2800" dirty="0">
                <a:latin typeface="Menlo Regular"/>
                <a:cs typeface="Menlo Regular"/>
              </a:rPr>
              <a:t> </a:t>
            </a:r>
            <a:r>
              <a:rPr lang="en-US" sz="2800" dirty="0" smtClean="0">
                <a:latin typeface="Menlo Regular"/>
                <a:cs typeface="Menlo Regular"/>
              </a:rPr>
              <a:t>   return 0;</a:t>
            </a:r>
          </a:p>
          <a:p>
            <a:pPr marL="0" indent="0">
              <a:buNone/>
            </a:pPr>
            <a:r>
              <a:rPr lang="en-US" sz="2800" dirty="0">
                <a:latin typeface="Menlo Regular"/>
                <a:cs typeface="Menlo Regular"/>
              </a:rPr>
              <a:t> </a:t>
            </a:r>
            <a:r>
              <a:rPr lang="en-US" sz="2800" dirty="0" smtClean="0">
                <a:latin typeface="Menlo Regular"/>
                <a:cs typeface="Menlo Regular"/>
              </a:rPr>
              <a:t> }</a:t>
            </a:r>
          </a:p>
          <a:p>
            <a:pPr marL="0" indent="0">
              <a:buNone/>
            </a:pPr>
            <a:r>
              <a:rPr lang="en-US" sz="2800" dirty="0" smtClean="0">
                <a:latin typeface="Menlo Regular"/>
                <a:cs typeface="Menlo Regular"/>
              </a:rPr>
              <a:t>}</a:t>
            </a:r>
            <a:endParaRPr lang="en-US" sz="2800" dirty="0">
              <a:latin typeface="Menlo Regular"/>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148</a:t>
            </a:fld>
            <a:endParaRPr lang="en-US"/>
          </a:p>
        </p:txBody>
      </p:sp>
    </p:spTree>
    <p:extLst>
      <p:ext uri="{BB962C8B-B14F-4D97-AF65-F5344CB8AC3E}">
        <p14:creationId xmlns:p14="http://schemas.microsoft.com/office/powerpoint/2010/main" val="2206063550"/>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latin typeface="Arial"/>
                <a:cs typeface="Arial"/>
              </a:rPr>
              <a:t>Successors of Peano</a:t>
            </a:r>
            <a:endParaRPr lang="en-US" dirty="0">
              <a:latin typeface="Arial"/>
              <a:cs typeface="Arial"/>
            </a:endParaRPr>
          </a:p>
        </p:txBody>
      </p:sp>
      <p:sp>
        <p:nvSpPr>
          <p:cNvPr id="6" name="Subtitle 5"/>
          <p:cNvSpPr>
            <a:spLocks noGrp="1"/>
          </p:cNvSpPr>
          <p:nvPr>
            <p:ph type="subTitle" idx="1"/>
          </p:nvPr>
        </p:nvSpPr>
        <p:spPr/>
        <p:txBody>
          <a:bodyPr/>
          <a:lstStyle/>
          <a:p>
            <a:r>
              <a:rPr lang="en-US" dirty="0" smtClean="0"/>
              <a:t>Lecture </a:t>
            </a:r>
            <a:r>
              <a:rPr lang="en-US" dirty="0"/>
              <a:t>4</a:t>
            </a:r>
          </a:p>
        </p:txBody>
      </p:sp>
      <p:sp>
        <p:nvSpPr>
          <p:cNvPr id="4" name="Slide Number Placeholder 3"/>
          <p:cNvSpPr>
            <a:spLocks noGrp="1"/>
          </p:cNvSpPr>
          <p:nvPr>
            <p:ph type="sldNum" sz="quarter" idx="12"/>
          </p:nvPr>
        </p:nvSpPr>
        <p:spPr/>
        <p:txBody>
          <a:bodyPr/>
          <a:lstStyle/>
          <a:p>
            <a:fld id="{4AA04D0C-89BA-0845-9137-904D20B84DDB}" type="slidenum">
              <a:rPr lang="en-US" smtClean="0"/>
              <a:pPr/>
              <a:t>149</a:t>
            </a:fld>
            <a:endParaRPr lang="en-US"/>
          </a:p>
        </p:txBody>
      </p:sp>
    </p:spTree>
    <p:extLst>
      <p:ext uri="{BB962C8B-B14F-4D97-AF65-F5344CB8AC3E}">
        <p14:creationId xmlns:p14="http://schemas.microsoft.com/office/powerpoint/2010/main" val="42814819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a:cs typeface="Arial"/>
              </a:rPr>
              <a:t>Janos </a:t>
            </a:r>
            <a:r>
              <a:rPr lang="en-US" dirty="0" err="1" smtClean="0">
                <a:latin typeface="Arial"/>
                <a:cs typeface="Arial"/>
              </a:rPr>
              <a:t>Bolyai</a:t>
            </a:r>
            <a:r>
              <a:rPr lang="en-US" dirty="0" smtClean="0">
                <a:latin typeface="Arial"/>
                <a:cs typeface="Arial"/>
              </a:rPr>
              <a:t> </a:t>
            </a:r>
            <a:br>
              <a:rPr lang="en-US" dirty="0" smtClean="0">
                <a:latin typeface="Arial"/>
                <a:cs typeface="Arial"/>
              </a:rPr>
            </a:br>
            <a:r>
              <a:rPr lang="en-US" dirty="0" smtClean="0">
                <a:latin typeface="Arial"/>
                <a:cs typeface="Arial"/>
              </a:rPr>
              <a:t>(1802 – 1860)</a:t>
            </a:r>
            <a:endParaRPr lang="en-US" dirty="0">
              <a:latin typeface="Arial"/>
              <a:cs typeface="Arial"/>
            </a:endParaRPr>
          </a:p>
        </p:txBody>
      </p:sp>
      <p:pic>
        <p:nvPicPr>
          <p:cNvPr id="7" name="Picture 6" descr="bolyai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538" y="2236441"/>
            <a:ext cx="2989568" cy="4085969"/>
          </a:xfrm>
          <a:prstGeom prst="rect">
            <a:avLst/>
          </a:prstGeom>
        </p:spPr>
      </p:pic>
      <p:pic>
        <p:nvPicPr>
          <p:cNvPr id="10" name="Picture 9" descr="bolyai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260" y="2403499"/>
            <a:ext cx="3270609" cy="3695602"/>
          </a:xfrm>
          <a:prstGeom prst="rect">
            <a:avLst/>
          </a:prstGeom>
        </p:spPr>
      </p:pic>
      <p:sp>
        <p:nvSpPr>
          <p:cNvPr id="3" name="Slide Number Placeholder 2"/>
          <p:cNvSpPr>
            <a:spLocks noGrp="1"/>
          </p:cNvSpPr>
          <p:nvPr>
            <p:ph type="sldNum" sz="quarter" idx="12"/>
          </p:nvPr>
        </p:nvSpPr>
        <p:spPr/>
        <p:txBody>
          <a:bodyPr/>
          <a:lstStyle/>
          <a:p>
            <a:fld id="{61370158-B695-A34E-8F3B-AA76DB2B0F20}" type="slidenum">
              <a:rPr lang="en-US" smtClean="0"/>
              <a:t>15</a:t>
            </a:fld>
            <a:endParaRPr lang="en-US"/>
          </a:p>
        </p:txBody>
      </p:sp>
    </p:spTree>
    <p:extLst>
      <p:ext uri="{BB962C8B-B14F-4D97-AF65-F5344CB8AC3E}">
        <p14:creationId xmlns:p14="http://schemas.microsoft.com/office/powerpoint/2010/main" val="1264202290"/>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School of Athens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150</a:t>
            </a:fld>
            <a:endParaRPr lang="en-US"/>
          </a:p>
        </p:txBody>
      </p:sp>
      <p:pic>
        <p:nvPicPr>
          <p:cNvPr id="9" name="Content Placeholder 8"/>
          <p:cNvPicPr>
            <a:picLocks noGrp="1" noChangeAspect="1"/>
          </p:cNvPicPr>
          <p:nvPr>
            <p:ph idx="1"/>
          </p:nvPr>
        </p:nvPicPr>
        <p:blipFill>
          <a:blip r:embed="rId2"/>
          <a:srcRect l="-64781" r="-64781"/>
          <a:stretch>
            <a:fillRect/>
          </a:stretch>
        </p:blipFill>
        <p:spPr/>
      </p:pic>
    </p:spTree>
    <p:extLst>
      <p:ext uri="{BB962C8B-B14F-4D97-AF65-F5344CB8AC3E}">
        <p14:creationId xmlns:p14="http://schemas.microsoft.com/office/powerpoint/2010/main" val="3587790017"/>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Aristotle (384 BC – 322 BC) </a:t>
            </a:r>
            <a:endParaRPr lang="en-US" dirty="0"/>
          </a:p>
        </p:txBody>
      </p:sp>
      <p:pic>
        <p:nvPicPr>
          <p:cNvPr id="5" name="Content Placeholder 4"/>
          <p:cNvPicPr>
            <a:picLocks noGrp="1" noChangeAspect="1"/>
          </p:cNvPicPr>
          <p:nvPr>
            <p:ph idx="1"/>
          </p:nvPr>
        </p:nvPicPr>
        <p:blipFill>
          <a:blip r:embed="rId2"/>
          <a:srcRect l="-75663" r="-75663"/>
          <a:stretch>
            <a:fillRect/>
          </a:stretch>
        </p:blipFill>
        <p:spPr/>
      </p:pic>
      <p:sp>
        <p:nvSpPr>
          <p:cNvPr id="4" name="Slide Number Placeholder 3"/>
          <p:cNvSpPr>
            <a:spLocks noGrp="1"/>
          </p:cNvSpPr>
          <p:nvPr>
            <p:ph type="sldNum" sz="quarter" idx="12"/>
          </p:nvPr>
        </p:nvSpPr>
        <p:spPr/>
        <p:txBody>
          <a:bodyPr/>
          <a:lstStyle/>
          <a:p>
            <a:fld id="{61370158-B695-A34E-8F3B-AA76DB2B0F20}" type="slidenum">
              <a:rPr lang="en-US" smtClean="0"/>
              <a:t>151</a:t>
            </a:fld>
            <a:endParaRPr lang="en-US"/>
          </a:p>
        </p:txBody>
      </p:sp>
    </p:spTree>
    <p:extLst>
      <p:ext uri="{BB962C8B-B14F-4D97-AF65-F5344CB8AC3E}">
        <p14:creationId xmlns:p14="http://schemas.microsoft.com/office/powerpoint/2010/main" val="4273617582"/>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Summary</a:t>
            </a:r>
            <a:endParaRPr lang="en-US" dirty="0"/>
          </a:p>
        </p:txBody>
      </p:sp>
      <p:sp>
        <p:nvSpPr>
          <p:cNvPr id="3" name="Content Placeholder 2"/>
          <p:cNvSpPr>
            <a:spLocks noGrp="1"/>
          </p:cNvSpPr>
          <p:nvPr>
            <p:ph idx="1"/>
          </p:nvPr>
        </p:nvSpPr>
        <p:spPr/>
        <p:txBody>
          <a:bodyPr>
            <a:normAutofit/>
          </a:bodyPr>
          <a:lstStyle/>
          <a:p>
            <a:pPr marL="0" indent="0">
              <a:buNone/>
            </a:pPr>
            <a:endParaRPr lang="en-US" sz="3600" dirty="0"/>
          </a:p>
          <a:p>
            <a:pPr marL="0" indent="0">
              <a:buNone/>
            </a:pPr>
            <a:r>
              <a:rPr lang="el-GR" sz="3600" dirty="0" smtClean="0"/>
              <a:t>πάντες </a:t>
            </a:r>
            <a:r>
              <a:rPr lang="el-GR" sz="3600" dirty="0"/>
              <a:t>ἄνθρωποι τοῦ εἰδέναι ὀρέγονται φύσει</a:t>
            </a:r>
            <a:r>
              <a:rPr lang="el-GR" sz="3600" dirty="0" smtClean="0"/>
              <a:t>.</a:t>
            </a:r>
            <a:endParaRPr lang="en-US" sz="3600" dirty="0" smtClean="0"/>
          </a:p>
          <a:p>
            <a:pPr marL="0" indent="0">
              <a:buNone/>
            </a:pPr>
            <a:endParaRPr lang="en-US" sz="3600" dirty="0"/>
          </a:p>
          <a:p>
            <a:pPr marL="0" indent="0">
              <a:buNone/>
            </a:pPr>
            <a:r>
              <a:rPr lang="en-US" sz="3600" dirty="0" smtClean="0"/>
              <a:t>All humans naturally desire to know.</a:t>
            </a:r>
            <a:endParaRPr lang="en-US" sz="3600" dirty="0"/>
          </a:p>
        </p:txBody>
      </p:sp>
      <p:sp>
        <p:nvSpPr>
          <p:cNvPr id="4" name="Slide Number Placeholder 3"/>
          <p:cNvSpPr>
            <a:spLocks noGrp="1"/>
          </p:cNvSpPr>
          <p:nvPr>
            <p:ph type="sldNum" sz="quarter" idx="12"/>
          </p:nvPr>
        </p:nvSpPr>
        <p:spPr/>
        <p:txBody>
          <a:bodyPr/>
          <a:lstStyle/>
          <a:p>
            <a:fld id="{61370158-B695-A34E-8F3B-AA76DB2B0F20}" type="slidenum">
              <a:rPr lang="en-US" smtClean="0"/>
              <a:t>152</a:t>
            </a:fld>
            <a:endParaRPr lang="en-US"/>
          </a:p>
        </p:txBody>
      </p:sp>
    </p:spTree>
    <p:extLst>
      <p:ext uri="{BB962C8B-B14F-4D97-AF65-F5344CB8AC3E}">
        <p14:creationId xmlns:p14="http://schemas.microsoft.com/office/powerpoint/2010/main" val="3267125694"/>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a:t>
            </a:r>
            <a:endParaRPr lang="en-US" dirty="0"/>
          </a:p>
        </p:txBody>
      </p:sp>
      <p:sp>
        <p:nvSpPr>
          <p:cNvPr id="3" name="Content Placeholder 2"/>
          <p:cNvSpPr>
            <a:spLocks noGrp="1"/>
          </p:cNvSpPr>
          <p:nvPr>
            <p:ph idx="1"/>
          </p:nvPr>
        </p:nvSpPr>
        <p:spPr/>
        <p:txBody>
          <a:bodyPr/>
          <a:lstStyle/>
          <a:p>
            <a:r>
              <a:rPr lang="en-US" dirty="0" err="1" smtClean="0"/>
              <a:t>Organon</a:t>
            </a:r>
            <a:endParaRPr lang="en-US" dirty="0" smtClean="0"/>
          </a:p>
          <a:p>
            <a:r>
              <a:rPr lang="en-US" dirty="0" smtClean="0"/>
              <a:t>Physics</a:t>
            </a:r>
          </a:p>
          <a:p>
            <a:r>
              <a:rPr lang="en-US" dirty="0" smtClean="0"/>
              <a:t>Metaphysics</a:t>
            </a:r>
          </a:p>
          <a:p>
            <a:r>
              <a:rPr lang="en-US" dirty="0" smtClean="0"/>
              <a:t>Ethics </a:t>
            </a:r>
          </a:p>
          <a:p>
            <a:r>
              <a:rPr lang="en-US" dirty="0" smtClean="0"/>
              <a:t>Poetics</a:t>
            </a:r>
          </a:p>
          <a:p>
            <a:r>
              <a:rPr lang="en-US" dirty="0" smtClean="0"/>
              <a:t>Politics</a:t>
            </a:r>
          </a:p>
          <a:p>
            <a:r>
              <a:rPr lang="en-US" dirty="0" smtClean="0"/>
              <a:t>…</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153</a:t>
            </a:fld>
            <a:endParaRPr lang="en-US"/>
          </a:p>
        </p:txBody>
      </p:sp>
    </p:spTree>
    <p:extLst>
      <p:ext uri="{BB962C8B-B14F-4D97-AF65-F5344CB8AC3E}">
        <p14:creationId xmlns:p14="http://schemas.microsoft.com/office/powerpoint/2010/main" val="2158219978"/>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Organon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i="1" dirty="0" smtClean="0"/>
              <a:t>Categories</a:t>
            </a:r>
          </a:p>
          <a:p>
            <a:pPr marL="514350" indent="-514350">
              <a:buFont typeface="+mj-lt"/>
              <a:buAutoNum type="arabicPeriod"/>
            </a:pPr>
            <a:r>
              <a:rPr lang="en-US" i="1" dirty="0" smtClean="0"/>
              <a:t>On Interpretation</a:t>
            </a:r>
          </a:p>
          <a:p>
            <a:pPr marL="514350" indent="-514350">
              <a:buFont typeface="+mj-lt"/>
              <a:buAutoNum type="arabicPeriod"/>
            </a:pPr>
            <a:r>
              <a:rPr lang="en-US" i="1" dirty="0" smtClean="0"/>
              <a:t>Prior Analytics </a:t>
            </a:r>
          </a:p>
          <a:p>
            <a:pPr marL="514350" indent="-514350">
              <a:buFont typeface="+mj-lt"/>
              <a:buAutoNum type="arabicPeriod"/>
            </a:pPr>
            <a:r>
              <a:rPr lang="en-US" i="1" dirty="0" smtClean="0"/>
              <a:t>Posterior Analytics</a:t>
            </a:r>
          </a:p>
          <a:p>
            <a:pPr marL="514350" indent="-514350">
              <a:buFont typeface="+mj-lt"/>
              <a:buAutoNum type="arabicPeriod"/>
            </a:pPr>
            <a:r>
              <a:rPr lang="en-US" i="1" dirty="0" smtClean="0"/>
              <a:t>Topics</a:t>
            </a:r>
          </a:p>
          <a:p>
            <a:pPr marL="514350" indent="-514350">
              <a:buFont typeface="+mj-lt"/>
              <a:buAutoNum type="arabicPeriod"/>
            </a:pPr>
            <a:r>
              <a:rPr lang="en-US" i="1" dirty="0" smtClean="0"/>
              <a:t>Sophistical Refutations</a:t>
            </a:r>
            <a:endParaRPr lang="en-US" i="1" dirty="0"/>
          </a:p>
        </p:txBody>
      </p:sp>
      <p:sp>
        <p:nvSpPr>
          <p:cNvPr id="4" name="Slide Number Placeholder 3"/>
          <p:cNvSpPr>
            <a:spLocks noGrp="1"/>
          </p:cNvSpPr>
          <p:nvPr>
            <p:ph type="sldNum" sz="quarter" idx="12"/>
          </p:nvPr>
        </p:nvSpPr>
        <p:spPr/>
        <p:txBody>
          <a:bodyPr/>
          <a:lstStyle/>
          <a:p>
            <a:fld id="{61370158-B695-A34E-8F3B-AA76DB2B0F20}" type="slidenum">
              <a:rPr lang="en-US" smtClean="0"/>
              <a:t>154</a:t>
            </a:fld>
            <a:endParaRPr lang="en-US"/>
          </a:p>
        </p:txBody>
      </p:sp>
    </p:spTree>
    <p:extLst>
      <p:ext uri="{BB962C8B-B14F-4D97-AF65-F5344CB8AC3E}">
        <p14:creationId xmlns:p14="http://schemas.microsoft.com/office/powerpoint/2010/main" val="3557232656"/>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Species, Genus</a:t>
            </a:r>
            <a:endParaRPr lang="en-US" dirty="0"/>
          </a:p>
        </p:txBody>
      </p:sp>
      <p:sp>
        <p:nvSpPr>
          <p:cNvPr id="3" name="Content Placeholder 2"/>
          <p:cNvSpPr>
            <a:spLocks noGrp="1"/>
          </p:cNvSpPr>
          <p:nvPr>
            <p:ph idx="1"/>
          </p:nvPr>
        </p:nvSpPr>
        <p:spPr/>
        <p:txBody>
          <a:bodyPr>
            <a:normAutofit lnSpcReduction="10000"/>
          </a:bodyPr>
          <a:lstStyle/>
          <a:p>
            <a:r>
              <a:rPr lang="en-US" dirty="0" smtClean="0"/>
              <a:t>individual</a:t>
            </a:r>
          </a:p>
          <a:p>
            <a:endParaRPr lang="en-US" dirty="0" smtClean="0"/>
          </a:p>
          <a:p>
            <a:r>
              <a:rPr lang="en-US" dirty="0" smtClean="0"/>
              <a:t>species</a:t>
            </a:r>
          </a:p>
          <a:p>
            <a:r>
              <a:rPr lang="en-US" dirty="0" smtClean="0"/>
              <a:t>genus - differentia </a:t>
            </a:r>
          </a:p>
          <a:p>
            <a:endParaRPr lang="en-US" dirty="0" smtClean="0"/>
          </a:p>
          <a:p>
            <a:r>
              <a:rPr lang="en-US" dirty="0" smtClean="0"/>
              <a:t>definition </a:t>
            </a:r>
          </a:p>
          <a:p>
            <a:r>
              <a:rPr lang="en-US" dirty="0" err="1" smtClean="0"/>
              <a:t>proprium</a:t>
            </a:r>
            <a:endParaRPr lang="en-US" dirty="0" smtClean="0"/>
          </a:p>
          <a:p>
            <a:r>
              <a:rPr lang="en-US" dirty="0" smtClean="0"/>
              <a:t>accident</a:t>
            </a:r>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155</a:t>
            </a:fld>
            <a:endParaRPr lang="en-US"/>
          </a:p>
        </p:txBody>
      </p:sp>
    </p:spTree>
    <p:extLst>
      <p:ext uri="{BB962C8B-B14F-4D97-AF65-F5344CB8AC3E}">
        <p14:creationId xmlns:p14="http://schemas.microsoft.com/office/powerpoint/2010/main" val="678387075"/>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Theories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 theory is a set of true propositions.</a:t>
            </a:r>
          </a:p>
          <a:p>
            <a:r>
              <a:rPr lang="en-US" dirty="0" smtClean="0"/>
              <a:t>A theory could be generated by a set of axioms plus the set of inference rules.</a:t>
            </a:r>
          </a:p>
          <a:p>
            <a:r>
              <a:rPr lang="en-US" dirty="0" smtClean="0"/>
              <a:t>A theory is finitely-</a:t>
            </a:r>
            <a:r>
              <a:rPr lang="en-US" dirty="0" err="1" smtClean="0"/>
              <a:t>axiomatizable</a:t>
            </a:r>
            <a:r>
              <a:rPr lang="en-US" dirty="0" smtClean="0"/>
              <a:t> if it can be generated from a finite set of axioms.</a:t>
            </a:r>
          </a:p>
          <a:p>
            <a:r>
              <a:rPr lang="en-US" dirty="0" smtClean="0"/>
              <a:t>A set of axioms is independent if removing one will decrease the set of true propositions.</a:t>
            </a:r>
          </a:p>
          <a:p>
            <a:r>
              <a:rPr lang="en-US" dirty="0" smtClean="0"/>
              <a:t>A theory is complete is for any proposition, either it or its negation is in the theory.</a:t>
            </a:r>
          </a:p>
          <a:p>
            <a:r>
              <a:rPr lang="en-US" dirty="0" smtClean="0"/>
              <a:t>A theory is consistent if for no proposition it contains it and its negation. </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156</a:t>
            </a:fld>
            <a:endParaRPr lang="en-US"/>
          </a:p>
        </p:txBody>
      </p:sp>
    </p:spTree>
    <p:extLst>
      <p:ext uri="{BB962C8B-B14F-4D97-AF65-F5344CB8AC3E}">
        <p14:creationId xmlns:p14="http://schemas.microsoft.com/office/powerpoint/2010/main" val="3807012051"/>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of Groups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157</a:t>
            </a:fld>
            <a:endParaRPr lang="en-US"/>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26369" r="-26369"/>
          <a:stretch>
            <a:fillRect/>
          </a:stretch>
        </p:blipFill>
        <p:spPr/>
      </p:pic>
    </p:spTree>
    <p:extLst>
      <p:ext uri="{BB962C8B-B14F-4D97-AF65-F5344CB8AC3E}">
        <p14:creationId xmlns:p14="http://schemas.microsoft.com/office/powerpoint/2010/main" val="2072519591"/>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of a theory</a:t>
            </a:r>
            <a:endParaRPr lang="en-US" dirty="0"/>
          </a:p>
        </p:txBody>
      </p:sp>
      <p:sp>
        <p:nvSpPr>
          <p:cNvPr id="3" name="Content Placeholder 2"/>
          <p:cNvSpPr>
            <a:spLocks noGrp="1"/>
          </p:cNvSpPr>
          <p:nvPr>
            <p:ph idx="1"/>
          </p:nvPr>
        </p:nvSpPr>
        <p:spPr/>
        <p:txBody>
          <a:bodyPr/>
          <a:lstStyle/>
          <a:p>
            <a:pPr marL="0" indent="0">
              <a:buNone/>
            </a:pPr>
            <a:r>
              <a:rPr lang="en-US" dirty="0" smtClean="0"/>
              <a:t>A set of elements that satisfies all the propositions in the theory is called its model. </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158</a:t>
            </a:fld>
            <a:endParaRPr lang="en-US"/>
          </a:p>
        </p:txBody>
      </p:sp>
    </p:spTree>
    <p:extLst>
      <p:ext uri="{BB962C8B-B14F-4D97-AF65-F5344CB8AC3E}">
        <p14:creationId xmlns:p14="http://schemas.microsoft.com/office/powerpoint/2010/main" val="2280596326"/>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Categorical Theories</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buNone/>
            </a:pPr>
            <a:r>
              <a:rPr lang="en-US" dirty="0" smtClean="0"/>
              <a:t>A (consistent) theory is </a:t>
            </a:r>
            <a:r>
              <a:rPr lang="en-US" i="1" dirty="0" smtClean="0"/>
              <a:t>categorical</a:t>
            </a:r>
            <a:r>
              <a:rPr lang="en-US" dirty="0" smtClean="0"/>
              <a:t> or </a:t>
            </a:r>
            <a:r>
              <a:rPr lang="en-US" i="1" dirty="0" smtClean="0"/>
              <a:t>univalent</a:t>
            </a:r>
            <a:r>
              <a:rPr lang="en-US" dirty="0" smtClean="0"/>
              <a:t> if all of its models are isomorphic.</a:t>
            </a:r>
          </a:p>
          <a:p>
            <a:pPr marL="0" indent="0">
              <a:buNone/>
            </a:pPr>
            <a:endParaRPr lang="en-US" dirty="0"/>
          </a:p>
          <a:p>
            <a:pPr marL="0" indent="0">
              <a:buNone/>
            </a:pPr>
            <a:r>
              <a:rPr lang="en-US" sz="2400" dirty="0" smtClean="0"/>
              <a:t>(This is an original definition of Oswald Veblen. Modern logicians talk about </a:t>
            </a:r>
            <a:r>
              <a:rPr lang="el-GR" sz="2400" dirty="0" smtClean="0"/>
              <a:t>κ</a:t>
            </a:r>
            <a:r>
              <a:rPr lang="en-US" sz="2400" dirty="0" smtClean="0"/>
              <a:t>-categorical theories: all models of the cardinality </a:t>
            </a:r>
            <a:r>
              <a:rPr lang="el-GR" sz="2400" dirty="0"/>
              <a:t>κ</a:t>
            </a:r>
            <a:r>
              <a:rPr lang="en-US" sz="2400" dirty="0" smtClean="0"/>
              <a:t> are isomorphic.)</a:t>
            </a:r>
            <a:endParaRPr lang="en-US" sz="2400" dirty="0"/>
          </a:p>
        </p:txBody>
      </p:sp>
      <p:sp>
        <p:nvSpPr>
          <p:cNvPr id="4" name="Slide Number Placeholder 3"/>
          <p:cNvSpPr>
            <a:spLocks noGrp="1"/>
          </p:cNvSpPr>
          <p:nvPr>
            <p:ph type="sldNum" sz="quarter" idx="12"/>
          </p:nvPr>
        </p:nvSpPr>
        <p:spPr/>
        <p:txBody>
          <a:bodyPr/>
          <a:lstStyle/>
          <a:p>
            <a:fld id="{61370158-B695-A34E-8F3B-AA76DB2B0F20}" type="slidenum">
              <a:rPr lang="en-US" smtClean="0"/>
              <a:t>159</a:t>
            </a:fld>
            <a:endParaRPr lang="en-US"/>
          </a:p>
        </p:txBody>
      </p:sp>
    </p:spTree>
    <p:extLst>
      <p:ext uri="{BB962C8B-B14F-4D97-AF65-F5344CB8AC3E}">
        <p14:creationId xmlns:p14="http://schemas.microsoft.com/office/powerpoint/2010/main" val="22662828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Bolyai</a:t>
            </a:r>
            <a:r>
              <a:rPr lang="en-US" dirty="0" smtClean="0"/>
              <a:t> Tragedy</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a:t>
            </a:r>
            <a:r>
              <a:rPr lang="en-US" dirty="0"/>
              <a:t>If I commenced by saying that I am unable to praise this work, you would certainly be surprised for a moment. But I cannot say otherwise. To praise it would be to praise myself. Indeed the whole contents of the work, the path taken by your son, the results to which he is led, coincide almost entirely with my meditations, which have occupied my mind partly for the last thirty or thirty-five years.</a:t>
            </a:r>
            <a:r>
              <a:rPr lang="en-US" dirty="0" smtClean="0"/>
              <a:t>”</a:t>
            </a:r>
          </a:p>
          <a:p>
            <a:pPr marL="0" indent="0" algn="r">
              <a:buNone/>
            </a:pPr>
            <a:r>
              <a:rPr lang="en-US" i="1" dirty="0" smtClean="0"/>
              <a:t>Letter from Carl Gauss to </a:t>
            </a:r>
            <a:r>
              <a:rPr lang="en-US" i="1" dirty="0" err="1" smtClean="0"/>
              <a:t>Farkas</a:t>
            </a:r>
            <a:r>
              <a:rPr lang="en-US" i="1" dirty="0" smtClean="0"/>
              <a:t> </a:t>
            </a:r>
            <a:r>
              <a:rPr lang="en-US" i="1" dirty="0" err="1" smtClean="0"/>
              <a:t>Bolyai</a:t>
            </a:r>
            <a:r>
              <a:rPr lang="en-US" i="1" dirty="0" smtClean="0"/>
              <a:t> </a:t>
            </a:r>
            <a:endParaRPr lang="en-US" i="1" dirty="0"/>
          </a:p>
        </p:txBody>
      </p:sp>
      <p:sp>
        <p:nvSpPr>
          <p:cNvPr id="4" name="Slide Number Placeholder 3"/>
          <p:cNvSpPr>
            <a:spLocks noGrp="1"/>
          </p:cNvSpPr>
          <p:nvPr>
            <p:ph type="sldNum" sz="quarter" idx="12"/>
          </p:nvPr>
        </p:nvSpPr>
        <p:spPr/>
        <p:txBody>
          <a:bodyPr/>
          <a:lstStyle/>
          <a:p>
            <a:fld id="{61370158-B695-A34E-8F3B-AA76DB2B0F20}" type="slidenum">
              <a:rPr lang="en-US" smtClean="0"/>
              <a:t>16</a:t>
            </a:fld>
            <a:endParaRPr lang="en-US"/>
          </a:p>
        </p:txBody>
      </p:sp>
    </p:spTree>
    <p:extLst>
      <p:ext uri="{BB962C8B-B14F-4D97-AF65-F5344CB8AC3E}">
        <p14:creationId xmlns:p14="http://schemas.microsoft.com/office/powerpoint/2010/main" val="2016406454"/>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Groups of order &lt; 13</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21697953"/>
              </p:ext>
            </p:extLst>
          </p:nvPr>
        </p:nvGraphicFramePr>
        <p:xfrm>
          <a:off x="2371048" y="1712725"/>
          <a:ext cx="4284954" cy="4820920"/>
        </p:xfrm>
        <a:graphic>
          <a:graphicData uri="http://schemas.openxmlformats.org/drawingml/2006/table">
            <a:tbl>
              <a:tblPr firstRow="1" bandRow="1">
                <a:tableStyleId>{5940675A-B579-460E-94D1-54222C63F5DA}</a:tableStyleId>
              </a:tblPr>
              <a:tblGrid>
                <a:gridCol w="1428318"/>
                <a:gridCol w="1428318"/>
                <a:gridCol w="1428318"/>
              </a:tblGrid>
              <a:tr h="370840">
                <a:tc>
                  <a:txBody>
                    <a:bodyPr/>
                    <a:lstStyle/>
                    <a:p>
                      <a:pPr algn="ctr"/>
                      <a:r>
                        <a:rPr lang="en-US" dirty="0" smtClean="0"/>
                        <a:t>order</a:t>
                      </a:r>
                      <a:endParaRPr lang="en-US" dirty="0"/>
                    </a:p>
                  </a:txBody>
                  <a:tcPr anchor="ctr"/>
                </a:tc>
                <a:tc>
                  <a:txBody>
                    <a:bodyPr/>
                    <a:lstStyle/>
                    <a:p>
                      <a:pPr algn="ctr"/>
                      <a:r>
                        <a:rPr lang="en-US" dirty="0" err="1" smtClean="0"/>
                        <a:t>abelian</a:t>
                      </a:r>
                      <a:endParaRPr lang="en-US" dirty="0"/>
                    </a:p>
                  </a:txBody>
                  <a:tcPr anchor="ctr"/>
                </a:tc>
                <a:tc>
                  <a:txBody>
                    <a:bodyPr/>
                    <a:lstStyle/>
                    <a:p>
                      <a:pPr algn="ctr"/>
                      <a:r>
                        <a:rPr lang="en-US" dirty="0" smtClean="0"/>
                        <a:t>non-</a:t>
                      </a:r>
                      <a:r>
                        <a:rPr lang="en-US" dirty="0" err="1" smtClean="0"/>
                        <a:t>abelian</a:t>
                      </a:r>
                      <a:endParaRPr lang="en-US" dirty="0"/>
                    </a:p>
                  </a:txBody>
                  <a:tcPr anchor="ctr"/>
                </a:tc>
              </a:tr>
              <a:tr h="370840">
                <a:tc>
                  <a:txBody>
                    <a:bodyPr/>
                    <a:lstStyle/>
                    <a:p>
                      <a:pPr algn="ctr"/>
                      <a:r>
                        <a:rPr lang="en-US" dirty="0" smtClean="0"/>
                        <a:t>1</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0</a:t>
                      </a:r>
                      <a:endParaRPr lang="en-US" dirty="0"/>
                    </a:p>
                  </a:txBody>
                  <a:tcPr anchor="ctr"/>
                </a:tc>
              </a:tr>
              <a:tr h="370840">
                <a:tc>
                  <a:txBody>
                    <a:bodyPr/>
                    <a:lstStyle/>
                    <a:p>
                      <a:pPr algn="ctr"/>
                      <a:r>
                        <a:rPr lang="en-US" dirty="0" smtClean="0"/>
                        <a:t>2</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0</a:t>
                      </a:r>
                      <a:endParaRPr lang="en-US" dirty="0"/>
                    </a:p>
                  </a:txBody>
                  <a:tcPr anchor="ctr"/>
                </a:tc>
              </a:tr>
              <a:tr h="370840">
                <a:tc>
                  <a:txBody>
                    <a:bodyPr/>
                    <a:lstStyle/>
                    <a:p>
                      <a:pPr algn="ctr"/>
                      <a:r>
                        <a:rPr lang="en-US" dirty="0" smtClean="0"/>
                        <a:t>3</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0</a:t>
                      </a:r>
                      <a:endParaRPr lang="en-US" dirty="0"/>
                    </a:p>
                  </a:txBody>
                  <a:tcPr anchor="ctr"/>
                </a:tc>
              </a:tr>
              <a:tr h="370840">
                <a:tc>
                  <a:txBody>
                    <a:bodyPr/>
                    <a:lstStyle/>
                    <a:p>
                      <a:pPr algn="ctr"/>
                      <a:r>
                        <a:rPr lang="en-US" b="1" dirty="0" smtClean="0"/>
                        <a:t>4</a:t>
                      </a:r>
                      <a:endParaRPr lang="en-US" b="1" dirty="0"/>
                    </a:p>
                  </a:txBody>
                  <a:tcPr anchor="ctr"/>
                </a:tc>
                <a:tc>
                  <a:txBody>
                    <a:bodyPr/>
                    <a:lstStyle/>
                    <a:p>
                      <a:pPr algn="ctr"/>
                      <a:r>
                        <a:rPr lang="en-US" dirty="0" smtClean="0"/>
                        <a:t>2</a:t>
                      </a:r>
                      <a:endParaRPr lang="en-US" dirty="0"/>
                    </a:p>
                  </a:txBody>
                  <a:tcPr anchor="ctr"/>
                </a:tc>
                <a:tc>
                  <a:txBody>
                    <a:bodyPr/>
                    <a:lstStyle/>
                    <a:p>
                      <a:pPr algn="ctr"/>
                      <a:r>
                        <a:rPr lang="en-US" dirty="0" smtClean="0"/>
                        <a:t>0</a:t>
                      </a:r>
                      <a:endParaRPr lang="en-US" dirty="0"/>
                    </a:p>
                  </a:txBody>
                  <a:tcPr anchor="ctr"/>
                </a:tc>
              </a:tr>
              <a:tr h="370840">
                <a:tc>
                  <a:txBody>
                    <a:bodyPr/>
                    <a:lstStyle/>
                    <a:p>
                      <a:pPr algn="ctr"/>
                      <a:r>
                        <a:rPr lang="en-US" dirty="0" smtClean="0"/>
                        <a:t>5</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0</a:t>
                      </a:r>
                      <a:endParaRPr lang="en-US" dirty="0"/>
                    </a:p>
                  </a:txBody>
                  <a:tcPr anchor="ctr"/>
                </a:tc>
              </a:tr>
              <a:tr h="370840">
                <a:tc>
                  <a:txBody>
                    <a:bodyPr/>
                    <a:lstStyle/>
                    <a:p>
                      <a:pPr algn="ctr"/>
                      <a:r>
                        <a:rPr lang="en-US" b="1" dirty="0" smtClean="0"/>
                        <a:t>6</a:t>
                      </a:r>
                      <a:endParaRPr lang="en-US" b="1" dirty="0"/>
                    </a:p>
                  </a:txBody>
                  <a:tcPr anchor="ctr"/>
                </a:tc>
                <a:tc>
                  <a:txBody>
                    <a:bodyPr/>
                    <a:lstStyle/>
                    <a:p>
                      <a:pPr algn="ctr"/>
                      <a:r>
                        <a:rPr lang="en-US" dirty="0" smtClean="0"/>
                        <a:t>1</a:t>
                      </a:r>
                      <a:endParaRPr lang="en-US" dirty="0"/>
                    </a:p>
                  </a:txBody>
                  <a:tcPr anchor="ctr"/>
                </a:tc>
                <a:tc>
                  <a:txBody>
                    <a:bodyPr/>
                    <a:lstStyle/>
                    <a:p>
                      <a:pPr algn="ctr"/>
                      <a:r>
                        <a:rPr lang="en-US" dirty="0" smtClean="0"/>
                        <a:t>1</a:t>
                      </a:r>
                      <a:endParaRPr lang="en-US" dirty="0"/>
                    </a:p>
                  </a:txBody>
                  <a:tcPr anchor="ctr"/>
                </a:tc>
              </a:tr>
              <a:tr h="370840">
                <a:tc>
                  <a:txBody>
                    <a:bodyPr/>
                    <a:lstStyle/>
                    <a:p>
                      <a:pPr algn="ctr"/>
                      <a:r>
                        <a:rPr lang="en-US" dirty="0" smtClean="0"/>
                        <a:t>7</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0</a:t>
                      </a:r>
                      <a:endParaRPr lang="en-US" dirty="0"/>
                    </a:p>
                  </a:txBody>
                  <a:tcPr anchor="ctr"/>
                </a:tc>
              </a:tr>
              <a:tr h="370840">
                <a:tc>
                  <a:txBody>
                    <a:bodyPr/>
                    <a:lstStyle/>
                    <a:p>
                      <a:pPr algn="ctr"/>
                      <a:r>
                        <a:rPr lang="en-US" b="1" dirty="0" smtClean="0"/>
                        <a:t>8</a:t>
                      </a:r>
                      <a:endParaRPr lang="en-US" b="1" dirty="0"/>
                    </a:p>
                  </a:txBody>
                  <a:tcPr anchor="ctr"/>
                </a:tc>
                <a:tc>
                  <a:txBody>
                    <a:bodyPr/>
                    <a:lstStyle/>
                    <a:p>
                      <a:pPr algn="ctr"/>
                      <a:r>
                        <a:rPr lang="en-US" dirty="0" smtClean="0"/>
                        <a:t>3</a:t>
                      </a:r>
                      <a:endParaRPr lang="en-US" dirty="0"/>
                    </a:p>
                  </a:txBody>
                  <a:tcPr anchor="ctr"/>
                </a:tc>
                <a:tc>
                  <a:txBody>
                    <a:bodyPr/>
                    <a:lstStyle/>
                    <a:p>
                      <a:pPr algn="ctr"/>
                      <a:r>
                        <a:rPr lang="en-US" dirty="0" smtClean="0"/>
                        <a:t>2</a:t>
                      </a:r>
                      <a:endParaRPr lang="en-US" dirty="0"/>
                    </a:p>
                  </a:txBody>
                  <a:tcPr anchor="ctr"/>
                </a:tc>
              </a:tr>
              <a:tr h="370840">
                <a:tc>
                  <a:txBody>
                    <a:bodyPr/>
                    <a:lstStyle/>
                    <a:p>
                      <a:pPr algn="ctr"/>
                      <a:r>
                        <a:rPr lang="en-US" b="1" dirty="0" smtClean="0"/>
                        <a:t>9</a:t>
                      </a:r>
                      <a:endParaRPr lang="en-US" b="1" dirty="0"/>
                    </a:p>
                  </a:txBody>
                  <a:tcPr anchor="ctr"/>
                </a:tc>
                <a:tc>
                  <a:txBody>
                    <a:bodyPr/>
                    <a:lstStyle/>
                    <a:p>
                      <a:pPr algn="ctr"/>
                      <a:r>
                        <a:rPr lang="en-US" dirty="0" smtClean="0"/>
                        <a:t>2</a:t>
                      </a:r>
                      <a:endParaRPr lang="en-US" dirty="0"/>
                    </a:p>
                  </a:txBody>
                  <a:tcPr anchor="ctr"/>
                </a:tc>
                <a:tc>
                  <a:txBody>
                    <a:bodyPr/>
                    <a:lstStyle/>
                    <a:p>
                      <a:pPr algn="ctr"/>
                      <a:r>
                        <a:rPr lang="en-US" dirty="0" smtClean="0"/>
                        <a:t>0</a:t>
                      </a:r>
                      <a:endParaRPr lang="en-US" dirty="0"/>
                    </a:p>
                  </a:txBody>
                  <a:tcPr anchor="ctr"/>
                </a:tc>
              </a:tr>
              <a:tr h="370840">
                <a:tc>
                  <a:txBody>
                    <a:bodyPr/>
                    <a:lstStyle/>
                    <a:p>
                      <a:pPr algn="ctr"/>
                      <a:r>
                        <a:rPr lang="en-US" b="1" dirty="0" smtClean="0"/>
                        <a:t>10</a:t>
                      </a:r>
                      <a:endParaRPr lang="en-US" b="1" dirty="0"/>
                    </a:p>
                  </a:txBody>
                  <a:tcPr anchor="ctr"/>
                </a:tc>
                <a:tc>
                  <a:txBody>
                    <a:bodyPr/>
                    <a:lstStyle/>
                    <a:p>
                      <a:pPr algn="ctr"/>
                      <a:r>
                        <a:rPr lang="en-US" dirty="0" smtClean="0"/>
                        <a:t>1</a:t>
                      </a:r>
                      <a:endParaRPr lang="en-US" dirty="0"/>
                    </a:p>
                  </a:txBody>
                  <a:tcPr anchor="ctr"/>
                </a:tc>
                <a:tc>
                  <a:txBody>
                    <a:bodyPr/>
                    <a:lstStyle/>
                    <a:p>
                      <a:pPr algn="ctr"/>
                      <a:r>
                        <a:rPr lang="en-US" dirty="0" smtClean="0"/>
                        <a:t>1</a:t>
                      </a:r>
                      <a:endParaRPr lang="en-US" dirty="0"/>
                    </a:p>
                  </a:txBody>
                  <a:tcPr anchor="ctr"/>
                </a:tc>
              </a:tr>
              <a:tr h="370840">
                <a:tc>
                  <a:txBody>
                    <a:bodyPr/>
                    <a:lstStyle/>
                    <a:p>
                      <a:pPr algn="ctr"/>
                      <a:r>
                        <a:rPr lang="en-US" dirty="0" smtClean="0"/>
                        <a:t>11</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0</a:t>
                      </a:r>
                      <a:endParaRPr lang="en-US" dirty="0"/>
                    </a:p>
                  </a:txBody>
                  <a:tcPr anchor="ctr"/>
                </a:tc>
              </a:tr>
              <a:tr h="370840">
                <a:tc>
                  <a:txBody>
                    <a:bodyPr/>
                    <a:lstStyle/>
                    <a:p>
                      <a:pPr algn="ctr"/>
                      <a:r>
                        <a:rPr lang="en-US" b="1" dirty="0" smtClean="0"/>
                        <a:t>12</a:t>
                      </a:r>
                      <a:endParaRPr lang="en-US" b="1" dirty="0"/>
                    </a:p>
                  </a:txBody>
                  <a:tcPr anchor="ctr"/>
                </a:tc>
                <a:tc>
                  <a:txBody>
                    <a:bodyPr/>
                    <a:lstStyle/>
                    <a:p>
                      <a:pPr algn="ctr"/>
                      <a:r>
                        <a:rPr lang="en-US" dirty="0" smtClean="0"/>
                        <a:t>2</a:t>
                      </a:r>
                      <a:endParaRPr lang="en-US" dirty="0"/>
                    </a:p>
                  </a:txBody>
                  <a:tcPr anchor="ctr"/>
                </a:tc>
                <a:tc>
                  <a:txBody>
                    <a:bodyPr/>
                    <a:lstStyle/>
                    <a:p>
                      <a:pPr algn="ctr"/>
                      <a:r>
                        <a:rPr lang="en-US" dirty="0" smtClean="0"/>
                        <a:t>3</a:t>
                      </a:r>
                      <a:endParaRPr lang="en-US" dirty="0"/>
                    </a:p>
                  </a:txBody>
                  <a:tcPr anchor="ctr"/>
                </a:tc>
              </a:tr>
            </a:tbl>
          </a:graphicData>
        </a:graphic>
      </p:graphicFrame>
      <p:sp>
        <p:nvSpPr>
          <p:cNvPr id="4" name="Slide Number Placeholder 3"/>
          <p:cNvSpPr>
            <a:spLocks noGrp="1"/>
          </p:cNvSpPr>
          <p:nvPr>
            <p:ph type="sldNum" sz="quarter" idx="12"/>
          </p:nvPr>
        </p:nvSpPr>
        <p:spPr/>
        <p:txBody>
          <a:bodyPr/>
          <a:lstStyle/>
          <a:p>
            <a:fld id="{61370158-B695-A34E-8F3B-AA76DB2B0F20}" type="slidenum">
              <a:rPr lang="en-US" smtClean="0"/>
              <a:t>160</a:t>
            </a:fld>
            <a:endParaRPr lang="en-US"/>
          </a:p>
        </p:txBody>
      </p:sp>
    </p:spTree>
    <p:extLst>
      <p:ext uri="{BB962C8B-B14F-4D97-AF65-F5344CB8AC3E}">
        <p14:creationId xmlns:p14="http://schemas.microsoft.com/office/powerpoint/2010/main" val="2533576077"/>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Non-isomorphic groups of order 4</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99010729"/>
              </p:ext>
            </p:extLst>
          </p:nvPr>
        </p:nvGraphicFramePr>
        <p:xfrm>
          <a:off x="457200" y="1600201"/>
          <a:ext cx="3576920" cy="3629210"/>
        </p:xfrm>
        <a:graphic>
          <a:graphicData uri="http://schemas.openxmlformats.org/drawingml/2006/table">
            <a:tbl>
              <a:tblPr firstRow="1" bandRow="1">
                <a:tableStyleId>{5940675A-B579-460E-94D1-54222C63F5DA}</a:tableStyleId>
              </a:tblPr>
              <a:tblGrid>
                <a:gridCol w="715384"/>
                <a:gridCol w="715384"/>
                <a:gridCol w="715384"/>
                <a:gridCol w="715384"/>
                <a:gridCol w="715384"/>
              </a:tblGrid>
              <a:tr h="725842">
                <a:tc>
                  <a:txBody>
                    <a:bodyPr/>
                    <a:lstStyle/>
                    <a:p>
                      <a:pPr algn="ctr"/>
                      <a:endParaRPr lang="en-US" sz="3600" dirty="0"/>
                    </a:p>
                  </a:txBody>
                  <a:tcPr anchor="ctr">
                    <a:lnL w="12700" cmpd="sng">
                      <a:noFill/>
                    </a:lnL>
                    <a:lnR w="38100" cap="flat" cmpd="sng" algn="ctr">
                      <a:solidFill>
                        <a:srgbClr val="000000"/>
                      </a:solidFill>
                      <a:prstDash val="solid"/>
                      <a:round/>
                      <a:headEnd type="none" w="med" len="med"/>
                      <a:tailEnd type="none" w="med" len="med"/>
                    </a:lnR>
                    <a:lnT w="12700" cmpd="sng">
                      <a:noFill/>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b="1" dirty="0" smtClean="0"/>
                        <a:t>e</a:t>
                      </a:r>
                      <a:endParaRPr lang="en-US" sz="3600" b="1" dirty="0"/>
                    </a:p>
                  </a:txBody>
                  <a:tcPr anchor="ctr">
                    <a:lnL w="38100" cap="flat" cmpd="sng" algn="ctr">
                      <a:solidFill>
                        <a:srgbClr val="000000"/>
                      </a:solidFill>
                      <a:prstDash val="solid"/>
                      <a:round/>
                      <a:headEnd type="none" w="med" len="med"/>
                      <a:tailEnd type="none" w="med" len="med"/>
                    </a:lnL>
                    <a:lnB w="28575" cap="flat" cmpd="sng" algn="ctr">
                      <a:solidFill>
                        <a:srgbClr val="000000"/>
                      </a:solidFill>
                      <a:prstDash val="solid"/>
                      <a:round/>
                      <a:headEnd type="none" w="med" len="med"/>
                      <a:tailEnd type="none" w="med" len="med"/>
                    </a:lnB>
                  </a:tcPr>
                </a:tc>
                <a:tc>
                  <a:txBody>
                    <a:bodyPr/>
                    <a:lstStyle/>
                    <a:p>
                      <a:pPr algn="ctr"/>
                      <a:r>
                        <a:rPr lang="en-US" sz="3600" b="1" dirty="0" smtClean="0"/>
                        <a:t>a</a:t>
                      </a:r>
                      <a:endParaRPr lang="en-US" sz="3600" b="1" dirty="0"/>
                    </a:p>
                  </a:txBody>
                  <a:tcPr anchor="ctr">
                    <a:lnB w="28575" cap="flat" cmpd="sng" algn="ctr">
                      <a:solidFill>
                        <a:srgbClr val="000000"/>
                      </a:solidFill>
                      <a:prstDash val="solid"/>
                      <a:round/>
                      <a:headEnd type="none" w="med" len="med"/>
                      <a:tailEnd type="none" w="med" len="med"/>
                    </a:lnB>
                  </a:tcPr>
                </a:tc>
                <a:tc>
                  <a:txBody>
                    <a:bodyPr/>
                    <a:lstStyle/>
                    <a:p>
                      <a:pPr algn="ctr"/>
                      <a:r>
                        <a:rPr lang="en-US" sz="3600" b="1" dirty="0" smtClean="0"/>
                        <a:t>b</a:t>
                      </a:r>
                      <a:endParaRPr lang="en-US" sz="3600" b="1" dirty="0"/>
                    </a:p>
                  </a:txBody>
                  <a:tcPr anchor="ctr">
                    <a:lnB w="28575" cap="flat" cmpd="sng" algn="ctr">
                      <a:solidFill>
                        <a:srgbClr val="000000"/>
                      </a:solidFill>
                      <a:prstDash val="solid"/>
                      <a:round/>
                      <a:headEnd type="none" w="med" len="med"/>
                      <a:tailEnd type="none" w="med" len="med"/>
                    </a:lnB>
                  </a:tcPr>
                </a:tc>
                <a:tc>
                  <a:txBody>
                    <a:bodyPr/>
                    <a:lstStyle/>
                    <a:p>
                      <a:pPr algn="ctr"/>
                      <a:r>
                        <a:rPr lang="en-US" sz="3600" b="1" dirty="0" smtClean="0"/>
                        <a:t>c</a:t>
                      </a:r>
                      <a:endParaRPr lang="en-US" sz="3600" b="1" dirty="0"/>
                    </a:p>
                  </a:txBody>
                  <a:tcPr anchor="ctr">
                    <a:lnB w="28575" cap="flat" cmpd="sng" algn="ctr">
                      <a:solidFill>
                        <a:srgbClr val="000000"/>
                      </a:solidFill>
                      <a:prstDash val="solid"/>
                      <a:round/>
                      <a:headEnd type="none" w="med" len="med"/>
                      <a:tailEnd type="none" w="med" len="med"/>
                    </a:lnB>
                  </a:tcPr>
                </a:tc>
              </a:tr>
              <a:tr h="725842">
                <a:tc>
                  <a:txBody>
                    <a:bodyPr/>
                    <a:lstStyle/>
                    <a:p>
                      <a:pPr algn="ctr"/>
                      <a:r>
                        <a:rPr lang="en-US" sz="3600" b="1" dirty="0" smtClean="0"/>
                        <a:t>e</a:t>
                      </a:r>
                      <a:endParaRPr lang="en-US" sz="3600" b="1" dirty="0"/>
                    </a:p>
                  </a:txBody>
                  <a:tcPr anchor="ctr">
                    <a:lnR w="2857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pPr algn="ctr"/>
                      <a:r>
                        <a:rPr lang="en-US" sz="3600" dirty="0" smtClean="0"/>
                        <a:t>e</a:t>
                      </a:r>
                      <a:endParaRPr lang="en-US" sz="3600" dirty="0"/>
                    </a:p>
                  </a:txBody>
                  <a:tcPr anchor="ctr">
                    <a:lnL w="28575" cap="flat" cmpd="sng" algn="ctr">
                      <a:solidFill>
                        <a:srgbClr val="000000"/>
                      </a:solidFill>
                      <a:prstDash val="solid"/>
                      <a:round/>
                      <a:headEnd type="none" w="med" len="med"/>
                      <a:tailEnd type="none" w="med" len="med"/>
                    </a:lnL>
                    <a:lnT w="28575" cap="flat" cmpd="sng" algn="ctr">
                      <a:solidFill>
                        <a:srgbClr val="000000"/>
                      </a:solidFill>
                      <a:prstDash val="solid"/>
                      <a:round/>
                      <a:headEnd type="none" w="med" len="med"/>
                      <a:tailEnd type="none" w="med" len="med"/>
                    </a:lnT>
                  </a:tcPr>
                </a:tc>
                <a:tc>
                  <a:txBody>
                    <a:bodyPr/>
                    <a:lstStyle/>
                    <a:p>
                      <a:pPr algn="ctr"/>
                      <a:r>
                        <a:rPr lang="en-US" sz="3600" dirty="0" smtClean="0"/>
                        <a:t>a</a:t>
                      </a:r>
                      <a:endParaRPr lang="en-US" sz="3600" dirty="0"/>
                    </a:p>
                  </a:txBody>
                  <a:tcPr anchor="ctr">
                    <a:lnT w="28575" cap="flat" cmpd="sng" algn="ctr">
                      <a:solidFill>
                        <a:srgbClr val="000000"/>
                      </a:solidFill>
                      <a:prstDash val="solid"/>
                      <a:round/>
                      <a:headEnd type="none" w="med" len="med"/>
                      <a:tailEnd type="none" w="med" len="med"/>
                    </a:lnT>
                  </a:tcPr>
                </a:tc>
                <a:tc>
                  <a:txBody>
                    <a:bodyPr/>
                    <a:lstStyle/>
                    <a:p>
                      <a:pPr algn="ctr"/>
                      <a:r>
                        <a:rPr lang="en-US" sz="3600" dirty="0" smtClean="0"/>
                        <a:t>b</a:t>
                      </a:r>
                      <a:endParaRPr lang="en-US" sz="3600" dirty="0"/>
                    </a:p>
                  </a:txBody>
                  <a:tcPr anchor="ctr">
                    <a:lnT w="28575" cap="flat" cmpd="sng" algn="ctr">
                      <a:solidFill>
                        <a:srgbClr val="000000"/>
                      </a:solidFill>
                      <a:prstDash val="solid"/>
                      <a:round/>
                      <a:headEnd type="none" w="med" len="med"/>
                      <a:tailEnd type="none" w="med" len="med"/>
                    </a:lnT>
                  </a:tcPr>
                </a:tc>
                <a:tc>
                  <a:txBody>
                    <a:bodyPr/>
                    <a:lstStyle/>
                    <a:p>
                      <a:pPr algn="ctr"/>
                      <a:r>
                        <a:rPr lang="en-US" sz="3600" dirty="0" smtClean="0"/>
                        <a:t>c</a:t>
                      </a:r>
                      <a:endParaRPr lang="en-US" sz="3600" dirty="0"/>
                    </a:p>
                  </a:txBody>
                  <a:tcPr anchor="ctr">
                    <a:lnT w="28575" cap="flat" cmpd="sng" algn="ctr">
                      <a:solidFill>
                        <a:srgbClr val="000000"/>
                      </a:solidFill>
                      <a:prstDash val="solid"/>
                      <a:round/>
                      <a:headEnd type="none" w="med" len="med"/>
                      <a:tailEnd type="none" w="med" len="med"/>
                    </a:lnT>
                  </a:tcPr>
                </a:tc>
              </a:tr>
              <a:tr h="725842">
                <a:tc>
                  <a:txBody>
                    <a:bodyPr/>
                    <a:lstStyle/>
                    <a:p>
                      <a:pPr algn="ctr"/>
                      <a:r>
                        <a:rPr lang="en-US" sz="3600" b="1" dirty="0" smtClean="0"/>
                        <a:t>a</a:t>
                      </a:r>
                      <a:endParaRPr lang="en-US" sz="3600" b="1" dirty="0"/>
                    </a:p>
                  </a:txBody>
                  <a:tcPr anchor="ctr">
                    <a:lnR w="28575" cap="flat" cmpd="sng" algn="ctr">
                      <a:solidFill>
                        <a:srgbClr val="000000"/>
                      </a:solidFill>
                      <a:prstDash val="solid"/>
                      <a:round/>
                      <a:headEnd type="none" w="med" len="med"/>
                      <a:tailEnd type="none" w="med" len="med"/>
                    </a:lnR>
                  </a:tcPr>
                </a:tc>
                <a:tc>
                  <a:txBody>
                    <a:bodyPr/>
                    <a:lstStyle/>
                    <a:p>
                      <a:pPr algn="ctr"/>
                      <a:r>
                        <a:rPr lang="en-US" sz="3600" dirty="0" smtClean="0"/>
                        <a:t>a</a:t>
                      </a:r>
                      <a:endParaRPr lang="en-US" sz="3600" dirty="0"/>
                    </a:p>
                  </a:txBody>
                  <a:tcPr anchor="ctr">
                    <a:lnL w="28575" cap="flat" cmpd="sng" algn="ctr">
                      <a:solidFill>
                        <a:srgbClr val="000000"/>
                      </a:solidFill>
                      <a:prstDash val="solid"/>
                      <a:round/>
                      <a:headEnd type="none" w="med" len="med"/>
                      <a:tailEnd type="none" w="med" len="med"/>
                    </a:lnL>
                  </a:tcPr>
                </a:tc>
                <a:tc>
                  <a:txBody>
                    <a:bodyPr/>
                    <a:lstStyle/>
                    <a:p>
                      <a:pPr algn="ctr"/>
                      <a:r>
                        <a:rPr lang="en-US" sz="3600" dirty="0" smtClean="0"/>
                        <a:t>b</a:t>
                      </a:r>
                      <a:endParaRPr lang="en-US" sz="3600" dirty="0"/>
                    </a:p>
                  </a:txBody>
                  <a:tcPr anchor="ctr"/>
                </a:tc>
                <a:tc>
                  <a:txBody>
                    <a:bodyPr/>
                    <a:lstStyle/>
                    <a:p>
                      <a:pPr algn="ctr"/>
                      <a:r>
                        <a:rPr lang="en-US" sz="3600" dirty="0" smtClean="0"/>
                        <a:t>c</a:t>
                      </a:r>
                      <a:endParaRPr lang="en-US" sz="3600" dirty="0"/>
                    </a:p>
                  </a:txBody>
                  <a:tcPr anchor="ctr"/>
                </a:tc>
                <a:tc>
                  <a:txBody>
                    <a:bodyPr/>
                    <a:lstStyle/>
                    <a:p>
                      <a:pPr algn="ctr"/>
                      <a:r>
                        <a:rPr lang="en-US" sz="3600" dirty="0" smtClean="0"/>
                        <a:t>e</a:t>
                      </a:r>
                      <a:endParaRPr lang="en-US" sz="3600" dirty="0"/>
                    </a:p>
                  </a:txBody>
                  <a:tcPr anchor="ctr"/>
                </a:tc>
              </a:tr>
              <a:tr h="725842">
                <a:tc>
                  <a:txBody>
                    <a:bodyPr/>
                    <a:lstStyle/>
                    <a:p>
                      <a:pPr algn="ctr"/>
                      <a:r>
                        <a:rPr lang="en-US" sz="3600" b="1" dirty="0" smtClean="0"/>
                        <a:t>b</a:t>
                      </a:r>
                      <a:endParaRPr lang="en-US" sz="3600" b="1" dirty="0"/>
                    </a:p>
                  </a:txBody>
                  <a:tcPr anchor="ctr">
                    <a:lnR w="28575" cap="flat" cmpd="sng" algn="ctr">
                      <a:solidFill>
                        <a:srgbClr val="000000"/>
                      </a:solidFill>
                      <a:prstDash val="solid"/>
                      <a:round/>
                      <a:headEnd type="none" w="med" len="med"/>
                      <a:tailEnd type="none" w="med" len="med"/>
                    </a:lnR>
                  </a:tcPr>
                </a:tc>
                <a:tc>
                  <a:txBody>
                    <a:bodyPr/>
                    <a:lstStyle/>
                    <a:p>
                      <a:pPr algn="ctr"/>
                      <a:r>
                        <a:rPr lang="en-US" sz="3600" dirty="0" smtClean="0"/>
                        <a:t>b</a:t>
                      </a:r>
                      <a:endParaRPr lang="en-US" sz="3600" dirty="0"/>
                    </a:p>
                  </a:txBody>
                  <a:tcPr anchor="ctr">
                    <a:lnL w="28575" cap="flat" cmpd="sng" algn="ctr">
                      <a:solidFill>
                        <a:srgbClr val="000000"/>
                      </a:solidFill>
                      <a:prstDash val="solid"/>
                      <a:round/>
                      <a:headEnd type="none" w="med" len="med"/>
                      <a:tailEnd type="none" w="med" len="med"/>
                    </a:lnL>
                  </a:tcPr>
                </a:tc>
                <a:tc>
                  <a:txBody>
                    <a:bodyPr/>
                    <a:lstStyle/>
                    <a:p>
                      <a:pPr algn="ctr"/>
                      <a:r>
                        <a:rPr lang="en-US" sz="3600" dirty="0" smtClean="0"/>
                        <a:t>c</a:t>
                      </a:r>
                      <a:endParaRPr lang="en-US" sz="3600" dirty="0"/>
                    </a:p>
                  </a:txBody>
                  <a:tcPr anchor="ctr"/>
                </a:tc>
                <a:tc>
                  <a:txBody>
                    <a:bodyPr/>
                    <a:lstStyle/>
                    <a:p>
                      <a:pPr algn="ctr"/>
                      <a:r>
                        <a:rPr lang="en-US" sz="3600" dirty="0" smtClean="0"/>
                        <a:t>e</a:t>
                      </a:r>
                      <a:endParaRPr lang="en-US" sz="3600" dirty="0"/>
                    </a:p>
                  </a:txBody>
                  <a:tcPr anchor="ctr"/>
                </a:tc>
                <a:tc>
                  <a:txBody>
                    <a:bodyPr/>
                    <a:lstStyle/>
                    <a:p>
                      <a:pPr algn="ctr"/>
                      <a:r>
                        <a:rPr lang="en-US" sz="3600" dirty="0" smtClean="0"/>
                        <a:t>a</a:t>
                      </a:r>
                      <a:endParaRPr lang="en-US" sz="3600" dirty="0"/>
                    </a:p>
                  </a:txBody>
                  <a:tcPr anchor="ctr"/>
                </a:tc>
              </a:tr>
              <a:tr h="725842">
                <a:tc>
                  <a:txBody>
                    <a:bodyPr/>
                    <a:lstStyle/>
                    <a:p>
                      <a:pPr algn="ctr"/>
                      <a:r>
                        <a:rPr lang="en-US" sz="3600" b="1" dirty="0" smtClean="0"/>
                        <a:t>c</a:t>
                      </a:r>
                      <a:endParaRPr lang="en-US" sz="3600" b="1" dirty="0"/>
                    </a:p>
                  </a:txBody>
                  <a:tcPr anchor="ctr">
                    <a:lnR w="28575" cap="flat" cmpd="sng" algn="ctr">
                      <a:solidFill>
                        <a:srgbClr val="000000"/>
                      </a:solidFill>
                      <a:prstDash val="solid"/>
                      <a:round/>
                      <a:headEnd type="none" w="med" len="med"/>
                      <a:tailEnd type="none" w="med" len="med"/>
                    </a:lnR>
                  </a:tcPr>
                </a:tc>
                <a:tc>
                  <a:txBody>
                    <a:bodyPr/>
                    <a:lstStyle/>
                    <a:p>
                      <a:pPr algn="ctr"/>
                      <a:r>
                        <a:rPr lang="en-US" sz="3600" dirty="0" smtClean="0"/>
                        <a:t>c</a:t>
                      </a:r>
                      <a:endParaRPr lang="en-US" sz="3600" dirty="0"/>
                    </a:p>
                  </a:txBody>
                  <a:tcPr anchor="ctr">
                    <a:lnL w="28575" cap="flat" cmpd="sng" algn="ctr">
                      <a:solidFill>
                        <a:srgbClr val="000000"/>
                      </a:solidFill>
                      <a:prstDash val="solid"/>
                      <a:round/>
                      <a:headEnd type="none" w="med" len="med"/>
                      <a:tailEnd type="none" w="med" len="med"/>
                    </a:lnL>
                  </a:tcPr>
                </a:tc>
                <a:tc>
                  <a:txBody>
                    <a:bodyPr/>
                    <a:lstStyle/>
                    <a:p>
                      <a:pPr algn="ctr"/>
                      <a:r>
                        <a:rPr lang="en-US" sz="3600" dirty="0" smtClean="0"/>
                        <a:t>e</a:t>
                      </a:r>
                      <a:endParaRPr lang="en-US" sz="3600" dirty="0"/>
                    </a:p>
                  </a:txBody>
                  <a:tcPr anchor="ctr"/>
                </a:tc>
                <a:tc>
                  <a:txBody>
                    <a:bodyPr/>
                    <a:lstStyle/>
                    <a:p>
                      <a:pPr algn="ctr"/>
                      <a:r>
                        <a:rPr lang="en-US" sz="3600" dirty="0" smtClean="0"/>
                        <a:t>a</a:t>
                      </a:r>
                      <a:endParaRPr lang="en-US" sz="3600" dirty="0"/>
                    </a:p>
                  </a:txBody>
                  <a:tcPr anchor="ctr"/>
                </a:tc>
                <a:tc>
                  <a:txBody>
                    <a:bodyPr/>
                    <a:lstStyle/>
                    <a:p>
                      <a:pPr algn="ctr"/>
                      <a:r>
                        <a:rPr lang="en-US" sz="3600" dirty="0" smtClean="0"/>
                        <a:t>b</a:t>
                      </a:r>
                      <a:endParaRPr lang="en-US" sz="3600" dirty="0"/>
                    </a:p>
                  </a:txBody>
                  <a:tcPr anchor="ctr"/>
                </a:tc>
              </a:tr>
            </a:tbl>
          </a:graphicData>
        </a:graphic>
      </p:graphicFrame>
      <p:sp>
        <p:nvSpPr>
          <p:cNvPr id="4" name="Slide Number Placeholder 3"/>
          <p:cNvSpPr>
            <a:spLocks noGrp="1"/>
          </p:cNvSpPr>
          <p:nvPr>
            <p:ph type="sldNum" sz="quarter" idx="12"/>
          </p:nvPr>
        </p:nvSpPr>
        <p:spPr/>
        <p:txBody>
          <a:bodyPr/>
          <a:lstStyle/>
          <a:p>
            <a:fld id="{61370158-B695-A34E-8F3B-AA76DB2B0F20}" type="slidenum">
              <a:rPr lang="en-US" smtClean="0"/>
              <a:t>161</a:t>
            </a:fld>
            <a:endParaRPr lang="en-US"/>
          </a:p>
        </p:txBody>
      </p:sp>
      <p:graphicFrame>
        <p:nvGraphicFramePr>
          <p:cNvPr id="7" name="Content Placeholder 4"/>
          <p:cNvGraphicFramePr>
            <a:graphicFrameLocks/>
          </p:cNvGraphicFramePr>
          <p:nvPr>
            <p:extLst>
              <p:ext uri="{D42A27DB-BD31-4B8C-83A1-F6EECF244321}">
                <p14:modId xmlns:p14="http://schemas.microsoft.com/office/powerpoint/2010/main" val="3250626040"/>
              </p:ext>
            </p:extLst>
          </p:nvPr>
        </p:nvGraphicFramePr>
        <p:xfrm>
          <a:off x="5091900" y="1603191"/>
          <a:ext cx="3576920" cy="3629210"/>
        </p:xfrm>
        <a:graphic>
          <a:graphicData uri="http://schemas.openxmlformats.org/drawingml/2006/table">
            <a:tbl>
              <a:tblPr firstRow="1" bandRow="1">
                <a:tableStyleId>{5940675A-B579-460E-94D1-54222C63F5DA}</a:tableStyleId>
              </a:tblPr>
              <a:tblGrid>
                <a:gridCol w="715384"/>
                <a:gridCol w="715384"/>
                <a:gridCol w="715384"/>
                <a:gridCol w="715384"/>
                <a:gridCol w="715384"/>
              </a:tblGrid>
              <a:tr h="725842">
                <a:tc>
                  <a:txBody>
                    <a:bodyPr/>
                    <a:lstStyle/>
                    <a:p>
                      <a:pPr algn="ctr"/>
                      <a:endParaRPr lang="en-US" sz="3600" dirty="0"/>
                    </a:p>
                  </a:txBody>
                  <a:tcPr anchor="ctr">
                    <a:lnL w="12700" cmpd="sng">
                      <a:noFill/>
                    </a:lnL>
                    <a:lnR w="38100" cap="flat" cmpd="sng" algn="ctr">
                      <a:solidFill>
                        <a:srgbClr val="000000"/>
                      </a:solidFill>
                      <a:prstDash val="solid"/>
                      <a:round/>
                      <a:headEnd type="none" w="med" len="med"/>
                      <a:tailEnd type="none" w="med" len="med"/>
                    </a:lnR>
                    <a:lnT w="12700" cmpd="sng">
                      <a:noFill/>
                    </a:lnT>
                    <a:lnB w="381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b="1" dirty="0" smtClean="0"/>
                        <a:t>e</a:t>
                      </a:r>
                      <a:endParaRPr lang="en-US" sz="3600" b="1" dirty="0"/>
                    </a:p>
                  </a:txBody>
                  <a:tcPr anchor="ctr">
                    <a:lnL w="38100" cap="flat" cmpd="sng" algn="ctr">
                      <a:solidFill>
                        <a:srgbClr val="000000"/>
                      </a:solidFill>
                      <a:prstDash val="solid"/>
                      <a:round/>
                      <a:headEnd type="none" w="med" len="med"/>
                      <a:tailEnd type="none" w="med" len="med"/>
                    </a:lnL>
                    <a:lnB w="28575" cap="flat" cmpd="sng" algn="ctr">
                      <a:solidFill>
                        <a:srgbClr val="000000"/>
                      </a:solidFill>
                      <a:prstDash val="solid"/>
                      <a:round/>
                      <a:headEnd type="none" w="med" len="med"/>
                      <a:tailEnd type="none" w="med" len="med"/>
                    </a:lnB>
                  </a:tcPr>
                </a:tc>
                <a:tc>
                  <a:txBody>
                    <a:bodyPr/>
                    <a:lstStyle/>
                    <a:p>
                      <a:pPr algn="ctr"/>
                      <a:r>
                        <a:rPr lang="en-US" sz="3600" b="1" dirty="0" smtClean="0"/>
                        <a:t>a</a:t>
                      </a:r>
                      <a:endParaRPr lang="en-US" sz="3600" b="1" dirty="0"/>
                    </a:p>
                  </a:txBody>
                  <a:tcPr anchor="ctr">
                    <a:lnB w="28575" cap="flat" cmpd="sng" algn="ctr">
                      <a:solidFill>
                        <a:srgbClr val="000000"/>
                      </a:solidFill>
                      <a:prstDash val="solid"/>
                      <a:round/>
                      <a:headEnd type="none" w="med" len="med"/>
                      <a:tailEnd type="none" w="med" len="med"/>
                    </a:lnB>
                  </a:tcPr>
                </a:tc>
                <a:tc>
                  <a:txBody>
                    <a:bodyPr/>
                    <a:lstStyle/>
                    <a:p>
                      <a:pPr algn="ctr"/>
                      <a:r>
                        <a:rPr lang="en-US" sz="3600" b="1" dirty="0" smtClean="0"/>
                        <a:t>b</a:t>
                      </a:r>
                      <a:endParaRPr lang="en-US" sz="3600" b="1" dirty="0"/>
                    </a:p>
                  </a:txBody>
                  <a:tcPr anchor="ctr">
                    <a:lnB w="28575" cap="flat" cmpd="sng" algn="ctr">
                      <a:solidFill>
                        <a:srgbClr val="000000"/>
                      </a:solidFill>
                      <a:prstDash val="solid"/>
                      <a:round/>
                      <a:headEnd type="none" w="med" len="med"/>
                      <a:tailEnd type="none" w="med" len="med"/>
                    </a:lnB>
                  </a:tcPr>
                </a:tc>
                <a:tc>
                  <a:txBody>
                    <a:bodyPr/>
                    <a:lstStyle/>
                    <a:p>
                      <a:pPr algn="ctr"/>
                      <a:r>
                        <a:rPr lang="en-US" sz="3600" b="1" dirty="0" smtClean="0"/>
                        <a:t>c</a:t>
                      </a:r>
                      <a:endParaRPr lang="en-US" sz="3600" b="1" dirty="0"/>
                    </a:p>
                  </a:txBody>
                  <a:tcPr anchor="ctr">
                    <a:lnB w="28575" cap="flat" cmpd="sng" algn="ctr">
                      <a:solidFill>
                        <a:srgbClr val="000000"/>
                      </a:solidFill>
                      <a:prstDash val="solid"/>
                      <a:round/>
                      <a:headEnd type="none" w="med" len="med"/>
                      <a:tailEnd type="none" w="med" len="med"/>
                    </a:lnB>
                  </a:tcPr>
                </a:tc>
              </a:tr>
              <a:tr h="725842">
                <a:tc>
                  <a:txBody>
                    <a:bodyPr/>
                    <a:lstStyle/>
                    <a:p>
                      <a:pPr algn="ctr"/>
                      <a:r>
                        <a:rPr lang="en-US" sz="3600" b="1" dirty="0" smtClean="0"/>
                        <a:t>e</a:t>
                      </a:r>
                      <a:endParaRPr lang="en-US" sz="3600" b="1" dirty="0"/>
                    </a:p>
                  </a:txBody>
                  <a:tcPr anchor="ct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pPr algn="ctr"/>
                      <a:r>
                        <a:rPr lang="en-US" sz="3600" dirty="0" smtClean="0"/>
                        <a:t>e</a:t>
                      </a:r>
                      <a:endParaRPr lang="en-US" sz="3600" dirty="0"/>
                    </a:p>
                  </a:txBody>
                  <a:tcPr anchor="ctr">
                    <a:lnL w="38100" cap="flat" cmpd="sng" algn="ctr">
                      <a:solidFill>
                        <a:srgbClr val="000000"/>
                      </a:solidFill>
                      <a:prstDash val="solid"/>
                      <a:round/>
                      <a:headEnd type="none" w="med" len="med"/>
                      <a:tailEnd type="none" w="med" len="med"/>
                    </a:lnL>
                    <a:lnT w="28575" cap="flat" cmpd="sng" algn="ctr">
                      <a:solidFill>
                        <a:srgbClr val="000000"/>
                      </a:solidFill>
                      <a:prstDash val="solid"/>
                      <a:round/>
                      <a:headEnd type="none" w="med" len="med"/>
                      <a:tailEnd type="none" w="med" len="med"/>
                    </a:lnT>
                  </a:tcPr>
                </a:tc>
                <a:tc>
                  <a:txBody>
                    <a:bodyPr/>
                    <a:lstStyle/>
                    <a:p>
                      <a:pPr algn="ctr"/>
                      <a:r>
                        <a:rPr lang="en-US" sz="3600" dirty="0" smtClean="0"/>
                        <a:t>a</a:t>
                      </a:r>
                      <a:endParaRPr lang="en-US" sz="3600" dirty="0"/>
                    </a:p>
                  </a:txBody>
                  <a:tcPr anchor="ctr">
                    <a:lnT w="28575" cap="flat" cmpd="sng" algn="ctr">
                      <a:solidFill>
                        <a:srgbClr val="000000"/>
                      </a:solidFill>
                      <a:prstDash val="solid"/>
                      <a:round/>
                      <a:headEnd type="none" w="med" len="med"/>
                      <a:tailEnd type="none" w="med" len="med"/>
                    </a:lnT>
                  </a:tcPr>
                </a:tc>
                <a:tc>
                  <a:txBody>
                    <a:bodyPr/>
                    <a:lstStyle/>
                    <a:p>
                      <a:pPr algn="ctr"/>
                      <a:r>
                        <a:rPr lang="en-US" sz="3600" dirty="0" smtClean="0"/>
                        <a:t>b</a:t>
                      </a:r>
                      <a:endParaRPr lang="en-US" sz="3600" dirty="0"/>
                    </a:p>
                  </a:txBody>
                  <a:tcPr anchor="ctr">
                    <a:lnT w="28575" cap="flat" cmpd="sng" algn="ctr">
                      <a:solidFill>
                        <a:srgbClr val="000000"/>
                      </a:solidFill>
                      <a:prstDash val="solid"/>
                      <a:round/>
                      <a:headEnd type="none" w="med" len="med"/>
                      <a:tailEnd type="none" w="med" len="med"/>
                    </a:lnT>
                  </a:tcPr>
                </a:tc>
                <a:tc>
                  <a:txBody>
                    <a:bodyPr/>
                    <a:lstStyle/>
                    <a:p>
                      <a:pPr algn="ctr"/>
                      <a:r>
                        <a:rPr lang="en-US" sz="3600" dirty="0" smtClean="0"/>
                        <a:t>c</a:t>
                      </a:r>
                      <a:endParaRPr lang="en-US" sz="3600" dirty="0"/>
                    </a:p>
                  </a:txBody>
                  <a:tcPr anchor="ctr">
                    <a:lnT w="28575" cap="flat" cmpd="sng" algn="ctr">
                      <a:solidFill>
                        <a:srgbClr val="000000"/>
                      </a:solidFill>
                      <a:prstDash val="solid"/>
                      <a:round/>
                      <a:headEnd type="none" w="med" len="med"/>
                      <a:tailEnd type="none" w="med" len="med"/>
                    </a:lnT>
                  </a:tcPr>
                </a:tc>
              </a:tr>
              <a:tr h="725842">
                <a:tc>
                  <a:txBody>
                    <a:bodyPr/>
                    <a:lstStyle/>
                    <a:p>
                      <a:pPr algn="ctr"/>
                      <a:r>
                        <a:rPr lang="en-US" sz="3600" b="1" dirty="0" smtClean="0"/>
                        <a:t>a</a:t>
                      </a:r>
                      <a:endParaRPr lang="en-US" sz="3600" b="1" dirty="0"/>
                    </a:p>
                  </a:txBody>
                  <a:tcPr anchor="ctr">
                    <a:lnR w="38100" cap="flat" cmpd="sng" algn="ctr">
                      <a:solidFill>
                        <a:srgbClr val="000000"/>
                      </a:solidFill>
                      <a:prstDash val="solid"/>
                      <a:round/>
                      <a:headEnd type="none" w="med" len="med"/>
                      <a:tailEnd type="none" w="med" len="med"/>
                    </a:lnR>
                  </a:tcPr>
                </a:tc>
                <a:tc>
                  <a:txBody>
                    <a:bodyPr/>
                    <a:lstStyle/>
                    <a:p>
                      <a:pPr algn="ctr"/>
                      <a:r>
                        <a:rPr lang="en-US" sz="3600" dirty="0" smtClean="0"/>
                        <a:t>a</a:t>
                      </a:r>
                      <a:endParaRPr lang="en-US" sz="3600" dirty="0"/>
                    </a:p>
                  </a:txBody>
                  <a:tcPr anchor="ctr">
                    <a:lnL w="38100" cap="flat" cmpd="sng" algn="ctr">
                      <a:solidFill>
                        <a:srgbClr val="000000"/>
                      </a:solidFill>
                      <a:prstDash val="solid"/>
                      <a:round/>
                      <a:headEnd type="none" w="med" len="med"/>
                      <a:tailEnd type="none" w="med" len="med"/>
                    </a:lnL>
                  </a:tcPr>
                </a:tc>
                <a:tc>
                  <a:txBody>
                    <a:bodyPr/>
                    <a:lstStyle/>
                    <a:p>
                      <a:pPr algn="ctr"/>
                      <a:r>
                        <a:rPr lang="en-US" sz="3600" dirty="0" smtClean="0"/>
                        <a:t>e</a:t>
                      </a:r>
                      <a:endParaRPr lang="en-US" sz="3600" dirty="0"/>
                    </a:p>
                  </a:txBody>
                  <a:tcPr anchor="ctr"/>
                </a:tc>
                <a:tc>
                  <a:txBody>
                    <a:bodyPr/>
                    <a:lstStyle/>
                    <a:p>
                      <a:pPr algn="ctr"/>
                      <a:r>
                        <a:rPr lang="en-US" sz="3600" dirty="0" smtClean="0"/>
                        <a:t>c</a:t>
                      </a:r>
                      <a:endParaRPr lang="en-US" sz="3600" dirty="0"/>
                    </a:p>
                  </a:txBody>
                  <a:tcPr anchor="ctr"/>
                </a:tc>
                <a:tc>
                  <a:txBody>
                    <a:bodyPr/>
                    <a:lstStyle/>
                    <a:p>
                      <a:pPr algn="ctr"/>
                      <a:r>
                        <a:rPr lang="en-US" sz="3600" dirty="0" smtClean="0"/>
                        <a:t>b</a:t>
                      </a:r>
                      <a:endParaRPr lang="en-US" sz="3600" dirty="0"/>
                    </a:p>
                  </a:txBody>
                  <a:tcPr anchor="ctr"/>
                </a:tc>
              </a:tr>
              <a:tr h="725842">
                <a:tc>
                  <a:txBody>
                    <a:bodyPr/>
                    <a:lstStyle/>
                    <a:p>
                      <a:pPr algn="ctr"/>
                      <a:r>
                        <a:rPr lang="en-US" sz="3600" b="1" dirty="0" smtClean="0"/>
                        <a:t>b</a:t>
                      </a:r>
                      <a:endParaRPr lang="en-US" sz="3600" b="1" dirty="0"/>
                    </a:p>
                  </a:txBody>
                  <a:tcPr anchor="ctr">
                    <a:lnR w="38100" cap="flat" cmpd="sng" algn="ctr">
                      <a:solidFill>
                        <a:srgbClr val="000000"/>
                      </a:solidFill>
                      <a:prstDash val="solid"/>
                      <a:round/>
                      <a:headEnd type="none" w="med" len="med"/>
                      <a:tailEnd type="none" w="med" len="med"/>
                    </a:lnR>
                  </a:tcPr>
                </a:tc>
                <a:tc>
                  <a:txBody>
                    <a:bodyPr/>
                    <a:lstStyle/>
                    <a:p>
                      <a:pPr algn="ctr"/>
                      <a:r>
                        <a:rPr lang="en-US" sz="3600" dirty="0" smtClean="0"/>
                        <a:t>b</a:t>
                      </a:r>
                      <a:endParaRPr lang="en-US" sz="3600" dirty="0"/>
                    </a:p>
                  </a:txBody>
                  <a:tcPr anchor="ctr">
                    <a:lnL w="38100" cap="flat" cmpd="sng" algn="ctr">
                      <a:solidFill>
                        <a:srgbClr val="000000"/>
                      </a:solidFill>
                      <a:prstDash val="solid"/>
                      <a:round/>
                      <a:headEnd type="none" w="med" len="med"/>
                      <a:tailEnd type="none" w="med" len="med"/>
                    </a:lnL>
                  </a:tcPr>
                </a:tc>
                <a:tc>
                  <a:txBody>
                    <a:bodyPr/>
                    <a:lstStyle/>
                    <a:p>
                      <a:pPr algn="ctr"/>
                      <a:r>
                        <a:rPr lang="en-US" sz="3600" dirty="0" smtClean="0"/>
                        <a:t>c</a:t>
                      </a:r>
                      <a:endParaRPr lang="en-US" sz="3600" dirty="0"/>
                    </a:p>
                  </a:txBody>
                  <a:tcPr anchor="ctr"/>
                </a:tc>
                <a:tc>
                  <a:txBody>
                    <a:bodyPr/>
                    <a:lstStyle/>
                    <a:p>
                      <a:pPr algn="ctr"/>
                      <a:r>
                        <a:rPr lang="en-US" sz="3600" dirty="0" smtClean="0"/>
                        <a:t>e</a:t>
                      </a:r>
                      <a:endParaRPr lang="en-US" sz="3600" dirty="0"/>
                    </a:p>
                  </a:txBody>
                  <a:tcPr anchor="ctr"/>
                </a:tc>
                <a:tc>
                  <a:txBody>
                    <a:bodyPr/>
                    <a:lstStyle/>
                    <a:p>
                      <a:pPr algn="ctr"/>
                      <a:r>
                        <a:rPr lang="en-US" sz="3600" dirty="0" smtClean="0"/>
                        <a:t>a</a:t>
                      </a:r>
                      <a:endParaRPr lang="en-US" sz="3600" dirty="0"/>
                    </a:p>
                  </a:txBody>
                  <a:tcPr anchor="ctr"/>
                </a:tc>
              </a:tr>
              <a:tr h="725842">
                <a:tc>
                  <a:txBody>
                    <a:bodyPr/>
                    <a:lstStyle/>
                    <a:p>
                      <a:pPr algn="ctr"/>
                      <a:r>
                        <a:rPr lang="en-US" sz="3600" b="1" dirty="0" smtClean="0"/>
                        <a:t>c</a:t>
                      </a:r>
                      <a:endParaRPr lang="en-US" sz="3600" b="1" dirty="0"/>
                    </a:p>
                  </a:txBody>
                  <a:tcPr anchor="ctr">
                    <a:lnR w="38100" cap="flat" cmpd="sng" algn="ctr">
                      <a:solidFill>
                        <a:srgbClr val="000000"/>
                      </a:solidFill>
                      <a:prstDash val="solid"/>
                      <a:round/>
                      <a:headEnd type="none" w="med" len="med"/>
                      <a:tailEnd type="none" w="med" len="med"/>
                    </a:lnR>
                  </a:tcPr>
                </a:tc>
                <a:tc>
                  <a:txBody>
                    <a:bodyPr/>
                    <a:lstStyle/>
                    <a:p>
                      <a:pPr algn="ctr"/>
                      <a:r>
                        <a:rPr lang="en-US" sz="3600" dirty="0" smtClean="0"/>
                        <a:t>c</a:t>
                      </a:r>
                      <a:endParaRPr lang="en-US" sz="3600" dirty="0"/>
                    </a:p>
                  </a:txBody>
                  <a:tcPr anchor="ctr">
                    <a:lnL w="38100" cap="flat" cmpd="sng" algn="ctr">
                      <a:solidFill>
                        <a:srgbClr val="000000"/>
                      </a:solidFill>
                      <a:prstDash val="solid"/>
                      <a:round/>
                      <a:headEnd type="none" w="med" len="med"/>
                      <a:tailEnd type="none" w="med" len="med"/>
                    </a:lnL>
                  </a:tcPr>
                </a:tc>
                <a:tc>
                  <a:txBody>
                    <a:bodyPr/>
                    <a:lstStyle/>
                    <a:p>
                      <a:pPr algn="ctr"/>
                      <a:r>
                        <a:rPr lang="en-US" sz="3600" dirty="0" smtClean="0"/>
                        <a:t>b</a:t>
                      </a:r>
                      <a:endParaRPr lang="en-US" sz="3600" dirty="0"/>
                    </a:p>
                  </a:txBody>
                  <a:tcPr anchor="ctr"/>
                </a:tc>
                <a:tc>
                  <a:txBody>
                    <a:bodyPr/>
                    <a:lstStyle/>
                    <a:p>
                      <a:pPr algn="ctr"/>
                      <a:r>
                        <a:rPr lang="en-US" sz="3600" dirty="0" smtClean="0"/>
                        <a:t>a</a:t>
                      </a:r>
                      <a:endParaRPr lang="en-US" sz="3600" dirty="0"/>
                    </a:p>
                  </a:txBody>
                  <a:tcPr anchor="ctr"/>
                </a:tc>
                <a:tc>
                  <a:txBody>
                    <a:bodyPr/>
                    <a:lstStyle/>
                    <a:p>
                      <a:pPr algn="ctr"/>
                      <a:r>
                        <a:rPr lang="en-US" sz="3600" dirty="0" smtClean="0"/>
                        <a:t>e</a:t>
                      </a:r>
                      <a:endParaRPr lang="en-US" sz="3600" dirty="0"/>
                    </a:p>
                  </a:txBody>
                  <a:tcPr anchor="ctr"/>
                </a:tc>
              </a:tr>
            </a:tbl>
          </a:graphicData>
        </a:graphic>
      </p:graphicFrame>
      <p:sp>
        <p:nvSpPr>
          <p:cNvPr id="8" name="TextBox 7"/>
          <p:cNvSpPr txBox="1"/>
          <p:nvPr/>
        </p:nvSpPr>
        <p:spPr>
          <a:xfrm>
            <a:off x="457200" y="5752353"/>
            <a:ext cx="3711388" cy="646331"/>
          </a:xfrm>
          <a:prstGeom prst="rect">
            <a:avLst/>
          </a:prstGeom>
          <a:noFill/>
        </p:spPr>
        <p:txBody>
          <a:bodyPr wrap="square" rtlCol="0">
            <a:spAutoFit/>
          </a:bodyPr>
          <a:lstStyle/>
          <a:p>
            <a:pPr algn="ctr"/>
            <a:r>
              <a:rPr lang="en-US" sz="3600" b="1" dirty="0" smtClean="0"/>
              <a:t>Cyclic group </a:t>
            </a:r>
            <a:r>
              <a:rPr lang="en-US" sz="3600" b="1" i="1" dirty="0" smtClean="0">
                <a:latin typeface="Palatino"/>
                <a:cs typeface="Palatino"/>
              </a:rPr>
              <a:t>Z</a:t>
            </a:r>
            <a:r>
              <a:rPr lang="en-US" sz="3600" b="1" baseline="-25000" dirty="0" smtClean="0">
                <a:latin typeface="Palatino"/>
                <a:cs typeface="Palatino"/>
              </a:rPr>
              <a:t>4</a:t>
            </a:r>
            <a:endParaRPr lang="en-US" sz="3600" b="1" dirty="0">
              <a:latin typeface="Palatino"/>
              <a:cs typeface="Palatino"/>
            </a:endParaRPr>
          </a:p>
        </p:txBody>
      </p:sp>
      <p:sp>
        <p:nvSpPr>
          <p:cNvPr id="9" name="TextBox 8"/>
          <p:cNvSpPr txBox="1"/>
          <p:nvPr/>
        </p:nvSpPr>
        <p:spPr>
          <a:xfrm>
            <a:off x="4975412" y="5740402"/>
            <a:ext cx="3711388" cy="646331"/>
          </a:xfrm>
          <a:prstGeom prst="rect">
            <a:avLst/>
          </a:prstGeom>
          <a:noFill/>
        </p:spPr>
        <p:txBody>
          <a:bodyPr wrap="square" rtlCol="0">
            <a:spAutoFit/>
          </a:bodyPr>
          <a:lstStyle/>
          <a:p>
            <a:pPr algn="ctr"/>
            <a:r>
              <a:rPr lang="en-US" sz="3600" b="1" dirty="0" smtClean="0"/>
              <a:t>Klein </a:t>
            </a:r>
            <a:r>
              <a:rPr lang="en-US" sz="3600" b="1" dirty="0"/>
              <a:t>group </a:t>
            </a:r>
            <a:endParaRPr lang="en-US" sz="3600" b="1" dirty="0">
              <a:latin typeface="Palatino"/>
              <a:cs typeface="Palatino"/>
            </a:endParaRPr>
          </a:p>
        </p:txBody>
      </p:sp>
    </p:spTree>
    <p:extLst>
      <p:ext uri="{BB962C8B-B14F-4D97-AF65-F5344CB8AC3E}">
        <p14:creationId xmlns:p14="http://schemas.microsoft.com/office/powerpoint/2010/main" val="2323257481"/>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Distinguishing proposition (</a:t>
            </a:r>
            <a:r>
              <a:rPr lang="en-US" i="1" dirty="0" smtClean="0"/>
              <a:t>differentia</a:t>
            </a:r>
            <a:r>
              <a:rPr lang="en-US" dirty="0" smtClean="0"/>
              <a:t>)  for groups of order 4</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8538" b="-78538"/>
          <a:stretch>
            <a:fillRect/>
          </a:stretch>
        </p:blipFill>
        <p:spPr/>
      </p:pic>
      <p:sp>
        <p:nvSpPr>
          <p:cNvPr id="4" name="Slide Number Placeholder 3"/>
          <p:cNvSpPr>
            <a:spLocks noGrp="1"/>
          </p:cNvSpPr>
          <p:nvPr>
            <p:ph type="sldNum" sz="quarter" idx="12"/>
          </p:nvPr>
        </p:nvSpPr>
        <p:spPr/>
        <p:txBody>
          <a:bodyPr/>
          <a:lstStyle/>
          <a:p>
            <a:fld id="{61370158-B695-A34E-8F3B-AA76DB2B0F20}" type="slidenum">
              <a:rPr lang="en-US" smtClean="0"/>
              <a:t>162</a:t>
            </a:fld>
            <a:endParaRPr lang="en-US"/>
          </a:p>
        </p:txBody>
      </p:sp>
    </p:spTree>
    <p:extLst>
      <p:ext uri="{BB962C8B-B14F-4D97-AF65-F5344CB8AC3E}">
        <p14:creationId xmlns:p14="http://schemas.microsoft.com/office/powerpoint/2010/main" val="3649736843"/>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models of </a:t>
            </a:r>
            <a:r>
              <a:rPr lang="en-US" i="1" dirty="0" smtClean="0">
                <a:latin typeface="Palatino"/>
                <a:cs typeface="Palatino"/>
              </a:rPr>
              <a:t>Z</a:t>
            </a:r>
            <a:r>
              <a:rPr lang="en-US" baseline="-25000" dirty="0" smtClean="0"/>
              <a:t>4</a:t>
            </a:r>
            <a:endParaRPr lang="en-US" dirty="0"/>
          </a:p>
        </p:txBody>
      </p:sp>
      <p:sp>
        <p:nvSpPr>
          <p:cNvPr id="3" name="Content Placeholder 2"/>
          <p:cNvSpPr>
            <a:spLocks noGrp="1"/>
          </p:cNvSpPr>
          <p:nvPr>
            <p:ph idx="1"/>
          </p:nvPr>
        </p:nvSpPr>
        <p:spPr/>
        <p:txBody>
          <a:bodyPr>
            <a:normAutofit lnSpcReduction="10000"/>
          </a:bodyPr>
          <a:lstStyle/>
          <a:p>
            <a:r>
              <a:rPr lang="en-US" dirty="0" smtClean="0"/>
              <a:t>Additive group of remainders modulo 4</a:t>
            </a:r>
          </a:p>
          <a:p>
            <a:pPr lvl="1"/>
            <a:r>
              <a:rPr lang="en-US" dirty="0" smtClean="0"/>
              <a:t>0, </a:t>
            </a:r>
            <a:r>
              <a:rPr lang="en-US" b="1" dirty="0" smtClean="0"/>
              <a:t>1</a:t>
            </a:r>
            <a:r>
              <a:rPr lang="en-US" dirty="0" smtClean="0"/>
              <a:t>, 2, </a:t>
            </a:r>
            <a:r>
              <a:rPr lang="en-US" b="1" dirty="0" smtClean="0"/>
              <a:t>3</a:t>
            </a:r>
          </a:p>
          <a:p>
            <a:endParaRPr lang="en-US" dirty="0"/>
          </a:p>
          <a:p>
            <a:r>
              <a:rPr lang="en-US" dirty="0"/>
              <a:t>M</a:t>
            </a:r>
            <a:r>
              <a:rPr lang="en-US" dirty="0" smtClean="0"/>
              <a:t>ultiplicative group of non-zero remainders modulo 5</a:t>
            </a:r>
          </a:p>
          <a:p>
            <a:pPr lvl="1"/>
            <a:r>
              <a:rPr lang="en-US" dirty="0" smtClean="0"/>
              <a:t>1, </a:t>
            </a:r>
            <a:r>
              <a:rPr lang="en-US" b="1" dirty="0" smtClean="0"/>
              <a:t>2</a:t>
            </a:r>
            <a:r>
              <a:rPr lang="en-US" dirty="0" smtClean="0"/>
              <a:t>, </a:t>
            </a:r>
            <a:r>
              <a:rPr lang="en-US" b="1" dirty="0" smtClean="0"/>
              <a:t>3</a:t>
            </a:r>
            <a:r>
              <a:rPr lang="en-US" dirty="0" smtClean="0"/>
              <a:t>, 4</a:t>
            </a:r>
          </a:p>
          <a:p>
            <a:endParaRPr lang="en-US" dirty="0"/>
          </a:p>
          <a:p>
            <a:r>
              <a:rPr lang="en-US" dirty="0" smtClean="0"/>
              <a:t>What are possible mappings between them?</a:t>
            </a:r>
          </a:p>
        </p:txBody>
      </p:sp>
      <p:sp>
        <p:nvSpPr>
          <p:cNvPr id="4" name="Slide Number Placeholder 3"/>
          <p:cNvSpPr>
            <a:spLocks noGrp="1"/>
          </p:cNvSpPr>
          <p:nvPr>
            <p:ph type="sldNum" sz="quarter" idx="12"/>
          </p:nvPr>
        </p:nvSpPr>
        <p:spPr/>
        <p:txBody>
          <a:bodyPr/>
          <a:lstStyle/>
          <a:p>
            <a:fld id="{61370158-B695-A34E-8F3B-AA76DB2B0F20}" type="slidenum">
              <a:rPr lang="en-US" smtClean="0"/>
              <a:t>163</a:t>
            </a:fld>
            <a:endParaRPr lang="en-US"/>
          </a:p>
        </p:txBody>
      </p:sp>
    </p:spTree>
    <p:extLst>
      <p:ext uri="{BB962C8B-B14F-4D97-AF65-F5344CB8AC3E}">
        <p14:creationId xmlns:p14="http://schemas.microsoft.com/office/powerpoint/2010/main" val="226645393"/>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models of Klein group</a:t>
            </a:r>
            <a:endParaRPr lang="en-US" dirty="0"/>
          </a:p>
        </p:txBody>
      </p:sp>
      <p:sp>
        <p:nvSpPr>
          <p:cNvPr id="3" name="Content Placeholder 2"/>
          <p:cNvSpPr>
            <a:spLocks noGrp="1"/>
          </p:cNvSpPr>
          <p:nvPr>
            <p:ph idx="1"/>
          </p:nvPr>
        </p:nvSpPr>
        <p:spPr/>
        <p:txBody>
          <a:bodyPr/>
          <a:lstStyle/>
          <a:p>
            <a:r>
              <a:rPr lang="en-US" dirty="0"/>
              <a:t>M</a:t>
            </a:r>
            <a:r>
              <a:rPr lang="en-US" dirty="0" smtClean="0"/>
              <a:t>ultiplicative group of units modulo 8</a:t>
            </a:r>
          </a:p>
          <a:p>
            <a:pPr lvl="1"/>
            <a:r>
              <a:rPr lang="en-US" dirty="0" smtClean="0"/>
              <a:t>1, 3, 5, 7</a:t>
            </a:r>
          </a:p>
          <a:p>
            <a:pPr lvl="1"/>
            <a:endParaRPr lang="en-US" dirty="0"/>
          </a:p>
          <a:p>
            <a:r>
              <a:rPr lang="en-US" dirty="0" smtClean="0"/>
              <a:t>Group of </a:t>
            </a:r>
            <a:r>
              <a:rPr lang="en-US" dirty="0" err="1" smtClean="0"/>
              <a:t>isometries</a:t>
            </a:r>
            <a:r>
              <a:rPr lang="en-US" dirty="0" smtClean="0"/>
              <a:t> transforming a rectangle into itself</a:t>
            </a:r>
          </a:p>
          <a:p>
            <a:endParaRPr lang="en-US" dirty="0"/>
          </a:p>
          <a:p>
            <a:r>
              <a:rPr lang="en-US" dirty="0" smtClean="0"/>
              <a:t>What are possible mappings between them?</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164</a:t>
            </a:fld>
            <a:endParaRPr lang="en-US"/>
          </a:p>
        </p:txBody>
      </p:sp>
    </p:spTree>
    <p:extLst>
      <p:ext uri="{BB962C8B-B14F-4D97-AF65-F5344CB8AC3E}">
        <p14:creationId xmlns:p14="http://schemas.microsoft.com/office/powerpoint/2010/main" val="1981685338"/>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Propositions vs. models</a:t>
            </a:r>
            <a:endParaRPr lang="en-US" dirty="0"/>
          </a:p>
        </p:txBody>
      </p:sp>
      <p:sp>
        <p:nvSpPr>
          <p:cNvPr id="3" name="Content Placeholder 2"/>
          <p:cNvSpPr>
            <a:spLocks noGrp="1"/>
          </p:cNvSpPr>
          <p:nvPr>
            <p:ph idx="1"/>
          </p:nvPr>
        </p:nvSpPr>
        <p:spPr/>
        <p:txBody>
          <a:bodyPr/>
          <a:lstStyle/>
          <a:p>
            <a:r>
              <a:rPr lang="en-US" dirty="0" smtClean="0"/>
              <a:t>The more propositions there are in a theory, the fewer different models there are.</a:t>
            </a:r>
          </a:p>
          <a:p>
            <a:pPr lvl="1"/>
            <a:r>
              <a:rPr lang="en-US" dirty="0" smtClean="0"/>
              <a:t>More propositions imply more axioms</a:t>
            </a:r>
          </a:p>
          <a:p>
            <a:r>
              <a:rPr lang="en-US" dirty="0"/>
              <a:t>The more </a:t>
            </a:r>
            <a:r>
              <a:rPr lang="en-US" dirty="0" smtClean="0"/>
              <a:t>models there </a:t>
            </a:r>
            <a:r>
              <a:rPr lang="en-US" dirty="0"/>
              <a:t>are in a theory, the fewer </a:t>
            </a:r>
            <a:r>
              <a:rPr lang="en-US" dirty="0" smtClean="0"/>
              <a:t>propositions there are.</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165</a:t>
            </a:fld>
            <a:endParaRPr lang="en-US"/>
          </a:p>
        </p:txBody>
      </p:sp>
    </p:spTree>
    <p:extLst>
      <p:ext uri="{BB962C8B-B14F-4D97-AF65-F5344CB8AC3E}">
        <p14:creationId xmlns:p14="http://schemas.microsoft.com/office/powerpoint/2010/main" val="2409952420"/>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and its type</a:t>
            </a:r>
            <a:endParaRPr lang="en-US" dirty="0"/>
          </a:p>
        </p:txBody>
      </p:sp>
      <p:sp>
        <p:nvSpPr>
          <p:cNvPr id="3" name="Content Placeholder 2"/>
          <p:cNvSpPr>
            <a:spLocks noGrp="1"/>
          </p:cNvSpPr>
          <p:nvPr>
            <p:ph idx="1"/>
          </p:nvPr>
        </p:nvSpPr>
        <p:spPr/>
        <p:txBody>
          <a:bodyPr/>
          <a:lstStyle/>
          <a:p>
            <a:r>
              <a:rPr lang="en-US" dirty="0" smtClean="0"/>
              <a:t>A </a:t>
            </a:r>
            <a:r>
              <a:rPr lang="en-US" i="1" dirty="0" smtClean="0"/>
              <a:t>datum</a:t>
            </a:r>
            <a:r>
              <a:rPr lang="en-US" dirty="0" smtClean="0"/>
              <a:t> is a sequence of bits.</a:t>
            </a:r>
          </a:p>
          <a:p>
            <a:pPr lvl="1"/>
            <a:r>
              <a:rPr lang="en-US" dirty="0" smtClean="0"/>
              <a:t>101</a:t>
            </a:r>
          </a:p>
          <a:p>
            <a:r>
              <a:rPr lang="en-US" dirty="0" smtClean="0"/>
              <a:t>A </a:t>
            </a:r>
            <a:r>
              <a:rPr lang="en-US" i="1" dirty="0" smtClean="0"/>
              <a:t>value</a:t>
            </a:r>
            <a:r>
              <a:rPr lang="en-US" dirty="0" smtClean="0"/>
              <a:t> is a datum together with its interpretation.</a:t>
            </a:r>
          </a:p>
          <a:p>
            <a:pPr lvl="1"/>
            <a:r>
              <a:rPr lang="en-US" dirty="0" smtClean="0"/>
              <a:t>it is 5.</a:t>
            </a:r>
          </a:p>
          <a:p>
            <a:pPr lvl="1"/>
            <a:r>
              <a:rPr lang="en-US" dirty="0" smtClean="0"/>
              <a:t>it is -1 (how?)</a:t>
            </a:r>
          </a:p>
          <a:p>
            <a:r>
              <a:rPr lang="en-US" dirty="0" smtClean="0"/>
              <a:t>A value-type is a set of values sharing a common interpretation.</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166</a:t>
            </a:fld>
            <a:endParaRPr lang="en-US"/>
          </a:p>
        </p:txBody>
      </p:sp>
    </p:spTree>
    <p:extLst>
      <p:ext uri="{BB962C8B-B14F-4D97-AF65-F5344CB8AC3E}">
        <p14:creationId xmlns:p14="http://schemas.microsoft.com/office/powerpoint/2010/main" val="441526921"/>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Value-types in Programming Languages</a:t>
            </a:r>
            <a:endParaRPr lang="en-US" dirty="0"/>
          </a:p>
        </p:txBody>
      </p:sp>
      <p:sp>
        <p:nvSpPr>
          <p:cNvPr id="3" name="Content Placeholder 2"/>
          <p:cNvSpPr>
            <a:spLocks noGrp="1"/>
          </p:cNvSpPr>
          <p:nvPr>
            <p:ph idx="1"/>
          </p:nvPr>
        </p:nvSpPr>
        <p:spPr/>
        <p:txBody>
          <a:bodyPr/>
          <a:lstStyle/>
          <a:p>
            <a:r>
              <a:rPr lang="en-US" dirty="0" smtClean="0"/>
              <a:t>C++, Java, </a:t>
            </a:r>
            <a:r>
              <a:rPr lang="en-US" dirty="0" err="1" smtClean="0"/>
              <a:t>etc</a:t>
            </a:r>
            <a:r>
              <a:rPr lang="en-US" dirty="0" smtClean="0"/>
              <a:t>, do not provide mechanisms for defining value-type.</a:t>
            </a:r>
          </a:p>
          <a:p>
            <a:r>
              <a:rPr lang="en-US" dirty="0" smtClean="0"/>
              <a:t>Every type resides in memory and is an object type.</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167</a:t>
            </a:fld>
            <a:endParaRPr lang="en-US"/>
          </a:p>
        </p:txBody>
      </p:sp>
    </p:spTree>
    <p:extLst>
      <p:ext uri="{BB962C8B-B14F-4D97-AF65-F5344CB8AC3E}">
        <p14:creationId xmlns:p14="http://schemas.microsoft.com/office/powerpoint/2010/main" val="694305554"/>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a:t>
            </a:r>
            <a:endParaRPr lang="en-US" dirty="0"/>
          </a:p>
        </p:txBody>
      </p:sp>
      <p:sp>
        <p:nvSpPr>
          <p:cNvPr id="3" name="Content Placeholder 2"/>
          <p:cNvSpPr>
            <a:spLocks noGrp="1"/>
          </p:cNvSpPr>
          <p:nvPr>
            <p:ph idx="1"/>
          </p:nvPr>
        </p:nvSpPr>
        <p:spPr/>
        <p:txBody>
          <a:bodyPr>
            <a:normAutofit/>
          </a:bodyPr>
          <a:lstStyle/>
          <a:p>
            <a:r>
              <a:rPr lang="en-US" dirty="0" smtClean="0"/>
              <a:t>An object is collection of bits in memory that contain a value of a given type.</a:t>
            </a:r>
          </a:p>
          <a:p>
            <a:r>
              <a:rPr lang="en-US" dirty="0" smtClean="0"/>
              <a:t>An object is </a:t>
            </a:r>
            <a:r>
              <a:rPr lang="en-US" i="1" dirty="0" smtClean="0"/>
              <a:t>immutable</a:t>
            </a:r>
            <a:r>
              <a:rPr lang="en-US" dirty="0" smtClean="0"/>
              <a:t> if the value never changes.</a:t>
            </a:r>
          </a:p>
          <a:p>
            <a:r>
              <a:rPr lang="en-US" dirty="0" smtClean="0"/>
              <a:t>An object is </a:t>
            </a:r>
            <a:r>
              <a:rPr lang="en-US" i="1" dirty="0" smtClean="0"/>
              <a:t>mutable</a:t>
            </a:r>
            <a:r>
              <a:rPr lang="en-US" dirty="0" smtClean="0"/>
              <a:t> otherwise.</a:t>
            </a:r>
          </a:p>
          <a:p>
            <a:r>
              <a:rPr lang="en-US" dirty="0" smtClean="0"/>
              <a:t>An object is </a:t>
            </a:r>
            <a:r>
              <a:rPr lang="en-US" i="1" dirty="0" smtClean="0"/>
              <a:t>unrestricted</a:t>
            </a:r>
            <a:r>
              <a:rPr lang="en-US" dirty="0" smtClean="0"/>
              <a:t> if it can contain any value of its value type.</a:t>
            </a:r>
          </a:p>
        </p:txBody>
      </p:sp>
      <p:sp>
        <p:nvSpPr>
          <p:cNvPr id="4" name="Slide Number Placeholder 3"/>
          <p:cNvSpPr>
            <a:spLocks noGrp="1"/>
          </p:cNvSpPr>
          <p:nvPr>
            <p:ph type="sldNum" sz="quarter" idx="12"/>
          </p:nvPr>
        </p:nvSpPr>
        <p:spPr/>
        <p:txBody>
          <a:bodyPr/>
          <a:lstStyle/>
          <a:p>
            <a:fld id="{61370158-B695-A34E-8F3B-AA76DB2B0F20}" type="slidenum">
              <a:rPr lang="en-US" smtClean="0"/>
              <a:t>168</a:t>
            </a:fld>
            <a:endParaRPr lang="en-US"/>
          </a:p>
        </p:txBody>
      </p:sp>
    </p:spTree>
    <p:extLst>
      <p:ext uri="{BB962C8B-B14F-4D97-AF65-F5344CB8AC3E}">
        <p14:creationId xmlns:p14="http://schemas.microsoft.com/office/powerpoint/2010/main" val="1979624120"/>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type</a:t>
            </a:r>
            <a:endParaRPr lang="en-US" dirty="0"/>
          </a:p>
        </p:txBody>
      </p:sp>
      <p:sp>
        <p:nvSpPr>
          <p:cNvPr id="3" name="Content Placeholder 2"/>
          <p:cNvSpPr>
            <a:spLocks noGrp="1"/>
          </p:cNvSpPr>
          <p:nvPr>
            <p:ph idx="1"/>
          </p:nvPr>
        </p:nvSpPr>
        <p:spPr/>
        <p:txBody>
          <a:bodyPr/>
          <a:lstStyle/>
          <a:p>
            <a:r>
              <a:rPr lang="en-US" dirty="0" smtClean="0"/>
              <a:t>An object type is a uniform method of storing and retrieving values of a given value type from a particular object when given its </a:t>
            </a:r>
            <a:r>
              <a:rPr lang="en-US" i="1" dirty="0" smtClean="0"/>
              <a:t>address</a:t>
            </a:r>
            <a:r>
              <a:rPr lang="en-US" dirty="0" smtClean="0"/>
              <a:t>.</a:t>
            </a:r>
          </a:p>
          <a:p>
            <a:r>
              <a:rPr lang="en-US" dirty="0" smtClean="0"/>
              <a:t>In programming languages, types are object types.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169</a:t>
            </a:fld>
            <a:endParaRPr lang="en-US"/>
          </a:p>
        </p:txBody>
      </p:sp>
    </p:spTree>
    <p:extLst>
      <p:ext uri="{BB962C8B-B14F-4D97-AF65-F5344CB8AC3E}">
        <p14:creationId xmlns:p14="http://schemas.microsoft.com/office/powerpoint/2010/main" val="31655196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Geometry and Reality</a:t>
            </a:r>
            <a:endParaRPr lang="en-US" dirty="0">
              <a:latin typeface="Arial"/>
              <a:cs typeface="Arial"/>
            </a:endParaRPr>
          </a:p>
        </p:txBody>
      </p:sp>
      <p:sp>
        <p:nvSpPr>
          <p:cNvPr id="3" name="Content Placeholder 2"/>
          <p:cNvSpPr>
            <a:spLocks noGrp="1"/>
          </p:cNvSpPr>
          <p:nvPr>
            <p:ph idx="1"/>
          </p:nvPr>
        </p:nvSpPr>
        <p:spPr/>
        <p:txBody>
          <a:bodyPr>
            <a:normAutofit fontScale="85000" lnSpcReduction="10000"/>
          </a:bodyPr>
          <a:lstStyle/>
          <a:p>
            <a:r>
              <a:rPr lang="en-US" dirty="0" smtClean="0">
                <a:latin typeface="Arial"/>
                <a:cs typeface="Arial"/>
              </a:rPr>
              <a:t>Who is right, Euclid or Lobachevsky?</a:t>
            </a:r>
          </a:p>
          <a:p>
            <a:endParaRPr lang="en-US" dirty="0">
              <a:latin typeface="Arial"/>
              <a:cs typeface="Arial"/>
            </a:endParaRPr>
          </a:p>
          <a:p>
            <a:r>
              <a:rPr lang="en-US" dirty="0" smtClean="0">
                <a:latin typeface="Arial"/>
                <a:cs typeface="Arial"/>
              </a:rPr>
              <a:t>Gauss’s experiment</a:t>
            </a:r>
          </a:p>
          <a:p>
            <a:endParaRPr lang="en-US" dirty="0">
              <a:latin typeface="Arial"/>
              <a:cs typeface="Arial"/>
            </a:endParaRPr>
          </a:p>
          <a:p>
            <a:r>
              <a:rPr lang="en-US" dirty="0" smtClean="0">
                <a:latin typeface="Arial"/>
                <a:cs typeface="Arial"/>
              </a:rPr>
              <a:t>Independence of the V</a:t>
            </a:r>
            <a:r>
              <a:rPr lang="en-US" baseline="30000" dirty="0">
                <a:latin typeface="Arial"/>
                <a:cs typeface="Arial"/>
              </a:rPr>
              <a:t> </a:t>
            </a:r>
            <a:r>
              <a:rPr lang="en-US" dirty="0" smtClean="0">
                <a:latin typeface="Arial"/>
                <a:cs typeface="Arial"/>
              </a:rPr>
              <a:t>postulate</a:t>
            </a:r>
          </a:p>
          <a:p>
            <a:pPr lvl="1"/>
            <a:r>
              <a:rPr lang="en-US" dirty="0" smtClean="0">
                <a:latin typeface="Arial"/>
                <a:cs typeface="Arial"/>
              </a:rPr>
              <a:t>Beltrami, Poincare and Klein</a:t>
            </a:r>
          </a:p>
          <a:p>
            <a:endParaRPr lang="en-US" dirty="0">
              <a:latin typeface="Arial"/>
              <a:cs typeface="Arial"/>
            </a:endParaRPr>
          </a:p>
          <a:p>
            <a:r>
              <a:rPr lang="en-US" dirty="0" smtClean="0">
                <a:latin typeface="Arial"/>
                <a:cs typeface="Arial"/>
              </a:rPr>
              <a:t>“It </a:t>
            </a:r>
            <a:r>
              <a:rPr lang="en-US" dirty="0">
                <a:latin typeface="Arial"/>
                <a:cs typeface="Arial"/>
              </a:rPr>
              <a:t>does not matter if we call the things </a:t>
            </a:r>
            <a:r>
              <a:rPr lang="en-US" i="1" dirty="0">
                <a:latin typeface="Arial"/>
                <a:cs typeface="Arial"/>
              </a:rPr>
              <a:t>chairs</a:t>
            </a:r>
            <a:r>
              <a:rPr lang="en-US" dirty="0">
                <a:latin typeface="Arial"/>
                <a:cs typeface="Arial"/>
              </a:rPr>
              <a:t>, </a:t>
            </a:r>
            <a:r>
              <a:rPr lang="en-US" i="1" dirty="0">
                <a:latin typeface="Arial"/>
                <a:cs typeface="Arial"/>
              </a:rPr>
              <a:t>tables</a:t>
            </a:r>
            <a:r>
              <a:rPr lang="en-US" dirty="0">
                <a:latin typeface="Arial"/>
                <a:cs typeface="Arial"/>
              </a:rPr>
              <a:t> and </a:t>
            </a:r>
            <a:r>
              <a:rPr lang="en-US" i="1" dirty="0">
                <a:latin typeface="Arial"/>
                <a:cs typeface="Arial"/>
              </a:rPr>
              <a:t>beer mugs </a:t>
            </a:r>
            <a:r>
              <a:rPr lang="en-US" dirty="0">
                <a:latin typeface="Arial"/>
                <a:cs typeface="Arial"/>
              </a:rPr>
              <a:t>or </a:t>
            </a:r>
            <a:r>
              <a:rPr lang="en-US" i="1" dirty="0">
                <a:latin typeface="Arial"/>
                <a:cs typeface="Arial"/>
              </a:rPr>
              <a:t>points</a:t>
            </a:r>
            <a:r>
              <a:rPr lang="en-US" dirty="0">
                <a:latin typeface="Arial"/>
                <a:cs typeface="Arial"/>
              </a:rPr>
              <a:t>, </a:t>
            </a:r>
            <a:r>
              <a:rPr lang="en-US" i="1" dirty="0">
                <a:latin typeface="Arial"/>
                <a:cs typeface="Arial"/>
              </a:rPr>
              <a:t>lines</a:t>
            </a:r>
            <a:r>
              <a:rPr lang="en-US" dirty="0">
                <a:latin typeface="Arial"/>
                <a:cs typeface="Arial"/>
              </a:rPr>
              <a:t> and </a:t>
            </a:r>
            <a:r>
              <a:rPr lang="en-US" i="1" dirty="0">
                <a:latin typeface="Arial"/>
                <a:cs typeface="Arial"/>
              </a:rPr>
              <a:t>planes</a:t>
            </a:r>
            <a:r>
              <a:rPr lang="en-US" dirty="0" smtClean="0">
                <a:latin typeface="Arial"/>
                <a:cs typeface="Arial"/>
              </a:rPr>
              <a:t>.”</a:t>
            </a:r>
          </a:p>
          <a:p>
            <a:pPr marL="457200" lvl="1" indent="0" algn="r">
              <a:buNone/>
            </a:pPr>
            <a:r>
              <a:rPr lang="en-US" dirty="0" smtClean="0">
                <a:latin typeface="Arial"/>
                <a:cs typeface="Arial"/>
              </a:rPr>
              <a:t>David Hilbert</a:t>
            </a:r>
            <a:endParaRPr lang="en-US" dirty="0">
              <a:latin typeface="Arial"/>
              <a:cs typeface="Arial"/>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17</a:t>
            </a:fld>
            <a:endParaRPr lang="en-US"/>
          </a:p>
        </p:txBody>
      </p:sp>
    </p:spTree>
    <p:extLst>
      <p:ext uri="{BB962C8B-B14F-4D97-AF65-F5344CB8AC3E}">
        <p14:creationId xmlns:p14="http://schemas.microsoft.com/office/powerpoint/2010/main" val="2488562679"/>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 and their types</a:t>
            </a:r>
            <a:endParaRPr lang="en-US" dirty="0"/>
          </a:p>
        </p:txBody>
      </p:sp>
      <p:sp>
        <p:nvSpPr>
          <p:cNvPr id="3" name="Content Placeholder 2"/>
          <p:cNvSpPr>
            <a:spLocks noGrp="1"/>
          </p:cNvSpPr>
          <p:nvPr>
            <p:ph idx="1"/>
          </p:nvPr>
        </p:nvSpPr>
        <p:spPr/>
        <p:txBody>
          <a:bodyPr/>
          <a:lstStyle/>
          <a:p>
            <a:r>
              <a:rPr lang="en-US" dirty="0" smtClean="0"/>
              <a:t>Concept is a way of describing a family of related object types.</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170</a:t>
            </a:fld>
            <a:endParaRPr lang="en-US"/>
          </a:p>
        </p:txBody>
      </p:sp>
    </p:spTree>
    <p:extLst>
      <p:ext uri="{BB962C8B-B14F-4D97-AF65-F5344CB8AC3E}">
        <p14:creationId xmlns:p14="http://schemas.microsoft.com/office/powerpoint/2010/main" val="129310779"/>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Integer Concepts and Their Types</a:t>
            </a:r>
            <a:endParaRPr lang="en-US" dirty="0"/>
          </a:p>
        </p:txBody>
      </p:sp>
      <p:sp>
        <p:nvSpPr>
          <p:cNvPr id="3" name="Content Placeholder 2"/>
          <p:cNvSpPr>
            <a:spLocks noGrp="1"/>
          </p:cNvSpPr>
          <p:nvPr>
            <p:ph idx="1"/>
          </p:nvPr>
        </p:nvSpPr>
        <p:spPr/>
        <p:txBody>
          <a:bodyPr/>
          <a:lstStyle/>
          <a:p>
            <a:r>
              <a:rPr lang="en-US" dirty="0" smtClean="0"/>
              <a:t>Integral </a:t>
            </a:r>
          </a:p>
          <a:p>
            <a:pPr lvl="1"/>
            <a:r>
              <a:rPr lang="en-US" dirty="0" smtClean="0"/>
              <a:t>int8_t, uint8_t, int16_t,…</a:t>
            </a:r>
          </a:p>
          <a:p>
            <a:r>
              <a:rPr lang="en-US" dirty="0" err="1" smtClean="0"/>
              <a:t>UnsignedIntegral</a:t>
            </a:r>
            <a:endParaRPr lang="en-US" dirty="0" smtClean="0"/>
          </a:p>
          <a:p>
            <a:pPr lvl="1"/>
            <a:r>
              <a:rPr lang="en-US" dirty="0" smtClean="0"/>
              <a:t>uint8_t, uint16_t, … </a:t>
            </a:r>
          </a:p>
          <a:p>
            <a:r>
              <a:rPr lang="en-US" dirty="0" err="1" smtClean="0"/>
              <a:t>SignedIntegral</a:t>
            </a:r>
            <a:endParaRPr lang="en-US" dirty="0" smtClean="0"/>
          </a:p>
          <a:p>
            <a:pPr lvl="1"/>
            <a:r>
              <a:rPr lang="en-US" dirty="0" smtClean="0"/>
              <a:t>int8_t, int16_t, …</a:t>
            </a:r>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171</a:t>
            </a:fld>
            <a:endParaRPr lang="en-US"/>
          </a:p>
        </p:txBody>
      </p:sp>
    </p:spTree>
    <p:extLst>
      <p:ext uri="{BB962C8B-B14F-4D97-AF65-F5344CB8AC3E}">
        <p14:creationId xmlns:p14="http://schemas.microsoft.com/office/powerpoint/2010/main" val="319598567"/>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Concepts as predicates on types</a:t>
            </a:r>
            <a:endParaRPr lang="en-US" dirty="0"/>
          </a:p>
        </p:txBody>
      </p:sp>
      <p:sp>
        <p:nvSpPr>
          <p:cNvPr id="3" name="Content Placeholder 2"/>
          <p:cNvSpPr>
            <a:spLocks noGrp="1"/>
          </p:cNvSpPr>
          <p:nvPr>
            <p:ph idx="1"/>
          </p:nvPr>
        </p:nvSpPr>
        <p:spPr/>
        <p:txBody>
          <a:bodyPr/>
          <a:lstStyle/>
          <a:p>
            <a:pPr marL="0" indent="0">
              <a:buNone/>
            </a:pPr>
            <a:r>
              <a:rPr lang="en-US" dirty="0" smtClean="0"/>
              <a:t>Concept is a predicate on type that assures that a given type satisfies a set of requirements</a:t>
            </a:r>
          </a:p>
          <a:p>
            <a:pPr lvl="1"/>
            <a:r>
              <a:rPr lang="en-US" dirty="0" smtClean="0"/>
              <a:t>operations</a:t>
            </a:r>
          </a:p>
          <a:p>
            <a:pPr lvl="1"/>
            <a:r>
              <a:rPr lang="en-US" dirty="0" smtClean="0"/>
              <a:t>semantics</a:t>
            </a:r>
          </a:p>
          <a:p>
            <a:pPr lvl="1"/>
            <a:r>
              <a:rPr lang="en-US" dirty="0" smtClean="0"/>
              <a:t>time/space complexity</a:t>
            </a:r>
          </a:p>
          <a:p>
            <a:pPr lvl="1"/>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172</a:t>
            </a:fld>
            <a:endParaRPr lang="en-US"/>
          </a:p>
        </p:txBody>
      </p:sp>
    </p:spTree>
    <p:extLst>
      <p:ext uri="{BB962C8B-B14F-4D97-AF65-F5344CB8AC3E}">
        <p14:creationId xmlns:p14="http://schemas.microsoft.com/office/powerpoint/2010/main" val="3109206836"/>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Type-functions</a:t>
            </a:r>
            <a:endParaRPr lang="en-US" dirty="0"/>
          </a:p>
        </p:txBody>
      </p:sp>
      <p:sp>
        <p:nvSpPr>
          <p:cNvPr id="3" name="Content Placeholder 2"/>
          <p:cNvSpPr>
            <a:spLocks noGrp="1"/>
          </p:cNvSpPr>
          <p:nvPr>
            <p:ph idx="1"/>
          </p:nvPr>
        </p:nvSpPr>
        <p:spPr/>
        <p:txBody>
          <a:bodyPr/>
          <a:lstStyle/>
          <a:p>
            <a:pPr marL="0" indent="0">
              <a:buNone/>
            </a:pPr>
            <a:r>
              <a:rPr lang="en-US" dirty="0" smtClean="0"/>
              <a:t>A function that given a type, returns an affiliated type.</a:t>
            </a:r>
          </a:p>
          <a:p>
            <a:pPr lvl="1"/>
            <a:r>
              <a:rPr lang="en-US" dirty="0" err="1" smtClean="0"/>
              <a:t>value_type</a:t>
            </a:r>
            <a:r>
              <a:rPr lang="en-US" dirty="0" smtClean="0"/>
              <a:t>(Sequence)</a:t>
            </a:r>
          </a:p>
          <a:p>
            <a:pPr lvl="1"/>
            <a:r>
              <a:rPr lang="en-US" dirty="0" err="1" smtClean="0"/>
              <a:t>coefficient_type</a:t>
            </a:r>
            <a:r>
              <a:rPr lang="en-US" dirty="0" smtClean="0"/>
              <a:t>(Polynomial)</a:t>
            </a:r>
          </a:p>
          <a:p>
            <a:pPr lvl="1"/>
            <a:r>
              <a:rPr lang="en-US" dirty="0" err="1" smtClean="0"/>
              <a:t>ith_element_type</a:t>
            </a:r>
            <a:r>
              <a:rPr lang="en-US" dirty="0" smtClean="0"/>
              <a:t>(Tuple, </a:t>
            </a:r>
            <a:r>
              <a:rPr lang="en-US" smtClean="0"/>
              <a:t>size_t)</a:t>
            </a:r>
            <a:endParaRPr lang="en-US" dirty="0" smtClean="0"/>
          </a:p>
          <a:p>
            <a:pPr marL="0" indent="0">
              <a:buNone/>
            </a:pPr>
            <a:r>
              <a:rPr lang="en-US" dirty="0"/>
              <a:t>	</a:t>
            </a:r>
            <a:endParaRPr lang="en-US" dirty="0" smtClean="0"/>
          </a:p>
        </p:txBody>
      </p:sp>
      <p:sp>
        <p:nvSpPr>
          <p:cNvPr id="4" name="Slide Number Placeholder 3"/>
          <p:cNvSpPr>
            <a:spLocks noGrp="1"/>
          </p:cNvSpPr>
          <p:nvPr>
            <p:ph type="sldNum" sz="quarter" idx="12"/>
          </p:nvPr>
        </p:nvSpPr>
        <p:spPr/>
        <p:txBody>
          <a:bodyPr/>
          <a:lstStyle/>
          <a:p>
            <a:fld id="{61370158-B695-A34E-8F3B-AA76DB2B0F20}" type="slidenum">
              <a:rPr lang="en-US" smtClean="0"/>
              <a:t>173</a:t>
            </a:fld>
            <a:endParaRPr lang="en-US"/>
          </a:p>
        </p:txBody>
      </p:sp>
    </p:spTree>
    <p:extLst>
      <p:ext uri="{BB962C8B-B14F-4D97-AF65-F5344CB8AC3E}">
        <p14:creationId xmlns:p14="http://schemas.microsoft.com/office/powerpoint/2010/main" val="964781202"/>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Type-attribute</a:t>
            </a:r>
            <a:endParaRPr lang="en-US" dirty="0"/>
          </a:p>
        </p:txBody>
      </p:sp>
      <p:sp>
        <p:nvSpPr>
          <p:cNvPr id="3" name="Content Placeholder 2"/>
          <p:cNvSpPr>
            <a:spLocks noGrp="1"/>
          </p:cNvSpPr>
          <p:nvPr>
            <p:ph idx="1"/>
          </p:nvPr>
        </p:nvSpPr>
        <p:spPr/>
        <p:txBody>
          <a:bodyPr/>
          <a:lstStyle/>
          <a:p>
            <a:pPr marL="0" indent="0">
              <a:buNone/>
            </a:pPr>
            <a:r>
              <a:rPr lang="en-US" dirty="0" smtClean="0"/>
              <a:t>A function that given a type, returns one of its numerical attributes</a:t>
            </a:r>
          </a:p>
          <a:p>
            <a:pPr lvl="1"/>
            <a:r>
              <a:rPr lang="en-US" dirty="0" smtClean="0"/>
              <a:t>sizeof</a:t>
            </a:r>
          </a:p>
          <a:p>
            <a:pPr lvl="1"/>
            <a:r>
              <a:rPr lang="en-US" dirty="0" smtClean="0"/>
              <a:t>alignment_of</a:t>
            </a:r>
          </a:p>
          <a:p>
            <a:pPr lvl="1"/>
            <a:r>
              <a:rPr lang="en-US" dirty="0" smtClean="0"/>
              <a:t>number of members in a struct</a:t>
            </a:r>
          </a:p>
          <a:p>
            <a:pPr marL="0" indent="0">
              <a:buNone/>
            </a:pPr>
            <a:r>
              <a:rPr lang="en-US" dirty="0"/>
              <a:t>	</a:t>
            </a:r>
            <a:endParaRPr lang="en-US" dirty="0" smtClean="0"/>
          </a:p>
        </p:txBody>
      </p:sp>
      <p:sp>
        <p:nvSpPr>
          <p:cNvPr id="4" name="Slide Number Placeholder 3"/>
          <p:cNvSpPr>
            <a:spLocks noGrp="1"/>
          </p:cNvSpPr>
          <p:nvPr>
            <p:ph type="sldNum" sz="quarter" idx="12"/>
          </p:nvPr>
        </p:nvSpPr>
        <p:spPr/>
        <p:txBody>
          <a:bodyPr/>
          <a:lstStyle/>
          <a:p>
            <a:fld id="{61370158-B695-A34E-8F3B-AA76DB2B0F20}" type="slidenum">
              <a:rPr lang="en-US" smtClean="0"/>
              <a:t>174</a:t>
            </a:fld>
            <a:endParaRPr lang="en-US"/>
          </a:p>
        </p:txBody>
      </p:sp>
    </p:spTree>
    <p:extLst>
      <p:ext uri="{BB962C8B-B14F-4D97-AF65-F5344CB8AC3E}">
        <p14:creationId xmlns:p14="http://schemas.microsoft.com/office/powerpoint/2010/main" val="3034990831"/>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egular</a:t>
            </a:r>
            <a:endParaRPr lang="en-US" dirty="0"/>
          </a:p>
        </p:txBody>
      </p:sp>
      <p:sp>
        <p:nvSpPr>
          <p:cNvPr id="3" name="Content Placeholder 2"/>
          <p:cNvSpPr>
            <a:spLocks noGrp="1"/>
          </p:cNvSpPr>
          <p:nvPr>
            <p:ph idx="1"/>
          </p:nvPr>
        </p:nvSpPr>
        <p:spPr/>
        <p:txBody>
          <a:bodyPr/>
          <a:lstStyle/>
          <a:p>
            <a:r>
              <a:rPr lang="en-US" dirty="0"/>
              <a:t>c</a:t>
            </a:r>
            <a:r>
              <a:rPr lang="en-US" dirty="0" smtClean="0"/>
              <a:t>opy-constructor</a:t>
            </a:r>
          </a:p>
          <a:p>
            <a:pPr lvl="1"/>
            <a:r>
              <a:rPr lang="en-US" dirty="0" smtClean="0"/>
              <a:t>default constructor</a:t>
            </a:r>
          </a:p>
          <a:p>
            <a:pPr lvl="2"/>
            <a:r>
              <a:rPr lang="en-US" dirty="0" smtClean="0"/>
              <a:t>T a(b) equivalent to T a; a = b;</a:t>
            </a:r>
          </a:p>
          <a:p>
            <a:r>
              <a:rPr lang="en-US" dirty="0" smtClean="0"/>
              <a:t>assignment</a:t>
            </a:r>
          </a:p>
          <a:p>
            <a:r>
              <a:rPr lang="en-US" dirty="0" smtClean="0"/>
              <a:t>equality</a:t>
            </a:r>
          </a:p>
          <a:p>
            <a:r>
              <a:rPr lang="en-US" dirty="0" smtClean="0"/>
              <a:t>destructor </a:t>
            </a:r>
          </a:p>
        </p:txBody>
      </p:sp>
      <p:sp>
        <p:nvSpPr>
          <p:cNvPr id="4" name="Slide Number Placeholder 3"/>
          <p:cNvSpPr>
            <a:spLocks noGrp="1"/>
          </p:cNvSpPr>
          <p:nvPr>
            <p:ph type="sldNum" sz="quarter" idx="12"/>
          </p:nvPr>
        </p:nvSpPr>
        <p:spPr/>
        <p:txBody>
          <a:bodyPr/>
          <a:lstStyle/>
          <a:p>
            <a:fld id="{61370158-B695-A34E-8F3B-AA76DB2B0F20}" type="slidenum">
              <a:rPr lang="en-US" smtClean="0"/>
              <a:t>175</a:t>
            </a:fld>
            <a:endParaRPr lang="en-US"/>
          </a:p>
        </p:txBody>
      </p:sp>
    </p:spTree>
    <p:extLst>
      <p:ext uri="{BB962C8B-B14F-4D97-AF65-F5344CB8AC3E}">
        <p14:creationId xmlns:p14="http://schemas.microsoft.com/office/powerpoint/2010/main" val="1325690010"/>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Semantics of Regular</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83340" b="-83340"/>
          <a:stretch>
            <a:fillRect/>
          </a:stretch>
        </p:blipFill>
        <p:spPr/>
      </p:pic>
      <p:sp>
        <p:nvSpPr>
          <p:cNvPr id="4" name="Slide Number Placeholder 3"/>
          <p:cNvSpPr>
            <a:spLocks noGrp="1"/>
          </p:cNvSpPr>
          <p:nvPr>
            <p:ph type="sldNum" sz="quarter" idx="12"/>
          </p:nvPr>
        </p:nvSpPr>
        <p:spPr/>
        <p:txBody>
          <a:bodyPr/>
          <a:lstStyle/>
          <a:p>
            <a:fld id="{61370158-B695-A34E-8F3B-AA76DB2B0F20}" type="slidenum">
              <a:rPr lang="en-US" smtClean="0"/>
              <a:t>176</a:t>
            </a:fld>
            <a:endParaRPr lang="en-US"/>
          </a:p>
        </p:txBody>
      </p:sp>
    </p:spTree>
    <p:extLst>
      <p:ext uri="{BB962C8B-B14F-4D97-AF65-F5344CB8AC3E}">
        <p14:creationId xmlns:p14="http://schemas.microsoft.com/office/powerpoint/2010/main" val="2460849236"/>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Semiregular</a:t>
            </a:r>
            <a:endParaRPr lang="en-US" dirty="0"/>
          </a:p>
        </p:txBody>
      </p:sp>
      <p:sp>
        <p:nvSpPr>
          <p:cNvPr id="3" name="Content Placeholder 2"/>
          <p:cNvSpPr>
            <a:spLocks noGrp="1"/>
          </p:cNvSpPr>
          <p:nvPr>
            <p:ph idx="1"/>
          </p:nvPr>
        </p:nvSpPr>
        <p:spPr/>
        <p:txBody>
          <a:bodyPr/>
          <a:lstStyle/>
          <a:p>
            <a:r>
              <a:rPr lang="en-US" dirty="0" smtClean="0"/>
              <a:t>Semiregular is like Regular except that equality is not explicitly defined. </a:t>
            </a:r>
          </a:p>
          <a:p>
            <a:r>
              <a:rPr lang="en-US" dirty="0" smtClean="0"/>
              <a:t>It is assumed to be implicitly defined so that axioms that control copying and assignment are still valid.</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177</a:t>
            </a:fld>
            <a:endParaRPr lang="en-US"/>
          </a:p>
        </p:txBody>
      </p:sp>
    </p:spTree>
    <p:extLst>
      <p:ext uri="{BB962C8B-B14F-4D97-AF65-F5344CB8AC3E}">
        <p14:creationId xmlns:p14="http://schemas.microsoft.com/office/powerpoint/2010/main" val="2144510071"/>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Swap</a:t>
            </a:r>
            <a:endParaRPr lang="en-US" dirty="0"/>
          </a:p>
        </p:txBody>
      </p:sp>
      <p:sp>
        <p:nvSpPr>
          <p:cNvPr id="3" name="Content Placeholder 2"/>
          <p:cNvSpPr>
            <a:spLocks noGrp="1"/>
          </p:cNvSpPr>
          <p:nvPr>
            <p:ph idx="1"/>
          </p:nvPr>
        </p:nvSpPr>
        <p:spPr/>
        <p:txBody>
          <a:bodyPr/>
          <a:lstStyle/>
          <a:p>
            <a:pPr marL="0" indent="0">
              <a:buNone/>
            </a:pPr>
            <a:r>
              <a:rPr lang="en-US" dirty="0" smtClean="0">
                <a:latin typeface="Menlo Regular"/>
                <a:cs typeface="Menlo Regular"/>
              </a:rPr>
              <a:t>template &lt;Semiregular</a:t>
            </a:r>
            <a:r>
              <a:rPr lang="en-US" dirty="0">
                <a:latin typeface="Menlo Regular"/>
                <a:cs typeface="Menlo Regular"/>
              </a:rPr>
              <a:t> </a:t>
            </a:r>
            <a:r>
              <a:rPr lang="en-US" dirty="0" smtClean="0">
                <a:latin typeface="Menlo Regular"/>
                <a:cs typeface="Menlo Regular"/>
              </a:rPr>
              <a:t>T&gt;</a:t>
            </a:r>
          </a:p>
          <a:p>
            <a:pPr marL="0" indent="0">
              <a:buNone/>
            </a:pPr>
            <a:r>
              <a:rPr lang="en-US" dirty="0" smtClean="0">
                <a:latin typeface="Menlo Regular"/>
                <a:cs typeface="Menlo Regular"/>
              </a:rPr>
              <a:t>void swap(T&amp; x, T&amp; y) {</a:t>
            </a:r>
          </a:p>
          <a:p>
            <a:pPr marL="0" indent="0">
              <a:buNone/>
            </a:pPr>
            <a:r>
              <a:rPr lang="en-US" dirty="0">
                <a:latin typeface="Menlo Regular"/>
                <a:cs typeface="Menlo Regular"/>
              </a:rPr>
              <a:t> </a:t>
            </a:r>
            <a:r>
              <a:rPr lang="en-US" dirty="0" smtClean="0">
                <a:latin typeface="Menlo Regular"/>
                <a:cs typeface="Menlo Regular"/>
              </a:rPr>
              <a:t> T </a:t>
            </a:r>
            <a:r>
              <a:rPr lang="en-US" dirty="0" err="1" smtClean="0">
                <a:latin typeface="Menlo Regular"/>
                <a:cs typeface="Menlo Regular"/>
              </a:rPr>
              <a:t>tmp</a:t>
            </a:r>
            <a:r>
              <a:rPr lang="en-US" dirty="0" smtClean="0">
                <a:latin typeface="Menlo Regular"/>
                <a:cs typeface="Menlo Regular"/>
              </a:rPr>
              <a:t>(x);</a:t>
            </a:r>
          </a:p>
          <a:p>
            <a:pPr marL="0" indent="0">
              <a:buNone/>
            </a:pPr>
            <a:r>
              <a:rPr lang="en-US" dirty="0">
                <a:latin typeface="Menlo Regular"/>
                <a:cs typeface="Menlo Regular"/>
              </a:rPr>
              <a:t> </a:t>
            </a:r>
            <a:r>
              <a:rPr lang="en-US" dirty="0" smtClean="0">
                <a:latin typeface="Menlo Regular"/>
                <a:cs typeface="Menlo Regular"/>
              </a:rPr>
              <a:t> x = y;</a:t>
            </a:r>
          </a:p>
          <a:p>
            <a:pPr marL="0" indent="0">
              <a:buNone/>
            </a:pPr>
            <a:r>
              <a:rPr lang="en-US" dirty="0">
                <a:latin typeface="Menlo Regular"/>
                <a:cs typeface="Menlo Regular"/>
              </a:rPr>
              <a:t> </a:t>
            </a:r>
            <a:r>
              <a:rPr lang="en-US" dirty="0" smtClean="0">
                <a:latin typeface="Menlo Regular"/>
                <a:cs typeface="Menlo Regular"/>
              </a:rPr>
              <a:t> y = </a:t>
            </a:r>
            <a:r>
              <a:rPr lang="en-US" dirty="0" err="1" smtClean="0">
                <a:latin typeface="Menlo Regular"/>
                <a:cs typeface="Menlo Regular"/>
              </a:rPr>
              <a:t>tmp</a:t>
            </a:r>
            <a:r>
              <a:rPr lang="en-US" dirty="0" smtClean="0">
                <a:latin typeface="Menlo Regular"/>
                <a:cs typeface="Menlo Regular"/>
              </a:rPr>
              <a:t>;</a:t>
            </a:r>
          </a:p>
          <a:p>
            <a:pPr marL="0" indent="0">
              <a:buNone/>
            </a:pPr>
            <a:r>
              <a:rPr lang="en-US" dirty="0">
                <a:latin typeface="Menlo Regular"/>
                <a:cs typeface="Menlo Regular"/>
              </a:rPr>
              <a:t>}</a:t>
            </a:r>
          </a:p>
        </p:txBody>
      </p:sp>
      <p:sp>
        <p:nvSpPr>
          <p:cNvPr id="4" name="Slide Number Placeholder 3"/>
          <p:cNvSpPr>
            <a:spLocks noGrp="1"/>
          </p:cNvSpPr>
          <p:nvPr>
            <p:ph type="sldNum" sz="quarter" idx="12"/>
          </p:nvPr>
        </p:nvSpPr>
        <p:spPr/>
        <p:txBody>
          <a:bodyPr/>
          <a:lstStyle/>
          <a:p>
            <a:fld id="{61370158-B695-A34E-8F3B-AA76DB2B0F20}" type="slidenum">
              <a:rPr lang="en-US" smtClean="0"/>
              <a:t>178</a:t>
            </a:fld>
            <a:endParaRPr lang="en-US"/>
          </a:p>
        </p:txBody>
      </p:sp>
    </p:spTree>
    <p:extLst>
      <p:ext uri="{BB962C8B-B14F-4D97-AF65-F5344CB8AC3E}">
        <p14:creationId xmlns:p14="http://schemas.microsoft.com/office/powerpoint/2010/main" val="3373414682"/>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Iterator Concepts</a:t>
            </a:r>
            <a:endParaRPr lang="en-US" dirty="0"/>
          </a:p>
        </p:txBody>
      </p:sp>
      <p:sp>
        <p:nvSpPr>
          <p:cNvPr id="3" name="Content Placeholder 2"/>
          <p:cNvSpPr>
            <a:spLocks noGrp="1"/>
          </p:cNvSpPr>
          <p:nvPr>
            <p:ph idx="1"/>
          </p:nvPr>
        </p:nvSpPr>
        <p:spPr/>
        <p:txBody>
          <a:bodyPr>
            <a:normAutofit/>
          </a:bodyPr>
          <a:lstStyle/>
          <a:p>
            <a:pPr marL="182563" lvl="1" indent="0">
              <a:buNone/>
            </a:pPr>
            <a:r>
              <a:rPr lang="en-US" sz="3200" dirty="0" smtClean="0"/>
              <a:t>Fundamental operations</a:t>
            </a:r>
          </a:p>
          <a:p>
            <a:pPr marL="1154113" lvl="2" indent="-571500"/>
            <a:r>
              <a:rPr lang="en-US" sz="2800" dirty="0" smtClean="0"/>
              <a:t>regular type operations</a:t>
            </a:r>
          </a:p>
          <a:p>
            <a:pPr marL="1154113" lvl="2" indent="-571500"/>
            <a:r>
              <a:rPr lang="en-US" sz="2800" dirty="0" smtClean="0"/>
              <a:t>successor</a:t>
            </a:r>
          </a:p>
          <a:p>
            <a:pPr marL="1154113" lvl="2" indent="-571500"/>
            <a:r>
              <a:rPr lang="en-US" sz="2800" dirty="0" smtClean="0"/>
              <a:t>dereferencing</a:t>
            </a:r>
          </a:p>
        </p:txBody>
      </p:sp>
      <p:sp>
        <p:nvSpPr>
          <p:cNvPr id="4" name="Slide Number Placeholder 3"/>
          <p:cNvSpPr>
            <a:spLocks noGrp="1"/>
          </p:cNvSpPr>
          <p:nvPr>
            <p:ph type="sldNum" sz="quarter" idx="12"/>
          </p:nvPr>
        </p:nvSpPr>
        <p:spPr/>
        <p:txBody>
          <a:bodyPr/>
          <a:lstStyle/>
          <a:p>
            <a:fld id="{61370158-B695-A34E-8F3B-AA76DB2B0F20}" type="slidenum">
              <a:rPr lang="en-US" smtClean="0"/>
              <a:t>179</a:t>
            </a:fld>
            <a:endParaRPr lang="en-US"/>
          </a:p>
        </p:txBody>
      </p:sp>
    </p:spTree>
    <p:extLst>
      <p:ext uri="{BB962C8B-B14F-4D97-AF65-F5344CB8AC3E}">
        <p14:creationId xmlns:p14="http://schemas.microsoft.com/office/powerpoint/2010/main" val="41212539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David Hilbert (1862 – 1943)</a:t>
            </a:r>
            <a:endParaRPr lang="en-US" dirty="0">
              <a:latin typeface="Arial"/>
              <a:cs typeface="Arial"/>
            </a:endParaRPr>
          </a:p>
        </p:txBody>
      </p:sp>
      <p:pic>
        <p:nvPicPr>
          <p:cNvPr id="6" name="Content Placeholder 5"/>
          <p:cNvPicPr>
            <a:picLocks noGrp="1" noChangeAspect="1"/>
          </p:cNvPicPr>
          <p:nvPr>
            <p:ph idx="1"/>
          </p:nvPr>
        </p:nvPicPr>
        <p:blipFill>
          <a:blip r:embed="rId2"/>
          <a:srcRect l="-56998" r="-56998"/>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18</a:t>
            </a:fld>
            <a:endParaRPr lang="en-US"/>
          </a:p>
        </p:txBody>
      </p:sp>
    </p:spTree>
    <p:extLst>
      <p:ext uri="{BB962C8B-B14F-4D97-AF65-F5344CB8AC3E}">
        <p14:creationId xmlns:p14="http://schemas.microsoft.com/office/powerpoint/2010/main" val="3818719357"/>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Dereferencing</a:t>
            </a:r>
            <a:endParaRPr lang="en-US" dirty="0"/>
          </a:p>
        </p:txBody>
      </p:sp>
      <p:sp>
        <p:nvSpPr>
          <p:cNvPr id="3" name="Content Placeholder 2"/>
          <p:cNvSpPr>
            <a:spLocks noGrp="1"/>
          </p:cNvSpPr>
          <p:nvPr>
            <p:ph idx="1"/>
          </p:nvPr>
        </p:nvSpPr>
        <p:spPr/>
        <p:txBody>
          <a:bodyPr>
            <a:normAutofit/>
          </a:bodyPr>
          <a:lstStyle/>
          <a:p>
            <a:r>
              <a:rPr lang="en-US" dirty="0" smtClean="0"/>
              <a:t>Dereferencing is assumed to be “fast.”</a:t>
            </a:r>
          </a:p>
          <a:p>
            <a:pPr lvl="1"/>
            <a:r>
              <a:rPr lang="en-US" dirty="0" smtClean="0"/>
              <a:t>There is not faster way of getting to data than through the iterator.</a:t>
            </a:r>
          </a:p>
          <a:p>
            <a:pPr lvl="1"/>
            <a:r>
              <a:rPr lang="en-US" dirty="0" smtClean="0"/>
              <a:t>Iterators might be bigger in size than pointers to allow for navigation.</a:t>
            </a:r>
          </a:p>
          <a:p>
            <a:r>
              <a:rPr lang="en-US" dirty="0" smtClean="0"/>
              <a:t>Past-the-end values</a:t>
            </a:r>
          </a:p>
          <a:p>
            <a:r>
              <a:rPr lang="en-US" dirty="0" smtClean="0"/>
              <a:t>Singular values </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180</a:t>
            </a:fld>
            <a:endParaRPr lang="en-US"/>
          </a:p>
        </p:txBody>
      </p:sp>
    </p:spTree>
    <p:extLst>
      <p:ext uri="{BB962C8B-B14F-4D97-AF65-F5344CB8AC3E}">
        <p14:creationId xmlns:p14="http://schemas.microsoft.com/office/powerpoint/2010/main" val="3517839593"/>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Separating successor and dereferencing</a:t>
            </a:r>
            <a:endParaRPr lang="en-US" dirty="0"/>
          </a:p>
        </p:txBody>
      </p:sp>
      <p:sp>
        <p:nvSpPr>
          <p:cNvPr id="3" name="Content Placeholder 2"/>
          <p:cNvSpPr>
            <a:spLocks noGrp="1"/>
          </p:cNvSpPr>
          <p:nvPr>
            <p:ph idx="1"/>
          </p:nvPr>
        </p:nvSpPr>
        <p:spPr/>
        <p:txBody>
          <a:bodyPr>
            <a:normAutofit/>
          </a:bodyPr>
          <a:lstStyle/>
          <a:p>
            <a:pPr marL="342900" lvl="1" indent="-342900">
              <a:buFont typeface="Arial"/>
              <a:buChar char="•"/>
            </a:pPr>
            <a:r>
              <a:rPr lang="en-US" sz="3200" dirty="0"/>
              <a:t>It is possible (as does </a:t>
            </a:r>
            <a:r>
              <a:rPr lang="en-US" sz="3200" i="1" dirty="0" err="1"/>
              <a:t>EoP</a:t>
            </a:r>
            <a:r>
              <a:rPr lang="en-US" sz="3200" dirty="0"/>
              <a:t>) to separate successor from dereferencing.</a:t>
            </a:r>
            <a:endParaRPr lang="en-US" sz="3200" i="1" dirty="0"/>
          </a:p>
          <a:p>
            <a:r>
              <a:rPr lang="en-US" dirty="0" smtClean="0"/>
              <a:t>Another way of getting similar results is to assure that dereferencing is defined for all objects</a:t>
            </a:r>
          </a:p>
        </p:txBody>
      </p:sp>
      <p:sp>
        <p:nvSpPr>
          <p:cNvPr id="4" name="Slide Number Placeholder 3"/>
          <p:cNvSpPr>
            <a:spLocks noGrp="1"/>
          </p:cNvSpPr>
          <p:nvPr>
            <p:ph type="sldNum" sz="quarter" idx="12"/>
          </p:nvPr>
        </p:nvSpPr>
        <p:spPr/>
        <p:txBody>
          <a:bodyPr/>
          <a:lstStyle/>
          <a:p>
            <a:fld id="{61370158-B695-A34E-8F3B-AA76DB2B0F20}" type="slidenum">
              <a:rPr lang="en-US" smtClean="0"/>
              <a:t>181</a:t>
            </a:fld>
            <a:endParaRPr lang="en-US"/>
          </a:p>
        </p:txBody>
      </p:sp>
    </p:spTree>
    <p:extLst>
      <p:ext uri="{BB962C8B-B14F-4D97-AF65-F5344CB8AC3E}">
        <p14:creationId xmlns:p14="http://schemas.microsoft.com/office/powerpoint/2010/main" val="1481368335"/>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Default dereferencing</a:t>
            </a:r>
            <a:br>
              <a:rPr lang="en-US" dirty="0" smtClean="0"/>
            </a:br>
            <a:r>
              <a:rPr lang="en-US" dirty="0" smtClean="0"/>
              <a:t>(illegal in C++)</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latin typeface="Menlo Regular"/>
                <a:cs typeface="Menlo Regular"/>
              </a:rPr>
              <a:t>template &lt;</a:t>
            </a:r>
            <a:r>
              <a:rPr lang="en-US" dirty="0" err="1" smtClean="0">
                <a:latin typeface="Menlo Regular"/>
                <a:cs typeface="Menlo Regular"/>
              </a:rPr>
              <a:t>typename</a:t>
            </a:r>
            <a:r>
              <a:rPr lang="en-US" dirty="0" smtClean="0">
                <a:latin typeface="Menlo Regular"/>
                <a:cs typeface="Menlo Regular"/>
              </a:rPr>
              <a:t> T&gt;</a:t>
            </a:r>
          </a:p>
          <a:p>
            <a:pPr marL="0" indent="0">
              <a:buNone/>
            </a:pPr>
            <a:r>
              <a:rPr lang="en-US" dirty="0" smtClean="0">
                <a:latin typeface="Menlo Regular"/>
                <a:cs typeface="Menlo Regular"/>
              </a:rPr>
              <a:t>T&amp; operator*(T&amp; x) {</a:t>
            </a:r>
          </a:p>
          <a:p>
            <a:pPr marL="0" indent="0">
              <a:buNone/>
            </a:pPr>
            <a:r>
              <a:rPr lang="en-US" dirty="0">
                <a:latin typeface="Menlo Regular"/>
                <a:cs typeface="Menlo Regular"/>
              </a:rPr>
              <a:t> </a:t>
            </a:r>
            <a:r>
              <a:rPr lang="en-US" dirty="0" smtClean="0">
                <a:latin typeface="Menlo Regular"/>
                <a:cs typeface="Menlo Regular"/>
              </a:rPr>
              <a:t> return x;</a:t>
            </a:r>
          </a:p>
          <a:p>
            <a:pPr marL="0" indent="0">
              <a:buNone/>
            </a:pPr>
            <a:r>
              <a:rPr lang="en-US" dirty="0" smtClean="0">
                <a:latin typeface="Menlo Regular"/>
                <a:cs typeface="Menlo Regular"/>
              </a:rPr>
              <a:t>}</a:t>
            </a:r>
          </a:p>
          <a:p>
            <a:pPr marL="0" indent="0">
              <a:buNone/>
            </a:pPr>
            <a:endParaRPr lang="en-US" dirty="0" smtClean="0">
              <a:latin typeface="Menlo Regular"/>
              <a:cs typeface="Menlo Regular"/>
            </a:endParaRPr>
          </a:p>
          <a:p>
            <a:pPr marL="0" indent="0">
              <a:buNone/>
            </a:pPr>
            <a:r>
              <a:rPr lang="en-US" dirty="0">
                <a:latin typeface="Menlo Regular"/>
                <a:cs typeface="Menlo Regular"/>
              </a:rPr>
              <a:t>template &lt;</a:t>
            </a:r>
            <a:r>
              <a:rPr lang="en-US" dirty="0" err="1">
                <a:latin typeface="Menlo Regular"/>
                <a:cs typeface="Menlo Regular"/>
              </a:rPr>
              <a:t>typename</a:t>
            </a:r>
            <a:r>
              <a:rPr lang="en-US" dirty="0">
                <a:latin typeface="Menlo Regular"/>
                <a:cs typeface="Menlo Regular"/>
              </a:rPr>
              <a:t> T&gt;</a:t>
            </a:r>
          </a:p>
          <a:p>
            <a:pPr marL="0" indent="0">
              <a:buNone/>
            </a:pPr>
            <a:r>
              <a:rPr lang="en-US" dirty="0" err="1" smtClean="0">
                <a:latin typeface="Menlo Regular"/>
                <a:cs typeface="Menlo Regular"/>
              </a:rPr>
              <a:t>const</a:t>
            </a:r>
            <a:r>
              <a:rPr lang="en-US" dirty="0" smtClean="0">
                <a:latin typeface="Menlo Regular"/>
                <a:cs typeface="Menlo Regular"/>
              </a:rPr>
              <a:t> T</a:t>
            </a:r>
            <a:r>
              <a:rPr lang="en-US" dirty="0">
                <a:latin typeface="Menlo Regular"/>
                <a:cs typeface="Menlo Regular"/>
              </a:rPr>
              <a:t>&amp; operator*</a:t>
            </a:r>
            <a:r>
              <a:rPr lang="en-US" dirty="0" smtClean="0">
                <a:latin typeface="Menlo Regular"/>
                <a:cs typeface="Menlo Regular"/>
              </a:rPr>
              <a:t>(</a:t>
            </a:r>
            <a:r>
              <a:rPr lang="en-US" dirty="0" err="1" smtClean="0">
                <a:latin typeface="Menlo Regular"/>
                <a:cs typeface="Menlo Regular"/>
              </a:rPr>
              <a:t>const</a:t>
            </a:r>
            <a:r>
              <a:rPr lang="en-US" dirty="0" smtClean="0">
                <a:latin typeface="Menlo Regular"/>
                <a:cs typeface="Menlo Regular"/>
              </a:rPr>
              <a:t> T</a:t>
            </a:r>
            <a:r>
              <a:rPr lang="en-US" dirty="0">
                <a:latin typeface="Menlo Regular"/>
                <a:cs typeface="Menlo Regular"/>
              </a:rPr>
              <a:t>&amp; x) {</a:t>
            </a:r>
          </a:p>
          <a:p>
            <a:pPr marL="0" indent="0">
              <a:buNone/>
            </a:pPr>
            <a:r>
              <a:rPr lang="en-US" dirty="0">
                <a:latin typeface="Menlo Regular"/>
                <a:cs typeface="Menlo Regular"/>
              </a:rPr>
              <a:t>  return x;</a:t>
            </a:r>
          </a:p>
          <a:p>
            <a:pPr marL="0" indent="0">
              <a:buNone/>
            </a:pPr>
            <a:r>
              <a:rPr lang="en-US" dirty="0">
                <a:latin typeface="Menlo Regular"/>
                <a:cs typeface="Menlo Regular"/>
              </a:rPr>
              <a:t>}</a:t>
            </a:r>
          </a:p>
          <a:p>
            <a:pPr marL="0" indent="0">
              <a:buNone/>
            </a:pPr>
            <a:endParaRPr lang="en-US" dirty="0">
              <a:latin typeface="Menlo Regular"/>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182</a:t>
            </a:fld>
            <a:endParaRPr lang="en-US"/>
          </a:p>
        </p:txBody>
      </p:sp>
    </p:spTree>
    <p:extLst>
      <p:ext uri="{BB962C8B-B14F-4D97-AF65-F5344CB8AC3E}">
        <p14:creationId xmlns:p14="http://schemas.microsoft.com/office/powerpoint/2010/main" val="3245761799"/>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Connection of dereferencing and successor</a:t>
            </a:r>
            <a:endParaRPr lang="en-US" dirty="0"/>
          </a:p>
        </p:txBody>
      </p:sp>
      <p:sp>
        <p:nvSpPr>
          <p:cNvPr id="3" name="Content Placeholder 2"/>
          <p:cNvSpPr>
            <a:spLocks noGrp="1"/>
          </p:cNvSpPr>
          <p:nvPr>
            <p:ph idx="1"/>
          </p:nvPr>
        </p:nvSpPr>
        <p:spPr/>
        <p:txBody>
          <a:bodyPr/>
          <a:lstStyle/>
          <a:p>
            <a:r>
              <a:rPr lang="en-US" dirty="0"/>
              <a:t>Dereferencing is defined on an iterator if and only if successor is defined.</a:t>
            </a:r>
          </a:p>
          <a:p>
            <a:r>
              <a:rPr lang="en-US" dirty="0" smtClean="0"/>
              <a:t>There are no non-empty ranges containing no values.</a:t>
            </a:r>
          </a:p>
          <a:p>
            <a:r>
              <a:rPr lang="en-US" dirty="0" smtClean="0"/>
              <a:t>If you are not at the end of the range, you can dereference.</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183</a:t>
            </a:fld>
            <a:endParaRPr lang="en-US"/>
          </a:p>
        </p:txBody>
      </p:sp>
    </p:spTree>
    <p:extLst>
      <p:ext uri="{BB962C8B-B14F-4D97-AF65-F5344CB8AC3E}">
        <p14:creationId xmlns:p14="http://schemas.microsoft.com/office/powerpoint/2010/main" val="2387783363"/>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Iterators</a:t>
            </a:r>
            <a:endParaRPr lang="en-US" dirty="0"/>
          </a:p>
        </p:txBody>
      </p:sp>
      <p:sp>
        <p:nvSpPr>
          <p:cNvPr id="3" name="Content Placeholder 2"/>
          <p:cNvSpPr>
            <a:spLocks noGrp="1"/>
          </p:cNvSpPr>
          <p:nvPr>
            <p:ph idx="1"/>
          </p:nvPr>
        </p:nvSpPr>
        <p:spPr/>
        <p:txBody>
          <a:bodyPr/>
          <a:lstStyle/>
          <a:p>
            <a:r>
              <a:rPr lang="en-US" dirty="0" smtClean="0"/>
              <a:t>equality</a:t>
            </a:r>
          </a:p>
          <a:p>
            <a:r>
              <a:rPr lang="en-US" dirty="0" smtClean="0"/>
              <a:t>dereferencing</a:t>
            </a:r>
          </a:p>
          <a:p>
            <a:r>
              <a:rPr lang="en-US" dirty="0" smtClean="0"/>
              <a:t>successor</a:t>
            </a:r>
          </a:p>
          <a:p>
            <a:endParaRPr lang="en-US" dirty="0"/>
          </a:p>
          <a:p>
            <a:pPr marL="0" indent="0">
              <a:buNone/>
            </a:pPr>
            <a:r>
              <a:rPr lang="en-US" dirty="0" smtClean="0"/>
              <a:t>All operations are constant time</a:t>
            </a:r>
          </a:p>
          <a:p>
            <a:pPr lvl="1"/>
            <a:r>
              <a:rPr lang="en-US" dirty="0" smtClean="0"/>
              <a:t>algorithms written in terms of these operations are expected to be as fast as possible </a:t>
            </a:r>
          </a:p>
        </p:txBody>
      </p:sp>
      <p:sp>
        <p:nvSpPr>
          <p:cNvPr id="4" name="Slide Number Placeholder 3"/>
          <p:cNvSpPr>
            <a:spLocks noGrp="1"/>
          </p:cNvSpPr>
          <p:nvPr>
            <p:ph type="sldNum" sz="quarter" idx="12"/>
          </p:nvPr>
        </p:nvSpPr>
        <p:spPr/>
        <p:txBody>
          <a:bodyPr/>
          <a:lstStyle/>
          <a:p>
            <a:fld id="{61370158-B695-A34E-8F3B-AA76DB2B0F20}" type="slidenum">
              <a:rPr lang="en-US" smtClean="0"/>
              <a:t>184</a:t>
            </a:fld>
            <a:endParaRPr lang="en-US"/>
          </a:p>
        </p:txBody>
      </p:sp>
    </p:spTree>
    <p:extLst>
      <p:ext uri="{BB962C8B-B14F-4D97-AF65-F5344CB8AC3E}">
        <p14:creationId xmlns:p14="http://schemas.microsoft.com/office/powerpoint/2010/main" val="3805488605"/>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r>
              <a:rPr lang="en-US" sz="3600" dirty="0" smtClean="0"/>
              <a:t>    Complexity is part of the interface!</a:t>
            </a:r>
            <a:endParaRPr lang="en-US" sz="3600" dirty="0"/>
          </a:p>
        </p:txBody>
      </p:sp>
      <p:sp>
        <p:nvSpPr>
          <p:cNvPr id="4" name="Slide Number Placeholder 3"/>
          <p:cNvSpPr>
            <a:spLocks noGrp="1"/>
          </p:cNvSpPr>
          <p:nvPr>
            <p:ph type="sldNum" sz="quarter" idx="12"/>
          </p:nvPr>
        </p:nvSpPr>
        <p:spPr/>
        <p:txBody>
          <a:bodyPr/>
          <a:lstStyle/>
          <a:p>
            <a:fld id="{61370158-B695-A34E-8F3B-AA76DB2B0F20}" type="slidenum">
              <a:rPr lang="en-US" smtClean="0"/>
              <a:t>185</a:t>
            </a:fld>
            <a:endParaRPr lang="en-US"/>
          </a:p>
        </p:txBody>
      </p:sp>
    </p:spTree>
    <p:extLst>
      <p:ext uri="{BB962C8B-B14F-4D97-AF65-F5344CB8AC3E}">
        <p14:creationId xmlns:p14="http://schemas.microsoft.com/office/powerpoint/2010/main" val="2182848216"/>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latin typeface="Arial"/>
                <a:cs typeface="Arial"/>
              </a:rPr>
              <a:t>Successors of Peano</a:t>
            </a:r>
            <a:endParaRPr lang="en-US" dirty="0">
              <a:latin typeface="Arial"/>
              <a:cs typeface="Arial"/>
            </a:endParaRPr>
          </a:p>
        </p:txBody>
      </p:sp>
      <p:sp>
        <p:nvSpPr>
          <p:cNvPr id="6" name="Subtitle 5"/>
          <p:cNvSpPr>
            <a:spLocks noGrp="1"/>
          </p:cNvSpPr>
          <p:nvPr>
            <p:ph type="subTitle" idx="1"/>
          </p:nvPr>
        </p:nvSpPr>
        <p:spPr/>
        <p:txBody>
          <a:bodyPr/>
          <a:lstStyle/>
          <a:p>
            <a:r>
              <a:rPr lang="en-US" smtClean="0"/>
              <a:t>Lecture 5</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186</a:t>
            </a:fld>
            <a:endParaRPr lang="en-US"/>
          </a:p>
        </p:txBody>
      </p:sp>
    </p:spTree>
    <p:extLst>
      <p:ext uri="{BB962C8B-B14F-4D97-AF65-F5344CB8AC3E}">
        <p14:creationId xmlns:p14="http://schemas.microsoft.com/office/powerpoint/2010/main" val="1578185523"/>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Fundamental Problems</a:t>
            </a:r>
            <a:endParaRPr lang="en-US" dirty="0"/>
          </a:p>
        </p:txBody>
      </p:sp>
      <p:sp>
        <p:nvSpPr>
          <p:cNvPr id="3" name="Content Placeholder 2"/>
          <p:cNvSpPr>
            <a:spLocks noGrp="1"/>
          </p:cNvSpPr>
          <p:nvPr>
            <p:ph idx="1"/>
          </p:nvPr>
        </p:nvSpPr>
        <p:spPr/>
        <p:txBody>
          <a:bodyPr/>
          <a:lstStyle/>
          <a:p>
            <a:r>
              <a:rPr lang="en-US" dirty="0" smtClean="0"/>
              <a:t>swap</a:t>
            </a:r>
          </a:p>
          <a:p>
            <a:pPr lvl="1"/>
            <a:r>
              <a:rPr lang="en-US" dirty="0" smtClean="0"/>
              <a:t>copy, assignment, (implied) equality </a:t>
            </a:r>
          </a:p>
          <a:p>
            <a:r>
              <a:rPr lang="en-US" dirty="0" smtClean="0"/>
              <a:t>minimum, maximum</a:t>
            </a:r>
          </a:p>
          <a:p>
            <a:pPr lvl="1"/>
            <a:r>
              <a:rPr lang="en-US" dirty="0" smtClean="0"/>
              <a:t>strict ordering</a:t>
            </a:r>
          </a:p>
          <a:p>
            <a:r>
              <a:rPr lang="en-US" dirty="0" smtClean="0"/>
              <a:t>linear search</a:t>
            </a:r>
          </a:p>
          <a:p>
            <a:pPr lvl="1"/>
            <a:r>
              <a:rPr lang="en-US" dirty="0" smtClean="0"/>
              <a:t>successor </a:t>
            </a:r>
          </a:p>
        </p:txBody>
      </p:sp>
      <p:sp>
        <p:nvSpPr>
          <p:cNvPr id="4" name="Slide Number Placeholder 3"/>
          <p:cNvSpPr>
            <a:spLocks noGrp="1"/>
          </p:cNvSpPr>
          <p:nvPr>
            <p:ph type="sldNum" sz="quarter" idx="12"/>
          </p:nvPr>
        </p:nvSpPr>
        <p:spPr/>
        <p:txBody>
          <a:bodyPr/>
          <a:lstStyle/>
          <a:p>
            <a:fld id="{61370158-B695-A34E-8F3B-AA76DB2B0F20}" type="slidenum">
              <a:rPr lang="en-US" smtClean="0"/>
              <a:t>187</a:t>
            </a:fld>
            <a:endParaRPr lang="en-US"/>
          </a:p>
        </p:txBody>
      </p:sp>
    </p:spTree>
    <p:extLst>
      <p:ext uri="{BB962C8B-B14F-4D97-AF65-F5344CB8AC3E}">
        <p14:creationId xmlns:p14="http://schemas.microsoft.com/office/powerpoint/2010/main" val="2178720255"/>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fundamental concepts</a:t>
            </a:r>
            <a:endParaRPr lang="en-US" dirty="0"/>
          </a:p>
        </p:txBody>
      </p:sp>
      <p:sp>
        <p:nvSpPr>
          <p:cNvPr id="3" name="Content Placeholder 2"/>
          <p:cNvSpPr>
            <a:spLocks noGrp="1"/>
          </p:cNvSpPr>
          <p:nvPr>
            <p:ph idx="1"/>
          </p:nvPr>
        </p:nvSpPr>
        <p:spPr/>
        <p:txBody>
          <a:bodyPr/>
          <a:lstStyle/>
          <a:p>
            <a:r>
              <a:rPr lang="en-US" dirty="0" smtClean="0"/>
              <a:t>regular</a:t>
            </a:r>
          </a:p>
          <a:p>
            <a:pPr lvl="1"/>
            <a:r>
              <a:rPr lang="en-US" dirty="0" smtClean="0"/>
              <a:t>semi-regular</a:t>
            </a:r>
          </a:p>
          <a:p>
            <a:r>
              <a:rPr lang="en-US" dirty="0" smtClean="0"/>
              <a:t>total ordering</a:t>
            </a:r>
          </a:p>
          <a:p>
            <a:pPr lvl="1"/>
            <a:r>
              <a:rPr lang="en-US" dirty="0" smtClean="0"/>
              <a:t>weak ordering</a:t>
            </a:r>
          </a:p>
          <a:p>
            <a:r>
              <a:rPr lang="en-US" dirty="0" smtClean="0"/>
              <a:t>iterator concepts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188</a:t>
            </a:fld>
            <a:endParaRPr lang="en-US"/>
          </a:p>
        </p:txBody>
      </p:sp>
    </p:spTree>
    <p:extLst>
      <p:ext uri="{BB962C8B-B14F-4D97-AF65-F5344CB8AC3E}">
        <p14:creationId xmlns:p14="http://schemas.microsoft.com/office/powerpoint/2010/main" val="607860509"/>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Iterator Categories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Input iterators</a:t>
            </a:r>
          </a:p>
          <a:p>
            <a:pPr lvl="1"/>
            <a:r>
              <a:rPr lang="en-US" dirty="0" smtClean="0"/>
              <a:t>one directional traversal, single-pass algorithms</a:t>
            </a:r>
          </a:p>
          <a:p>
            <a:pPr lvl="1"/>
            <a:r>
              <a:rPr lang="en-US" dirty="0" smtClean="0"/>
              <a:t>model: input stream</a:t>
            </a:r>
          </a:p>
          <a:p>
            <a:r>
              <a:rPr lang="en-US" dirty="0" smtClean="0"/>
              <a:t>Forward iterators</a:t>
            </a:r>
          </a:p>
          <a:p>
            <a:pPr lvl="1"/>
            <a:r>
              <a:rPr lang="en-US" dirty="0" smtClean="0"/>
              <a:t>one directional traversal, multi-pass algorithms</a:t>
            </a:r>
          </a:p>
          <a:p>
            <a:pPr lvl="1"/>
            <a:r>
              <a:rPr lang="en-US" dirty="0" smtClean="0"/>
              <a:t>model: singly-linked list </a:t>
            </a:r>
          </a:p>
          <a:p>
            <a:r>
              <a:rPr lang="en-US" dirty="0" smtClean="0"/>
              <a:t>Bidirectional iterators</a:t>
            </a:r>
          </a:p>
          <a:p>
            <a:pPr lvl="1"/>
            <a:r>
              <a:rPr lang="en-US" dirty="0" smtClean="0"/>
              <a:t>bidirectional traversal, multi-pass algorithms</a:t>
            </a:r>
          </a:p>
          <a:p>
            <a:pPr lvl="1"/>
            <a:r>
              <a:rPr lang="en-US" dirty="0" smtClean="0"/>
              <a:t>model: doubly-linked list</a:t>
            </a:r>
          </a:p>
          <a:p>
            <a:r>
              <a:rPr lang="en-US" dirty="0" smtClean="0"/>
              <a:t>Random access iterators</a:t>
            </a:r>
          </a:p>
          <a:p>
            <a:pPr lvl="1"/>
            <a:r>
              <a:rPr lang="en-US" dirty="0" smtClean="0"/>
              <a:t>random-access algorithms</a:t>
            </a:r>
          </a:p>
          <a:p>
            <a:pPr lvl="1"/>
            <a:r>
              <a:rPr lang="en-US" dirty="0" smtClean="0"/>
              <a:t>model: array</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189</a:t>
            </a:fld>
            <a:endParaRPr lang="en-US"/>
          </a:p>
        </p:txBody>
      </p:sp>
    </p:spTree>
    <p:extLst>
      <p:ext uri="{BB962C8B-B14F-4D97-AF65-F5344CB8AC3E}">
        <p14:creationId xmlns:p14="http://schemas.microsoft.com/office/powerpoint/2010/main" val="2866884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Hilbert’s Work</a:t>
            </a:r>
            <a:endParaRPr lang="en-US" dirty="0"/>
          </a:p>
        </p:txBody>
      </p:sp>
      <p:sp>
        <p:nvSpPr>
          <p:cNvPr id="3" name="Content Placeholder 2"/>
          <p:cNvSpPr>
            <a:spLocks noGrp="1"/>
          </p:cNvSpPr>
          <p:nvPr>
            <p:ph idx="1"/>
          </p:nvPr>
        </p:nvSpPr>
        <p:spPr/>
        <p:txBody>
          <a:bodyPr/>
          <a:lstStyle/>
          <a:p>
            <a:r>
              <a:rPr lang="en-US" dirty="0" smtClean="0"/>
              <a:t>Invariant theory</a:t>
            </a:r>
          </a:p>
          <a:p>
            <a:r>
              <a:rPr lang="en-US" dirty="0" smtClean="0"/>
              <a:t>Theory of algebraic integers</a:t>
            </a:r>
          </a:p>
          <a:p>
            <a:r>
              <a:rPr lang="en-US" dirty="0" smtClean="0"/>
              <a:t>Foundations of geometry</a:t>
            </a:r>
          </a:p>
          <a:p>
            <a:r>
              <a:rPr lang="en-US" dirty="0" smtClean="0"/>
              <a:t>Hilbert Spaces</a:t>
            </a:r>
          </a:p>
          <a:p>
            <a:r>
              <a:rPr lang="en-US" dirty="0" smtClean="0"/>
              <a:t>Mathematical Physics</a:t>
            </a:r>
          </a:p>
          <a:p>
            <a:pPr lvl="1"/>
            <a:r>
              <a:rPr lang="en-US" dirty="0" smtClean="0"/>
              <a:t>General Relativity Theory</a:t>
            </a:r>
          </a:p>
          <a:p>
            <a:r>
              <a:rPr lang="en-US" dirty="0" smtClean="0"/>
              <a:t>Foundations of Mathematics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19</a:t>
            </a:fld>
            <a:endParaRPr lang="en-US"/>
          </a:p>
        </p:txBody>
      </p:sp>
    </p:spTree>
    <p:extLst>
      <p:ext uri="{BB962C8B-B14F-4D97-AF65-F5344CB8AC3E}">
        <p14:creationId xmlns:p14="http://schemas.microsoft.com/office/powerpoint/2010/main" val="774869897"/>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Output Iterators</a:t>
            </a:r>
            <a:endParaRPr lang="en-US" dirty="0"/>
          </a:p>
        </p:txBody>
      </p:sp>
      <p:sp>
        <p:nvSpPr>
          <p:cNvPr id="3" name="Content Placeholder 2"/>
          <p:cNvSpPr>
            <a:spLocks noGrp="1"/>
          </p:cNvSpPr>
          <p:nvPr>
            <p:ph idx="1"/>
          </p:nvPr>
        </p:nvSpPr>
        <p:spPr/>
        <p:txBody>
          <a:bodyPr/>
          <a:lstStyle/>
          <a:p>
            <a:r>
              <a:rPr lang="en-US" dirty="0" smtClean="0"/>
              <a:t>No equality</a:t>
            </a:r>
          </a:p>
          <a:p>
            <a:r>
              <a:rPr lang="en-US" dirty="0" smtClean="0"/>
              <a:t>dereferencing only as an l-value</a:t>
            </a:r>
          </a:p>
          <a:p>
            <a:r>
              <a:rPr lang="en-US" dirty="0" smtClean="0"/>
              <a:t>alternating </a:t>
            </a:r>
            <a:r>
              <a:rPr lang="en-US" dirty="0" smtClean="0">
                <a:latin typeface="Menlo Regular"/>
                <a:cs typeface="Menlo Regular"/>
              </a:rPr>
              <a:t>++ </a:t>
            </a:r>
            <a:r>
              <a:rPr lang="en-US" dirty="0" smtClean="0"/>
              <a:t>and </a:t>
            </a:r>
            <a:r>
              <a:rPr lang="en-US" dirty="0" smtClean="0">
                <a:latin typeface="Menlo Regular"/>
                <a:cs typeface="Menlo Regular"/>
              </a:rPr>
              <a:t>*</a:t>
            </a:r>
            <a:endParaRPr lang="en-US" dirty="0">
              <a:latin typeface="Menlo Regular"/>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190</a:t>
            </a:fld>
            <a:endParaRPr lang="en-US"/>
          </a:p>
        </p:txBody>
      </p:sp>
    </p:spTree>
    <p:extLst>
      <p:ext uri="{BB962C8B-B14F-4D97-AF65-F5344CB8AC3E}">
        <p14:creationId xmlns:p14="http://schemas.microsoft.com/office/powerpoint/2010/main" val="3886107594"/>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Categories of Iterators</a:t>
            </a:r>
            <a:endParaRPr lang="en-US" dirty="0"/>
          </a:p>
        </p:txBody>
      </p:sp>
      <p:sp>
        <p:nvSpPr>
          <p:cNvPr id="3" name="Content Placeholder 2"/>
          <p:cNvSpPr>
            <a:spLocks noGrp="1"/>
          </p:cNvSpPr>
          <p:nvPr>
            <p:ph idx="1"/>
          </p:nvPr>
        </p:nvSpPr>
        <p:spPr/>
        <p:txBody>
          <a:bodyPr/>
          <a:lstStyle/>
          <a:p>
            <a:r>
              <a:rPr lang="en-US" dirty="0" smtClean="0"/>
              <a:t>Linked iterators</a:t>
            </a:r>
          </a:p>
          <a:p>
            <a:pPr lvl="1"/>
            <a:r>
              <a:rPr lang="en-US" dirty="0" smtClean="0"/>
              <a:t>successor function is mutable</a:t>
            </a:r>
          </a:p>
          <a:p>
            <a:r>
              <a:rPr lang="en-US" dirty="0" smtClean="0"/>
              <a:t>Segmented iterators</a:t>
            </a:r>
          </a:p>
          <a:p>
            <a:pPr lvl="1"/>
            <a:r>
              <a:rPr lang="en-US" dirty="0" smtClean="0"/>
              <a:t>std::</a:t>
            </a:r>
            <a:r>
              <a:rPr lang="en-US" dirty="0" err="1" smtClean="0"/>
              <a:t>deque</a:t>
            </a:r>
            <a:r>
              <a:rPr lang="en-US" dirty="0" smtClean="0"/>
              <a:t> would immediately benefit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191</a:t>
            </a:fld>
            <a:endParaRPr lang="en-US"/>
          </a:p>
        </p:txBody>
      </p:sp>
    </p:spTree>
    <p:extLst>
      <p:ext uri="{BB962C8B-B14F-4D97-AF65-F5344CB8AC3E}">
        <p14:creationId xmlns:p14="http://schemas.microsoft.com/office/powerpoint/2010/main" val="2138972339"/>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distance</a:t>
            </a:r>
            <a:r>
              <a:rPr lang="en-US" dirty="0" smtClean="0"/>
              <a:t> for input iterators</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sz="2800" dirty="0" smtClean="0">
                <a:latin typeface="Menlo Regular"/>
                <a:cs typeface="Menlo Regular"/>
              </a:rPr>
              <a:t>template &lt;InputIterator I&gt;</a:t>
            </a:r>
          </a:p>
          <a:p>
            <a:pPr marL="0" indent="0">
              <a:buNone/>
            </a:pPr>
            <a:r>
              <a:rPr lang="en-US" sz="2800" dirty="0" smtClean="0">
                <a:latin typeface="Menlo Regular"/>
                <a:cs typeface="Menlo Regular"/>
              </a:rPr>
              <a:t>DifferenceType(I) distance(I f, I l,</a:t>
            </a:r>
          </a:p>
          <a:p>
            <a:pPr marL="0" indent="0">
              <a:buNone/>
            </a:pPr>
            <a:r>
              <a:rPr lang="en-US" sz="2800" dirty="0">
                <a:latin typeface="Menlo Regular"/>
                <a:cs typeface="Menlo Regular"/>
              </a:rPr>
              <a:t> </a:t>
            </a:r>
            <a:r>
              <a:rPr lang="en-US" sz="2800" dirty="0" smtClean="0">
                <a:latin typeface="Menlo Regular"/>
                <a:cs typeface="Menlo Regular"/>
              </a:rPr>
              <a:t>               std::</a:t>
            </a:r>
            <a:r>
              <a:rPr lang="en-US" sz="2800" dirty="0" err="1" smtClean="0">
                <a:latin typeface="Menlo Regular"/>
                <a:cs typeface="Menlo Regular"/>
              </a:rPr>
              <a:t>input_iterator_tag</a:t>
            </a:r>
            <a:r>
              <a:rPr lang="en-US" sz="2800" dirty="0" smtClean="0">
                <a:latin typeface="Menlo Regular"/>
                <a:cs typeface="Menlo Regular"/>
              </a:rPr>
              <a:t>) {</a:t>
            </a:r>
          </a:p>
          <a:p>
            <a:pPr marL="0" indent="0">
              <a:buNone/>
            </a:pPr>
            <a:r>
              <a:rPr lang="en-US" sz="2800" dirty="0" smtClean="0">
                <a:latin typeface="Menlo Regular"/>
                <a:cs typeface="Menlo Regular"/>
              </a:rPr>
              <a:t>  // precondition: valid_range(f, l)</a:t>
            </a:r>
          </a:p>
          <a:p>
            <a:pPr marL="0" indent="0">
              <a:buNone/>
            </a:pPr>
            <a:r>
              <a:rPr lang="en-US" sz="2800" dirty="0">
                <a:latin typeface="Menlo Regular"/>
                <a:cs typeface="Menlo Regular"/>
              </a:rPr>
              <a:t> </a:t>
            </a:r>
            <a:r>
              <a:rPr lang="en-US" sz="2800" dirty="0" smtClean="0">
                <a:latin typeface="Menlo Regular"/>
                <a:cs typeface="Menlo Regular"/>
              </a:rPr>
              <a:t> DifferenceType(</a:t>
            </a:r>
            <a:r>
              <a:rPr lang="en-US" sz="2800" dirty="0">
                <a:latin typeface="Menlo Regular"/>
                <a:cs typeface="Menlo Regular"/>
              </a:rPr>
              <a:t>I</a:t>
            </a:r>
            <a:r>
              <a:rPr lang="en-US" sz="2800" dirty="0" smtClean="0">
                <a:latin typeface="Menlo Regular"/>
                <a:cs typeface="Menlo Regular"/>
              </a:rPr>
              <a:t>) n(0);</a:t>
            </a:r>
          </a:p>
          <a:p>
            <a:pPr marL="0" indent="0">
              <a:buNone/>
            </a:pPr>
            <a:r>
              <a:rPr lang="en-US" sz="2800" dirty="0">
                <a:latin typeface="Menlo Regular"/>
                <a:cs typeface="Menlo Regular"/>
              </a:rPr>
              <a:t> </a:t>
            </a:r>
            <a:r>
              <a:rPr lang="en-US" sz="2800" dirty="0" smtClean="0">
                <a:latin typeface="Menlo Regular"/>
                <a:cs typeface="Menlo Regular"/>
              </a:rPr>
              <a:t> while (f != l) {</a:t>
            </a:r>
          </a:p>
          <a:p>
            <a:pPr marL="0" indent="0">
              <a:buNone/>
            </a:pPr>
            <a:r>
              <a:rPr lang="en-US" sz="2800" dirty="0" smtClean="0">
                <a:latin typeface="Menlo Regular"/>
                <a:cs typeface="Menlo Regular"/>
              </a:rPr>
              <a:t>    ++f;</a:t>
            </a:r>
          </a:p>
          <a:p>
            <a:pPr marL="0" indent="0">
              <a:buNone/>
            </a:pPr>
            <a:r>
              <a:rPr lang="en-US" sz="2800" dirty="0">
                <a:latin typeface="Menlo Regular"/>
                <a:cs typeface="Menlo Regular"/>
              </a:rPr>
              <a:t> </a:t>
            </a:r>
            <a:r>
              <a:rPr lang="en-US" sz="2800" dirty="0" smtClean="0">
                <a:latin typeface="Menlo Regular"/>
                <a:cs typeface="Menlo Regular"/>
              </a:rPr>
              <a:t>   ++n;</a:t>
            </a:r>
          </a:p>
          <a:p>
            <a:pPr marL="0" indent="0">
              <a:buNone/>
            </a:pPr>
            <a:r>
              <a:rPr lang="en-US" sz="2800" dirty="0" smtClean="0">
                <a:latin typeface="Menlo Regular"/>
                <a:cs typeface="Menlo Regular"/>
              </a:rPr>
              <a:t>  }</a:t>
            </a:r>
          </a:p>
          <a:p>
            <a:pPr marL="0" indent="0">
              <a:buNone/>
            </a:pPr>
            <a:r>
              <a:rPr lang="en-US" sz="2800" dirty="0">
                <a:latin typeface="Menlo Regular"/>
                <a:cs typeface="Menlo Regular"/>
              </a:rPr>
              <a:t>	</a:t>
            </a:r>
            <a:r>
              <a:rPr lang="en-US" sz="2800" dirty="0" smtClean="0">
                <a:latin typeface="Menlo Regular"/>
                <a:cs typeface="Menlo Regular"/>
              </a:rPr>
              <a:t>return n;</a:t>
            </a:r>
          </a:p>
          <a:p>
            <a:pPr marL="0" indent="0">
              <a:buNone/>
            </a:pPr>
            <a:r>
              <a:rPr lang="en-US" sz="2800" dirty="0">
                <a:latin typeface="Menlo Regular"/>
                <a:cs typeface="Menlo Regular"/>
              </a:rPr>
              <a:t>}</a:t>
            </a:r>
          </a:p>
        </p:txBody>
      </p:sp>
      <p:sp>
        <p:nvSpPr>
          <p:cNvPr id="4" name="Slide Number Placeholder 3"/>
          <p:cNvSpPr>
            <a:spLocks noGrp="1"/>
          </p:cNvSpPr>
          <p:nvPr>
            <p:ph type="sldNum" sz="quarter" idx="12"/>
          </p:nvPr>
        </p:nvSpPr>
        <p:spPr/>
        <p:txBody>
          <a:bodyPr/>
          <a:lstStyle/>
          <a:p>
            <a:fld id="{61370158-B695-A34E-8F3B-AA76DB2B0F20}" type="slidenum">
              <a:rPr lang="en-US" smtClean="0"/>
              <a:t>192</a:t>
            </a:fld>
            <a:endParaRPr lang="en-US"/>
          </a:p>
        </p:txBody>
      </p:sp>
    </p:spTree>
    <p:extLst>
      <p:ext uri="{BB962C8B-B14F-4D97-AF65-F5344CB8AC3E}">
        <p14:creationId xmlns:p14="http://schemas.microsoft.com/office/powerpoint/2010/main" val="2822289255"/>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enlo Regular"/>
                <a:cs typeface="Menlo Regular"/>
              </a:rPr>
              <a:t>distance</a:t>
            </a:r>
            <a:r>
              <a:rPr lang="en-US" dirty="0" smtClean="0"/>
              <a:t> for </a:t>
            </a:r>
            <a:br>
              <a:rPr lang="en-US" dirty="0" smtClean="0"/>
            </a:br>
            <a:r>
              <a:rPr lang="en-US" dirty="0" smtClean="0"/>
              <a:t>random access iterators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latin typeface="Menlo Regular"/>
                <a:cs typeface="Menlo Regular"/>
              </a:rPr>
              <a:t>template &lt;</a:t>
            </a:r>
            <a:r>
              <a:rPr lang="en-US" sz="2400" dirty="0" err="1" smtClean="0">
                <a:latin typeface="Menlo Regular"/>
                <a:cs typeface="Menlo Regular"/>
              </a:rPr>
              <a:t>RandomAccessIterator</a:t>
            </a:r>
            <a:r>
              <a:rPr lang="en-US" sz="2400" dirty="0" smtClean="0">
                <a:latin typeface="Menlo Regular"/>
                <a:cs typeface="Menlo Regular"/>
              </a:rPr>
              <a:t> I&gt;</a:t>
            </a:r>
          </a:p>
          <a:p>
            <a:pPr marL="0" indent="0">
              <a:buNone/>
            </a:pPr>
            <a:r>
              <a:rPr lang="en-US" sz="2400" dirty="0" smtClean="0">
                <a:latin typeface="Menlo Regular"/>
                <a:cs typeface="Menlo Regular"/>
              </a:rPr>
              <a:t>DifferenceType(I) distance(I f, I l,</a:t>
            </a:r>
          </a:p>
          <a:p>
            <a:pPr marL="0" indent="0">
              <a:buNone/>
            </a:pPr>
            <a:r>
              <a:rPr lang="en-US" sz="2400" dirty="0">
                <a:latin typeface="Menlo Regular"/>
                <a:cs typeface="Menlo Regular"/>
              </a:rPr>
              <a:t> </a:t>
            </a:r>
            <a:r>
              <a:rPr lang="en-US" sz="2400" dirty="0" smtClean="0">
                <a:latin typeface="Menlo Regular"/>
                <a:cs typeface="Menlo Regular"/>
              </a:rPr>
              <a:t>        std::</a:t>
            </a:r>
            <a:r>
              <a:rPr lang="en-US" sz="2400" dirty="0" err="1" smtClean="0">
                <a:latin typeface="Menlo Regular"/>
                <a:cs typeface="Menlo Regular"/>
              </a:rPr>
              <a:t>random_access_iterator_tag</a:t>
            </a:r>
            <a:r>
              <a:rPr lang="en-US" sz="2400" dirty="0" smtClean="0">
                <a:latin typeface="Menlo Regular"/>
                <a:cs typeface="Menlo Regular"/>
              </a:rPr>
              <a:t>) {</a:t>
            </a:r>
          </a:p>
          <a:p>
            <a:pPr marL="0" indent="0">
              <a:buNone/>
            </a:pPr>
            <a:r>
              <a:rPr lang="en-US" sz="2400" dirty="0">
                <a:latin typeface="Menlo Regular"/>
                <a:cs typeface="Menlo Regular"/>
              </a:rPr>
              <a:t> </a:t>
            </a:r>
            <a:r>
              <a:rPr lang="en-US" sz="2400" dirty="0" smtClean="0">
                <a:latin typeface="Menlo Regular"/>
                <a:cs typeface="Menlo Regular"/>
              </a:rPr>
              <a:t>   /</a:t>
            </a:r>
            <a:r>
              <a:rPr lang="en-US" sz="2400" dirty="0">
                <a:latin typeface="Menlo Regular"/>
                <a:cs typeface="Menlo Regular"/>
              </a:rPr>
              <a:t>/ precondition: </a:t>
            </a:r>
            <a:r>
              <a:rPr lang="en-US" sz="2400" dirty="0" err="1">
                <a:latin typeface="Menlo Regular"/>
                <a:cs typeface="Menlo Regular"/>
              </a:rPr>
              <a:t>valid_range</a:t>
            </a:r>
            <a:r>
              <a:rPr lang="en-US" sz="2400" dirty="0">
                <a:latin typeface="Menlo Regular"/>
                <a:cs typeface="Menlo Regular"/>
              </a:rPr>
              <a:t>(f, l</a:t>
            </a:r>
            <a:r>
              <a:rPr lang="en-US" sz="2400" dirty="0" smtClean="0">
                <a:latin typeface="Menlo Regular"/>
                <a:cs typeface="Menlo Regular"/>
              </a:rPr>
              <a:t>)</a:t>
            </a:r>
          </a:p>
          <a:p>
            <a:pPr marL="0" indent="0">
              <a:buNone/>
            </a:pPr>
            <a:r>
              <a:rPr lang="en-US" sz="2400" dirty="0">
                <a:latin typeface="Menlo Regular"/>
                <a:cs typeface="Menlo Regular"/>
              </a:rPr>
              <a:t> </a:t>
            </a:r>
            <a:r>
              <a:rPr lang="en-US" sz="2400" dirty="0" smtClean="0">
                <a:latin typeface="Menlo Regular"/>
                <a:cs typeface="Menlo Regular"/>
              </a:rPr>
              <a:t>   return l - f;</a:t>
            </a:r>
          </a:p>
          <a:p>
            <a:pPr marL="0" indent="0">
              <a:buNone/>
            </a:pPr>
            <a:r>
              <a:rPr lang="en-US" sz="2400" dirty="0">
                <a:latin typeface="Menlo Regular"/>
                <a:cs typeface="Menlo Regular"/>
              </a:rPr>
              <a:t>}</a:t>
            </a:r>
          </a:p>
        </p:txBody>
      </p:sp>
      <p:sp>
        <p:nvSpPr>
          <p:cNvPr id="4" name="Slide Number Placeholder 3"/>
          <p:cNvSpPr>
            <a:spLocks noGrp="1"/>
          </p:cNvSpPr>
          <p:nvPr>
            <p:ph type="sldNum" sz="quarter" idx="12"/>
          </p:nvPr>
        </p:nvSpPr>
        <p:spPr/>
        <p:txBody>
          <a:bodyPr/>
          <a:lstStyle/>
          <a:p>
            <a:fld id="{61370158-B695-A34E-8F3B-AA76DB2B0F20}" type="slidenum">
              <a:rPr lang="en-US" smtClean="0"/>
              <a:t>193</a:t>
            </a:fld>
            <a:endParaRPr lang="en-US"/>
          </a:p>
        </p:txBody>
      </p:sp>
    </p:spTree>
    <p:extLst>
      <p:ext uri="{BB962C8B-B14F-4D97-AF65-F5344CB8AC3E}">
        <p14:creationId xmlns:p14="http://schemas.microsoft.com/office/powerpoint/2010/main" val="513269243"/>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type</a:t>
            </a:r>
            <a:endParaRPr lang="en-US" dirty="0"/>
          </a:p>
        </p:txBody>
      </p:sp>
      <p:sp>
        <p:nvSpPr>
          <p:cNvPr id="3" name="Content Placeholder 2"/>
          <p:cNvSpPr>
            <a:spLocks noGrp="1"/>
          </p:cNvSpPr>
          <p:nvPr>
            <p:ph idx="1"/>
          </p:nvPr>
        </p:nvSpPr>
        <p:spPr/>
        <p:txBody>
          <a:bodyPr/>
          <a:lstStyle/>
          <a:p>
            <a:pPr marL="0" indent="0">
              <a:buNone/>
            </a:pPr>
            <a:r>
              <a:rPr lang="en-US" dirty="0" smtClean="0"/>
              <a:t>difference type of iterator is an integral type that is large enough to encode the longest possible range</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194</a:t>
            </a:fld>
            <a:endParaRPr lang="en-US"/>
          </a:p>
        </p:txBody>
      </p:sp>
    </p:spTree>
    <p:extLst>
      <p:ext uri="{BB962C8B-B14F-4D97-AF65-F5344CB8AC3E}">
        <p14:creationId xmlns:p14="http://schemas.microsoft.com/office/powerpoint/2010/main" val="908154464"/>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Iterator Traits</a:t>
            </a:r>
            <a:endParaRPr lang="en-US" dirty="0"/>
          </a:p>
        </p:txBody>
      </p:sp>
      <p:sp>
        <p:nvSpPr>
          <p:cNvPr id="3" name="Content Placeholder 2"/>
          <p:cNvSpPr>
            <a:spLocks noGrp="1"/>
          </p:cNvSpPr>
          <p:nvPr>
            <p:ph idx="1"/>
          </p:nvPr>
        </p:nvSpPr>
        <p:spPr/>
        <p:txBody>
          <a:bodyPr/>
          <a:lstStyle/>
          <a:p>
            <a:r>
              <a:rPr lang="en-US" dirty="0" err="1" smtClean="0"/>
              <a:t>value_type</a:t>
            </a:r>
            <a:endParaRPr lang="en-US" dirty="0" smtClean="0"/>
          </a:p>
          <a:p>
            <a:r>
              <a:rPr lang="en-US" dirty="0" smtClean="0"/>
              <a:t>reference</a:t>
            </a:r>
          </a:p>
          <a:p>
            <a:r>
              <a:rPr lang="en-US" dirty="0" smtClean="0"/>
              <a:t>pointer</a:t>
            </a:r>
          </a:p>
          <a:p>
            <a:r>
              <a:rPr lang="en-US" dirty="0" err="1" smtClean="0"/>
              <a:t>difference_type</a:t>
            </a:r>
            <a:endParaRPr lang="en-US" dirty="0" smtClean="0"/>
          </a:p>
          <a:p>
            <a:r>
              <a:rPr lang="en-US" dirty="0" err="1" smtClean="0"/>
              <a:t>iterator_category</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195</a:t>
            </a:fld>
            <a:endParaRPr lang="en-US"/>
          </a:p>
        </p:txBody>
      </p:sp>
    </p:spTree>
    <p:extLst>
      <p:ext uri="{BB962C8B-B14F-4D97-AF65-F5344CB8AC3E}">
        <p14:creationId xmlns:p14="http://schemas.microsoft.com/office/powerpoint/2010/main" val="3241651285"/>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functions in C++</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latin typeface="Menlo Regular"/>
                <a:cs typeface="Menlo Regular"/>
              </a:rPr>
              <a:t>#define DifferenceType(X) </a:t>
            </a:r>
            <a:r>
              <a:rPr lang="en-US" sz="2400" dirty="0" err="1" smtClean="0">
                <a:latin typeface="Menlo Regular"/>
                <a:cs typeface="Menlo Regular"/>
              </a:rPr>
              <a:t>typename</a:t>
            </a:r>
            <a:r>
              <a:rPr lang="en-US" sz="2400" dirty="0" smtClean="0">
                <a:latin typeface="Menlo Regular"/>
                <a:cs typeface="Menlo Regular"/>
              </a:rPr>
              <a:t> \ std::</a:t>
            </a:r>
            <a:r>
              <a:rPr lang="en-US" sz="2400" dirty="0" err="1" smtClean="0">
                <a:latin typeface="Menlo Regular"/>
                <a:cs typeface="Menlo Regular"/>
              </a:rPr>
              <a:t>iterator_traits</a:t>
            </a:r>
            <a:r>
              <a:rPr lang="en-US" sz="2400" dirty="0" smtClean="0">
                <a:latin typeface="Menlo Regular"/>
                <a:cs typeface="Menlo Regular"/>
              </a:rPr>
              <a:t>&lt;X&gt;::difference_type </a:t>
            </a: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196</a:t>
            </a:fld>
            <a:endParaRPr lang="en-US"/>
          </a:p>
        </p:txBody>
      </p:sp>
    </p:spTree>
    <p:extLst>
      <p:ext uri="{BB962C8B-B14F-4D97-AF65-F5344CB8AC3E}">
        <p14:creationId xmlns:p14="http://schemas.microsoft.com/office/powerpoint/2010/main" val="105679797"/>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Category dispatch</a:t>
            </a:r>
            <a:endParaRPr lang="en-US" dirty="0"/>
          </a:p>
        </p:txBody>
      </p:sp>
      <p:sp>
        <p:nvSpPr>
          <p:cNvPr id="3" name="Content Placeholder 2"/>
          <p:cNvSpPr>
            <a:spLocks noGrp="1"/>
          </p:cNvSpPr>
          <p:nvPr>
            <p:ph idx="1"/>
          </p:nvPr>
        </p:nvSpPr>
        <p:spPr>
          <a:xfrm>
            <a:off x="214425" y="1600200"/>
            <a:ext cx="8675975" cy="4525963"/>
          </a:xfrm>
        </p:spPr>
        <p:txBody>
          <a:bodyPr/>
          <a:lstStyle/>
          <a:p>
            <a:pPr marL="0" indent="0">
              <a:buNone/>
            </a:pPr>
            <a:r>
              <a:rPr lang="en-US" sz="2800" dirty="0">
                <a:latin typeface="Menlo Regular"/>
                <a:cs typeface="Menlo Regular"/>
              </a:rPr>
              <a:t>template &lt;</a:t>
            </a:r>
            <a:r>
              <a:rPr lang="en-US" sz="2800" dirty="0" err="1">
                <a:latin typeface="Menlo Regular"/>
                <a:cs typeface="Menlo Regular"/>
              </a:rPr>
              <a:t>InputIterator</a:t>
            </a:r>
            <a:r>
              <a:rPr lang="en-US" sz="2800" dirty="0">
                <a:latin typeface="Menlo Regular"/>
                <a:cs typeface="Menlo Regular"/>
              </a:rPr>
              <a:t> I</a:t>
            </a:r>
            <a:r>
              <a:rPr lang="en-US" sz="2800" dirty="0" smtClean="0">
                <a:latin typeface="Menlo Regular"/>
                <a:cs typeface="Menlo Regular"/>
              </a:rPr>
              <a:t>&gt;</a:t>
            </a:r>
          </a:p>
          <a:p>
            <a:pPr marL="0" indent="0">
              <a:buNone/>
            </a:pPr>
            <a:r>
              <a:rPr lang="en-US" sz="2800" dirty="0" smtClean="0">
                <a:latin typeface="Menlo Regular"/>
                <a:cs typeface="Menlo Regular"/>
              </a:rPr>
              <a:t>inline</a:t>
            </a:r>
            <a:endParaRPr lang="en-US" sz="2800" dirty="0">
              <a:latin typeface="Menlo Regular"/>
              <a:cs typeface="Menlo Regular"/>
            </a:endParaRPr>
          </a:p>
          <a:p>
            <a:pPr marL="0" indent="0">
              <a:buNone/>
            </a:pPr>
            <a:r>
              <a:rPr lang="en-US" sz="2800" dirty="0" smtClean="0">
                <a:latin typeface="Menlo Regular"/>
                <a:cs typeface="Menlo Regular"/>
              </a:rPr>
              <a:t>DifferenceType(</a:t>
            </a:r>
            <a:r>
              <a:rPr lang="en-US" sz="2800" dirty="0">
                <a:latin typeface="Menlo Regular"/>
                <a:cs typeface="Menlo Regular"/>
              </a:rPr>
              <a:t>I) distance(I f, I </a:t>
            </a:r>
            <a:r>
              <a:rPr lang="en-US" sz="2800" dirty="0" smtClean="0">
                <a:latin typeface="Menlo Regular"/>
                <a:cs typeface="Menlo Regular"/>
              </a:rPr>
              <a:t>l) {</a:t>
            </a:r>
            <a:endParaRPr lang="en-US" sz="2800" dirty="0">
              <a:latin typeface="Menlo Regular"/>
              <a:cs typeface="Menlo Regular"/>
            </a:endParaRPr>
          </a:p>
          <a:p>
            <a:pPr marL="0" indent="0">
              <a:buNone/>
            </a:pPr>
            <a:r>
              <a:rPr lang="en-US" dirty="0" smtClean="0">
                <a:latin typeface="Menlo Regular"/>
                <a:cs typeface="Menlo Regular"/>
              </a:rPr>
              <a:t>  return 	distance(f, l, </a:t>
            </a:r>
          </a:p>
          <a:p>
            <a:pPr marL="0" indent="0">
              <a:buNone/>
            </a:pPr>
            <a:r>
              <a:rPr lang="en-US" dirty="0">
                <a:latin typeface="Menlo Regular"/>
                <a:cs typeface="Menlo Regular"/>
              </a:rPr>
              <a:t> </a:t>
            </a:r>
            <a:r>
              <a:rPr lang="en-US" dirty="0" smtClean="0">
                <a:latin typeface="Menlo Regular"/>
                <a:cs typeface="Menlo Regular"/>
              </a:rPr>
              <a:t>          </a:t>
            </a:r>
            <a:r>
              <a:rPr lang="en-US" dirty="0" err="1" smtClean="0">
                <a:latin typeface="Menlo Regular"/>
                <a:cs typeface="Menlo Regular"/>
              </a:rPr>
              <a:t>IteratorCategory</a:t>
            </a:r>
            <a:r>
              <a:rPr lang="en-US" dirty="0" smtClean="0">
                <a:latin typeface="Menlo Regular"/>
                <a:cs typeface="Menlo Regular"/>
              </a:rPr>
              <a:t>(I)());</a:t>
            </a:r>
          </a:p>
          <a:p>
            <a:pPr marL="0" indent="0">
              <a:buNone/>
            </a:pPr>
            <a:r>
              <a:rPr lang="en-US" dirty="0">
                <a:latin typeface="Menlo Regular"/>
                <a:cs typeface="Menlo Regular"/>
              </a:rPr>
              <a:t>}</a:t>
            </a:r>
          </a:p>
        </p:txBody>
      </p:sp>
      <p:sp>
        <p:nvSpPr>
          <p:cNvPr id="4" name="Slide Number Placeholder 3"/>
          <p:cNvSpPr>
            <a:spLocks noGrp="1"/>
          </p:cNvSpPr>
          <p:nvPr>
            <p:ph type="sldNum" sz="quarter" idx="12"/>
          </p:nvPr>
        </p:nvSpPr>
        <p:spPr/>
        <p:txBody>
          <a:bodyPr/>
          <a:lstStyle/>
          <a:p>
            <a:fld id="{61370158-B695-A34E-8F3B-AA76DB2B0F20}" type="slidenum">
              <a:rPr lang="en-US" smtClean="0"/>
              <a:t>197</a:t>
            </a:fld>
            <a:endParaRPr lang="en-US"/>
          </a:p>
        </p:txBody>
      </p:sp>
    </p:spTree>
    <p:extLst>
      <p:ext uri="{BB962C8B-B14F-4D97-AF65-F5344CB8AC3E}">
        <p14:creationId xmlns:p14="http://schemas.microsoft.com/office/powerpoint/2010/main" val="1284003329"/>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a:t>
            </a:r>
            <a:r>
              <a:rPr lang="en-US" dirty="0" smtClean="0"/>
              <a:t>n-</a:t>
            </a:r>
            <a:r>
              <a:rPr lang="en-US" dirty="0" err="1" smtClean="0"/>
              <a:t>implementability</a:t>
            </a:r>
            <a:r>
              <a:rPr lang="en-US" dirty="0" smtClean="0"/>
              <a:t> of </a:t>
            </a:r>
            <a:r>
              <a:rPr lang="en-US" dirty="0" smtClean="0">
                <a:latin typeface="Menlo Regular"/>
                <a:cs typeface="Menlo Regular"/>
              </a:rPr>
              <a:t>valid_range</a:t>
            </a:r>
            <a:endParaRPr lang="en-US" dirty="0">
              <a:latin typeface="Menlo Regular"/>
              <a:cs typeface="Menlo Regular"/>
            </a:endParaRPr>
          </a:p>
        </p:txBody>
      </p:sp>
      <p:sp>
        <p:nvSpPr>
          <p:cNvPr id="3" name="Content Placeholder 2"/>
          <p:cNvSpPr>
            <a:spLocks noGrp="1"/>
          </p:cNvSpPr>
          <p:nvPr>
            <p:ph idx="1"/>
          </p:nvPr>
        </p:nvSpPr>
        <p:spPr/>
        <p:txBody>
          <a:bodyPr/>
          <a:lstStyle/>
          <a:p>
            <a:r>
              <a:rPr lang="en-US" dirty="0" smtClean="0"/>
              <a:t>Linked data structures</a:t>
            </a:r>
          </a:p>
          <a:p>
            <a:r>
              <a:rPr lang="en-US" dirty="0" smtClean="0"/>
              <a:t>Pointers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198</a:t>
            </a:fld>
            <a:endParaRPr lang="en-US"/>
          </a:p>
        </p:txBody>
      </p:sp>
    </p:spTree>
    <p:extLst>
      <p:ext uri="{BB962C8B-B14F-4D97-AF65-F5344CB8AC3E}">
        <p14:creationId xmlns:p14="http://schemas.microsoft.com/office/powerpoint/2010/main" val="3811173636"/>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Laws of valid ranges</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97818" b="-197818"/>
          <a:stretch>
            <a:fillRect/>
          </a:stretch>
        </p:blipFill>
        <p:spPr/>
      </p:pic>
      <p:sp>
        <p:nvSpPr>
          <p:cNvPr id="4" name="Slide Number Placeholder 3"/>
          <p:cNvSpPr>
            <a:spLocks noGrp="1"/>
          </p:cNvSpPr>
          <p:nvPr>
            <p:ph type="sldNum" sz="quarter" idx="12"/>
          </p:nvPr>
        </p:nvSpPr>
        <p:spPr/>
        <p:txBody>
          <a:bodyPr/>
          <a:lstStyle/>
          <a:p>
            <a:fld id="{61370158-B695-A34E-8F3B-AA76DB2B0F20}" type="slidenum">
              <a:rPr lang="en-US" smtClean="0"/>
              <a:t>199</a:t>
            </a:fld>
            <a:endParaRPr lang="en-US"/>
          </a:p>
        </p:txBody>
      </p:sp>
    </p:spTree>
    <p:extLst>
      <p:ext uri="{BB962C8B-B14F-4D97-AF65-F5344CB8AC3E}">
        <p14:creationId xmlns:p14="http://schemas.microsoft.com/office/powerpoint/2010/main" val="11438880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latin typeface="Arial"/>
                <a:cs typeface="Arial"/>
              </a:rPr>
              <a:t>Successors of Peano</a:t>
            </a:r>
            <a:endParaRPr lang="en-US" dirty="0">
              <a:latin typeface="Arial"/>
              <a:cs typeface="Arial"/>
            </a:endParaRPr>
          </a:p>
        </p:txBody>
      </p:sp>
      <p:sp>
        <p:nvSpPr>
          <p:cNvPr id="6" name="Subtitle 5"/>
          <p:cNvSpPr>
            <a:spLocks noGrp="1"/>
          </p:cNvSpPr>
          <p:nvPr>
            <p:ph type="subTitle" idx="1"/>
          </p:nvPr>
        </p:nvSpPr>
        <p:spPr/>
        <p:txBody>
          <a:bodyPr/>
          <a:lstStyle/>
          <a:p>
            <a:r>
              <a:rPr lang="en-US" dirty="0" smtClean="0"/>
              <a:t>Lecture 1</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a:t>
            </a:fld>
            <a:endParaRPr lang="en-US"/>
          </a:p>
        </p:txBody>
      </p:sp>
    </p:spTree>
    <p:extLst>
      <p:ext uri="{BB962C8B-B14F-4D97-AF65-F5344CB8AC3E}">
        <p14:creationId xmlns:p14="http://schemas.microsoft.com/office/powerpoint/2010/main" val="13364840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Hilbert’s Axioms</a:t>
            </a:r>
            <a:endParaRPr lang="en-US" dirty="0">
              <a:latin typeface="Arial"/>
              <a:cs typeface="Arial"/>
            </a:endParaRP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7 axioms of connection </a:t>
            </a:r>
          </a:p>
          <a:p>
            <a:pPr marL="914400" lvl="1" indent="-514350"/>
            <a:r>
              <a:rPr lang="en-US" sz="2600" dirty="0" smtClean="0"/>
              <a:t>If two points lie on a plane, all points on the line going through these points are on this plane.</a:t>
            </a:r>
          </a:p>
          <a:p>
            <a:pPr marL="514350" indent="-514350">
              <a:buFont typeface="+mj-lt"/>
              <a:buAutoNum type="arabicPeriod"/>
            </a:pPr>
            <a:r>
              <a:rPr lang="en-US" dirty="0" smtClean="0"/>
              <a:t>4 axioms of  order </a:t>
            </a:r>
          </a:p>
          <a:p>
            <a:pPr marL="914400" lvl="1" indent="-514350"/>
            <a:r>
              <a:rPr lang="en-US" sz="2600" dirty="0" smtClean="0"/>
              <a:t>There is a point between any two points on a line.</a:t>
            </a:r>
          </a:p>
          <a:p>
            <a:pPr marL="514350" indent="-514350">
              <a:buFont typeface="+mj-lt"/>
              <a:buAutoNum type="arabicPeriod"/>
            </a:pPr>
            <a:r>
              <a:rPr lang="en-US" dirty="0"/>
              <a:t>1</a:t>
            </a:r>
            <a:r>
              <a:rPr lang="en-US" dirty="0" smtClean="0"/>
              <a:t> axiom of parallels </a:t>
            </a:r>
          </a:p>
          <a:p>
            <a:pPr marL="514350" indent="-514350">
              <a:buFont typeface="+mj-lt"/>
              <a:buAutoNum type="arabicPeriod"/>
            </a:pPr>
            <a:r>
              <a:rPr lang="en-US" dirty="0" smtClean="0"/>
              <a:t>6 axioms of congruence</a:t>
            </a:r>
          </a:p>
          <a:p>
            <a:pPr marL="914400" lvl="1" indent="-514350"/>
            <a:r>
              <a:rPr lang="en-US" dirty="0" smtClean="0"/>
              <a:t>Two triangles are congruent if side-angle-side… </a:t>
            </a:r>
          </a:p>
          <a:p>
            <a:pPr marL="514350" indent="-514350">
              <a:buFont typeface="+mj-lt"/>
              <a:buAutoNum type="arabicPeriod"/>
            </a:pPr>
            <a:r>
              <a:rPr lang="en-US" dirty="0" smtClean="0"/>
              <a:t>1 Archimedes' axiom </a:t>
            </a:r>
          </a:p>
          <a:p>
            <a:pPr marL="0" indent="0">
              <a:buNone/>
            </a:pPr>
            <a:r>
              <a:rPr lang="en-US" dirty="0" smtClean="0"/>
              <a:t>(6.)  1 Completeness axiom</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20</a:t>
            </a:fld>
            <a:endParaRPr lang="en-US"/>
          </a:p>
        </p:txBody>
      </p:sp>
    </p:spTree>
    <p:extLst>
      <p:ext uri="{BB962C8B-B14F-4D97-AF65-F5344CB8AC3E}">
        <p14:creationId xmlns:p14="http://schemas.microsoft.com/office/powerpoint/2010/main" val="3842754611"/>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enlo Regular"/>
                <a:cs typeface="Menlo Regular"/>
              </a:rPr>
              <a:t>advance </a:t>
            </a:r>
            <a:r>
              <a:rPr lang="en-US" dirty="0" smtClean="0"/>
              <a:t/>
            </a:r>
            <a:br>
              <a:rPr lang="en-US" dirty="0" smtClean="0"/>
            </a:br>
            <a:r>
              <a:rPr lang="en-US" dirty="0" smtClean="0"/>
              <a:t>(input iterators)</a:t>
            </a:r>
            <a:endParaRPr lang="en-US" dirty="0"/>
          </a:p>
        </p:txBody>
      </p:sp>
      <p:sp>
        <p:nvSpPr>
          <p:cNvPr id="3" name="Content Placeholder 2"/>
          <p:cNvSpPr>
            <a:spLocks noGrp="1"/>
          </p:cNvSpPr>
          <p:nvPr>
            <p:ph idx="1"/>
          </p:nvPr>
        </p:nvSpPr>
        <p:spPr>
          <a:xfrm>
            <a:off x="457199" y="1600200"/>
            <a:ext cx="8353195" cy="4525963"/>
          </a:xfrm>
        </p:spPr>
        <p:txBody>
          <a:bodyPr>
            <a:normAutofit/>
          </a:bodyPr>
          <a:lstStyle/>
          <a:p>
            <a:pPr marL="0" indent="0">
              <a:buNone/>
            </a:pPr>
            <a:endParaRPr lang="en-US" sz="2400" dirty="0" smtClean="0">
              <a:latin typeface="Menlo Regular"/>
              <a:cs typeface="Menlo Regular"/>
            </a:endParaRPr>
          </a:p>
          <a:p>
            <a:pPr marL="0" indent="0">
              <a:buNone/>
            </a:pPr>
            <a:r>
              <a:rPr lang="en-US" sz="2400" dirty="0" smtClean="0">
                <a:latin typeface="Menlo Regular"/>
                <a:cs typeface="Menlo Regular"/>
              </a:rPr>
              <a:t>template &lt;</a:t>
            </a:r>
            <a:r>
              <a:rPr lang="en-US" sz="2400" dirty="0" err="1" smtClean="0">
                <a:latin typeface="Menlo Regular"/>
                <a:cs typeface="Menlo Regular"/>
              </a:rPr>
              <a:t>InputIterator</a:t>
            </a:r>
            <a:r>
              <a:rPr lang="en-US" sz="2400" dirty="0" smtClean="0">
                <a:latin typeface="Menlo Regular"/>
                <a:cs typeface="Menlo Regular"/>
              </a:rPr>
              <a:t> I&gt;</a:t>
            </a:r>
          </a:p>
          <a:p>
            <a:pPr marL="0" indent="0">
              <a:buNone/>
            </a:pPr>
            <a:r>
              <a:rPr lang="en-US" sz="2400" dirty="0" smtClean="0">
                <a:latin typeface="Menlo Regular"/>
                <a:cs typeface="Menlo Regular"/>
              </a:rPr>
              <a:t>inline</a:t>
            </a:r>
          </a:p>
          <a:p>
            <a:pPr marL="0" indent="0">
              <a:buNone/>
            </a:pPr>
            <a:r>
              <a:rPr lang="en-US" sz="2400" dirty="0" smtClean="0">
                <a:latin typeface="Menlo Regular"/>
                <a:cs typeface="Menlo Regular"/>
              </a:rPr>
              <a:t>void advance(I&amp; x, DifferenceType(I) n,</a:t>
            </a:r>
          </a:p>
          <a:p>
            <a:pPr marL="0" indent="0">
              <a:buNone/>
            </a:pPr>
            <a:r>
              <a:rPr lang="en-US" sz="2400" dirty="0">
                <a:latin typeface="Menlo Regular"/>
                <a:cs typeface="Menlo Regular"/>
              </a:rPr>
              <a:t> </a:t>
            </a:r>
            <a:r>
              <a:rPr lang="en-US" sz="2400" dirty="0" smtClean="0">
                <a:latin typeface="Menlo Regular"/>
                <a:cs typeface="Menlo Regular"/>
              </a:rPr>
              <a:t>            std::</a:t>
            </a:r>
            <a:r>
              <a:rPr lang="en-US" sz="2400" dirty="0" err="1" smtClean="0">
                <a:latin typeface="Menlo Regular"/>
                <a:cs typeface="Menlo Regular"/>
              </a:rPr>
              <a:t>input_iterator_tag</a:t>
            </a:r>
            <a:r>
              <a:rPr lang="en-US" sz="2400" dirty="0" smtClean="0">
                <a:latin typeface="Menlo Regular"/>
                <a:cs typeface="Menlo Regular"/>
              </a:rPr>
              <a:t>) {</a:t>
            </a:r>
          </a:p>
          <a:p>
            <a:pPr marL="0" indent="0">
              <a:buNone/>
            </a:pPr>
            <a:r>
              <a:rPr lang="en-US" sz="2400" dirty="0" smtClean="0">
                <a:latin typeface="Menlo Regular"/>
                <a:cs typeface="Menlo Regular"/>
              </a:rPr>
              <a:t>  while (n) {</a:t>
            </a:r>
          </a:p>
          <a:p>
            <a:pPr marL="0" indent="0">
              <a:buNone/>
            </a:pPr>
            <a:r>
              <a:rPr lang="en-US" sz="2400" dirty="0">
                <a:latin typeface="Menlo Regular"/>
                <a:cs typeface="Menlo Regular"/>
              </a:rPr>
              <a:t> </a:t>
            </a:r>
            <a:r>
              <a:rPr lang="en-US" sz="2400" dirty="0" smtClean="0">
                <a:latin typeface="Menlo Regular"/>
                <a:cs typeface="Menlo Regular"/>
              </a:rPr>
              <a:t>   --n;</a:t>
            </a:r>
          </a:p>
          <a:p>
            <a:pPr marL="0" indent="0">
              <a:buNone/>
            </a:pPr>
            <a:r>
              <a:rPr lang="en-US" sz="2400" dirty="0">
                <a:latin typeface="Menlo Regular"/>
                <a:cs typeface="Menlo Regular"/>
              </a:rPr>
              <a:t> </a:t>
            </a:r>
            <a:r>
              <a:rPr lang="en-US" sz="2400" dirty="0" smtClean="0">
                <a:latin typeface="Menlo Regular"/>
                <a:cs typeface="Menlo Regular"/>
              </a:rPr>
              <a:t>   ++x;</a:t>
            </a:r>
          </a:p>
          <a:p>
            <a:pPr marL="0" indent="0">
              <a:buNone/>
            </a:pPr>
            <a:r>
              <a:rPr lang="en-US" sz="2400" dirty="0">
                <a:latin typeface="Menlo Regular"/>
                <a:cs typeface="Menlo Regular"/>
              </a:rPr>
              <a:t> </a:t>
            </a:r>
            <a:r>
              <a:rPr lang="en-US" sz="2400" dirty="0" smtClean="0">
                <a:latin typeface="Menlo Regular"/>
                <a:cs typeface="Menlo Regular"/>
              </a:rPr>
              <a:t> }</a:t>
            </a:r>
          </a:p>
          <a:p>
            <a:pPr marL="0" indent="0">
              <a:buNone/>
            </a:pPr>
            <a:r>
              <a:rPr lang="en-US" sz="2400" dirty="0">
                <a:latin typeface="Menlo Regular"/>
                <a:cs typeface="Menlo Regular"/>
              </a:rPr>
              <a:t>}</a:t>
            </a:r>
          </a:p>
        </p:txBody>
      </p:sp>
      <p:sp>
        <p:nvSpPr>
          <p:cNvPr id="4" name="Slide Number Placeholder 3"/>
          <p:cNvSpPr>
            <a:spLocks noGrp="1"/>
          </p:cNvSpPr>
          <p:nvPr>
            <p:ph type="sldNum" sz="quarter" idx="12"/>
          </p:nvPr>
        </p:nvSpPr>
        <p:spPr/>
        <p:txBody>
          <a:bodyPr/>
          <a:lstStyle/>
          <a:p>
            <a:fld id="{61370158-B695-A34E-8F3B-AA76DB2B0F20}" type="slidenum">
              <a:rPr lang="en-US" smtClean="0"/>
              <a:t>200</a:t>
            </a:fld>
            <a:endParaRPr lang="en-US"/>
          </a:p>
        </p:txBody>
      </p:sp>
    </p:spTree>
    <p:extLst>
      <p:ext uri="{BB962C8B-B14F-4D97-AF65-F5344CB8AC3E}">
        <p14:creationId xmlns:p14="http://schemas.microsoft.com/office/powerpoint/2010/main" val="1603687561"/>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enlo Regular"/>
                <a:cs typeface="Menlo Regular"/>
              </a:rPr>
              <a:t>advance</a:t>
            </a:r>
            <a:r>
              <a:rPr lang="en-US" dirty="0" smtClean="0"/>
              <a:t> </a:t>
            </a:r>
            <a:br>
              <a:rPr lang="en-US" dirty="0" smtClean="0"/>
            </a:br>
            <a:r>
              <a:rPr lang="en-US" dirty="0" smtClean="0"/>
              <a:t>(random access iterators)</a:t>
            </a:r>
            <a:endParaRPr lang="en-US" dirty="0"/>
          </a:p>
        </p:txBody>
      </p:sp>
      <p:sp>
        <p:nvSpPr>
          <p:cNvPr id="3" name="Content Placeholder 2"/>
          <p:cNvSpPr>
            <a:spLocks noGrp="1"/>
          </p:cNvSpPr>
          <p:nvPr>
            <p:ph idx="1"/>
          </p:nvPr>
        </p:nvSpPr>
        <p:spPr>
          <a:xfrm>
            <a:off x="457199" y="1600200"/>
            <a:ext cx="8353195" cy="4525963"/>
          </a:xfrm>
        </p:spPr>
        <p:txBody>
          <a:bodyPr>
            <a:normAutofit/>
          </a:bodyPr>
          <a:lstStyle/>
          <a:p>
            <a:pPr marL="0" indent="0">
              <a:buNone/>
            </a:pPr>
            <a:endParaRPr lang="en-US" sz="2400" dirty="0" smtClean="0">
              <a:latin typeface="Menlo Regular"/>
              <a:cs typeface="Menlo Regular"/>
            </a:endParaRPr>
          </a:p>
          <a:p>
            <a:pPr marL="0" indent="0">
              <a:buNone/>
            </a:pPr>
            <a:endParaRPr lang="en-US" sz="2400" dirty="0">
              <a:latin typeface="Menlo Regular"/>
              <a:cs typeface="Menlo Regular"/>
            </a:endParaRPr>
          </a:p>
          <a:p>
            <a:pPr marL="0" indent="0">
              <a:buNone/>
            </a:pPr>
            <a:r>
              <a:rPr lang="en-US" sz="2400" dirty="0" smtClean="0">
                <a:latin typeface="Menlo Regular"/>
                <a:cs typeface="Menlo Regular"/>
              </a:rPr>
              <a:t>template &lt;</a:t>
            </a:r>
            <a:r>
              <a:rPr lang="en-US" sz="2400" smtClean="0">
                <a:latin typeface="Menlo Regular"/>
                <a:cs typeface="Menlo Regular"/>
              </a:rPr>
              <a:t>RandomAccessIterator </a:t>
            </a:r>
            <a:r>
              <a:rPr lang="en-US" sz="2400" dirty="0" smtClean="0">
                <a:latin typeface="Menlo Regular"/>
                <a:cs typeface="Menlo Regular"/>
              </a:rPr>
              <a:t>I&gt;</a:t>
            </a:r>
          </a:p>
          <a:p>
            <a:pPr marL="0" indent="0">
              <a:buNone/>
            </a:pPr>
            <a:r>
              <a:rPr lang="en-US" sz="2400" dirty="0" smtClean="0">
                <a:latin typeface="Menlo Regular"/>
                <a:cs typeface="Menlo Regular"/>
              </a:rPr>
              <a:t>inline</a:t>
            </a:r>
          </a:p>
          <a:p>
            <a:pPr marL="0" indent="0">
              <a:buNone/>
            </a:pPr>
            <a:r>
              <a:rPr lang="en-US" sz="2400" dirty="0" smtClean="0">
                <a:latin typeface="Menlo Regular"/>
                <a:cs typeface="Menlo Regular"/>
              </a:rPr>
              <a:t>void advance(I&amp; x, DifferenceType(I) n,</a:t>
            </a:r>
          </a:p>
          <a:p>
            <a:pPr marL="0" indent="0">
              <a:buNone/>
            </a:pPr>
            <a:r>
              <a:rPr lang="en-US" sz="2400" dirty="0">
                <a:latin typeface="Menlo Regular"/>
                <a:cs typeface="Menlo Regular"/>
              </a:rPr>
              <a:t> </a:t>
            </a:r>
            <a:r>
              <a:rPr lang="en-US" sz="2400" dirty="0" smtClean="0">
                <a:latin typeface="Menlo Regular"/>
                <a:cs typeface="Menlo Regular"/>
              </a:rPr>
              <a:t>         std::</a:t>
            </a:r>
            <a:r>
              <a:rPr lang="en-US" sz="2400" dirty="0" err="1" smtClean="0">
                <a:latin typeface="Menlo Regular"/>
                <a:cs typeface="Menlo Regular"/>
              </a:rPr>
              <a:t>random_access_iterator_tag</a:t>
            </a:r>
            <a:r>
              <a:rPr lang="en-US" sz="2400" dirty="0" smtClean="0">
                <a:latin typeface="Menlo Regular"/>
                <a:cs typeface="Menlo Regular"/>
              </a:rPr>
              <a:t>) {</a:t>
            </a:r>
          </a:p>
          <a:p>
            <a:pPr marL="0" indent="0">
              <a:buNone/>
            </a:pPr>
            <a:r>
              <a:rPr lang="en-US" sz="2400" dirty="0" smtClean="0">
                <a:latin typeface="Menlo Regular"/>
                <a:cs typeface="Menlo Regular"/>
              </a:rPr>
              <a:t>  x += n;</a:t>
            </a:r>
          </a:p>
          <a:p>
            <a:pPr marL="0" indent="0">
              <a:buNone/>
            </a:pPr>
            <a:r>
              <a:rPr lang="en-US" sz="2400" dirty="0" smtClean="0">
                <a:latin typeface="Menlo Regular"/>
                <a:cs typeface="Menlo Regular"/>
              </a:rPr>
              <a:t>}</a:t>
            </a: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201</a:t>
            </a:fld>
            <a:endParaRPr lang="en-US"/>
          </a:p>
        </p:txBody>
      </p:sp>
    </p:spTree>
    <p:extLst>
      <p:ext uri="{BB962C8B-B14F-4D97-AF65-F5344CB8AC3E}">
        <p14:creationId xmlns:p14="http://schemas.microsoft.com/office/powerpoint/2010/main" val="20143354"/>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enlo Regular"/>
                <a:cs typeface="Menlo Regular"/>
              </a:rPr>
              <a:t/>
            </a:r>
            <a:br>
              <a:rPr lang="en-US" dirty="0" smtClean="0">
                <a:latin typeface="Menlo Regular"/>
                <a:cs typeface="Menlo Regular"/>
              </a:rPr>
            </a:br>
            <a:r>
              <a:rPr lang="en-US" dirty="0" smtClean="0">
                <a:latin typeface="Menlo Regular"/>
                <a:cs typeface="Menlo Regular"/>
              </a:rPr>
              <a:t>advance</a:t>
            </a:r>
            <a:r>
              <a:rPr lang="en-US" dirty="0" smtClean="0"/>
              <a:t> </a:t>
            </a:r>
            <a:br>
              <a:rPr lang="en-US" dirty="0" smtClean="0"/>
            </a:br>
            <a:endParaRPr lang="en-US" dirty="0"/>
          </a:p>
        </p:txBody>
      </p:sp>
      <p:sp>
        <p:nvSpPr>
          <p:cNvPr id="3" name="Content Placeholder 2"/>
          <p:cNvSpPr>
            <a:spLocks noGrp="1"/>
          </p:cNvSpPr>
          <p:nvPr>
            <p:ph idx="1"/>
          </p:nvPr>
        </p:nvSpPr>
        <p:spPr>
          <a:xfrm>
            <a:off x="457199" y="1600200"/>
            <a:ext cx="8353195" cy="4525963"/>
          </a:xfrm>
        </p:spPr>
        <p:txBody>
          <a:bodyPr>
            <a:normAutofit/>
          </a:bodyPr>
          <a:lstStyle/>
          <a:p>
            <a:pPr marL="0" indent="0">
              <a:buNone/>
            </a:pPr>
            <a:endParaRPr lang="en-US" sz="2400" dirty="0" smtClean="0">
              <a:latin typeface="Menlo Regular"/>
              <a:cs typeface="Menlo Regular"/>
            </a:endParaRPr>
          </a:p>
          <a:p>
            <a:pPr marL="0" indent="0">
              <a:buNone/>
            </a:pPr>
            <a:endParaRPr lang="en-US" sz="2400" dirty="0">
              <a:latin typeface="Menlo Regular"/>
              <a:cs typeface="Menlo Regular"/>
            </a:endParaRPr>
          </a:p>
          <a:p>
            <a:pPr marL="0" indent="0">
              <a:buNone/>
            </a:pPr>
            <a:r>
              <a:rPr lang="en-US" sz="2400" dirty="0" smtClean="0">
                <a:latin typeface="Menlo Regular"/>
                <a:cs typeface="Menlo Regular"/>
              </a:rPr>
              <a:t>template &lt;</a:t>
            </a:r>
            <a:r>
              <a:rPr lang="en-US" sz="2400" dirty="0" err="1" smtClean="0">
                <a:latin typeface="Menlo Regular"/>
                <a:cs typeface="Menlo Regular"/>
              </a:rPr>
              <a:t>InputIterator</a:t>
            </a:r>
            <a:r>
              <a:rPr lang="en-US" sz="2400" dirty="0" smtClean="0">
                <a:latin typeface="Menlo Regular"/>
                <a:cs typeface="Menlo Regular"/>
              </a:rPr>
              <a:t> I&gt;</a:t>
            </a:r>
          </a:p>
          <a:p>
            <a:pPr marL="0" indent="0">
              <a:buNone/>
            </a:pPr>
            <a:r>
              <a:rPr lang="en-US" sz="2400" dirty="0" smtClean="0">
                <a:latin typeface="Menlo Regular"/>
                <a:cs typeface="Menlo Regular"/>
              </a:rPr>
              <a:t>inline</a:t>
            </a:r>
          </a:p>
          <a:p>
            <a:pPr marL="0" indent="0">
              <a:buNone/>
            </a:pPr>
            <a:r>
              <a:rPr lang="en-US" sz="2400" dirty="0" smtClean="0">
                <a:latin typeface="Menlo Regular"/>
                <a:cs typeface="Menlo Regular"/>
              </a:rPr>
              <a:t>void advance(I&amp; x, DifferenceType(I) n) {</a:t>
            </a:r>
          </a:p>
          <a:p>
            <a:pPr marL="0" indent="0">
              <a:buNone/>
            </a:pPr>
            <a:r>
              <a:rPr lang="en-US" sz="2400" dirty="0" smtClean="0">
                <a:latin typeface="Menlo Regular"/>
                <a:cs typeface="Menlo Regular"/>
              </a:rPr>
              <a:t>  advance(x, n, </a:t>
            </a:r>
            <a:r>
              <a:rPr lang="en-US" sz="2400" dirty="0" err="1" smtClean="0">
                <a:latin typeface="Menlo Regular"/>
                <a:cs typeface="Menlo Regular"/>
              </a:rPr>
              <a:t>IteratorCategory</a:t>
            </a:r>
            <a:r>
              <a:rPr lang="en-US" sz="2400" dirty="0" smtClean="0">
                <a:latin typeface="Menlo Regular"/>
                <a:cs typeface="Menlo Regular"/>
              </a:rPr>
              <a:t>(I)());</a:t>
            </a:r>
          </a:p>
          <a:p>
            <a:pPr marL="0" indent="0">
              <a:buNone/>
            </a:pPr>
            <a:r>
              <a:rPr lang="en-US" sz="2400" dirty="0" smtClean="0">
                <a:latin typeface="Menlo Regular"/>
                <a:cs typeface="Menlo Regular"/>
              </a:rPr>
              <a:t>}</a:t>
            </a:r>
            <a:endParaRPr lang="en-US" sz="2400" dirty="0">
              <a:latin typeface="Menlo Regular"/>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202</a:t>
            </a:fld>
            <a:endParaRPr lang="en-US"/>
          </a:p>
        </p:txBody>
      </p:sp>
    </p:spTree>
    <p:extLst>
      <p:ext uri="{BB962C8B-B14F-4D97-AF65-F5344CB8AC3E}">
        <p14:creationId xmlns:p14="http://schemas.microsoft.com/office/powerpoint/2010/main" val="3305163279"/>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Semi-open and Closed Ranges</a:t>
            </a:r>
            <a:endParaRPr lang="en-US" dirty="0"/>
          </a:p>
        </p:txBody>
      </p:sp>
      <p:sp>
        <p:nvSpPr>
          <p:cNvPr id="3" name="Content Placeholder 2"/>
          <p:cNvSpPr>
            <a:spLocks noGrp="1"/>
          </p:cNvSpPr>
          <p:nvPr>
            <p:ph idx="1"/>
          </p:nvPr>
        </p:nvSpPr>
        <p:spPr/>
        <p:txBody>
          <a:bodyPr>
            <a:normAutofit/>
          </a:bodyPr>
          <a:lstStyle/>
          <a:p>
            <a:r>
              <a:rPr lang="en-US" dirty="0" smtClean="0"/>
              <a:t>open: does not include either end</a:t>
            </a:r>
          </a:p>
          <a:p>
            <a:pPr marL="457200" lvl="1" indent="0">
              <a:buNone/>
            </a:pPr>
            <a:r>
              <a:rPr lang="en-US" dirty="0" smtClean="0">
                <a:latin typeface="Palatino"/>
                <a:cs typeface="Palatino"/>
              </a:rPr>
              <a:t>    (</a:t>
            </a:r>
            <a:r>
              <a:rPr lang="en-US" dirty="0" err="1" smtClean="0">
                <a:latin typeface="Palatino"/>
                <a:cs typeface="Palatino"/>
              </a:rPr>
              <a:t>i</a:t>
            </a:r>
            <a:r>
              <a:rPr lang="en-US" dirty="0" smtClean="0">
                <a:latin typeface="Palatino"/>
                <a:cs typeface="Palatino"/>
              </a:rPr>
              <a:t>, j)</a:t>
            </a:r>
          </a:p>
          <a:p>
            <a:r>
              <a:rPr lang="en-US" dirty="0" smtClean="0"/>
              <a:t>semi-open: includes value at </a:t>
            </a:r>
            <a:r>
              <a:rPr lang="en-US" dirty="0" err="1" smtClean="0">
                <a:latin typeface="Palatino"/>
                <a:cs typeface="Palatino"/>
              </a:rPr>
              <a:t>i</a:t>
            </a:r>
            <a:r>
              <a:rPr lang="en-US" dirty="0" smtClean="0"/>
              <a:t> but not at </a:t>
            </a:r>
            <a:r>
              <a:rPr lang="en-US" dirty="0" smtClean="0">
                <a:latin typeface="Palatino"/>
                <a:cs typeface="Palatino"/>
              </a:rPr>
              <a:t>j</a:t>
            </a:r>
          </a:p>
          <a:p>
            <a:pPr marL="457200" lvl="1" indent="0">
              <a:buNone/>
            </a:pPr>
            <a:r>
              <a:rPr lang="en-US" dirty="0" smtClean="0"/>
              <a:t>    </a:t>
            </a:r>
            <a:r>
              <a:rPr lang="en-US" dirty="0" smtClean="0">
                <a:latin typeface="Palatino"/>
                <a:cs typeface="Palatino"/>
              </a:rPr>
              <a:t>[</a:t>
            </a:r>
            <a:r>
              <a:rPr lang="en-US" dirty="0" err="1" smtClean="0">
                <a:latin typeface="Palatino"/>
                <a:cs typeface="Palatino"/>
              </a:rPr>
              <a:t>i</a:t>
            </a:r>
            <a:r>
              <a:rPr lang="en-US" dirty="0" smtClean="0">
                <a:latin typeface="Palatino"/>
                <a:cs typeface="Palatino"/>
              </a:rPr>
              <a:t>, j)</a:t>
            </a:r>
            <a:endParaRPr lang="en-US" dirty="0" smtClean="0"/>
          </a:p>
          <a:p>
            <a:r>
              <a:rPr lang="en-US" dirty="0" smtClean="0"/>
              <a:t>closed: includes </a:t>
            </a:r>
            <a:r>
              <a:rPr lang="en-US" dirty="0"/>
              <a:t>value at </a:t>
            </a:r>
            <a:r>
              <a:rPr lang="en-US" dirty="0" err="1">
                <a:latin typeface="Palatino"/>
                <a:cs typeface="Palatino"/>
              </a:rPr>
              <a:t>i</a:t>
            </a:r>
            <a:r>
              <a:rPr lang="en-US" dirty="0"/>
              <a:t> </a:t>
            </a:r>
            <a:r>
              <a:rPr lang="en-US" dirty="0" smtClean="0"/>
              <a:t>and at </a:t>
            </a:r>
            <a:r>
              <a:rPr lang="en-US" dirty="0" smtClean="0">
                <a:latin typeface="Palatino"/>
                <a:cs typeface="Palatino"/>
              </a:rPr>
              <a:t>j</a:t>
            </a:r>
          </a:p>
          <a:p>
            <a:pPr marL="0" lvl="1" indent="0">
              <a:buNone/>
            </a:pPr>
            <a:r>
              <a:rPr lang="en-US" dirty="0" smtClean="0">
                <a:latin typeface="Palatino"/>
                <a:cs typeface="Palatino"/>
              </a:rPr>
              <a:t>          </a:t>
            </a:r>
            <a:r>
              <a:rPr lang="en-US" dirty="0">
                <a:latin typeface="Palatino"/>
                <a:cs typeface="Palatino"/>
              </a:rPr>
              <a:t>[</a:t>
            </a:r>
            <a:r>
              <a:rPr lang="en-US" dirty="0" err="1">
                <a:latin typeface="Palatino"/>
                <a:cs typeface="Palatino"/>
              </a:rPr>
              <a:t>i</a:t>
            </a:r>
            <a:r>
              <a:rPr lang="en-US" dirty="0">
                <a:latin typeface="Palatino"/>
                <a:cs typeface="Palatino"/>
              </a:rPr>
              <a:t>, </a:t>
            </a:r>
            <a:r>
              <a:rPr lang="en-US" dirty="0" smtClean="0">
                <a:latin typeface="Palatino"/>
                <a:cs typeface="Palatino"/>
              </a:rPr>
              <a:t>j]</a:t>
            </a:r>
            <a:endParaRPr lang="en-US" dirty="0" smtClean="0"/>
          </a:p>
          <a:p>
            <a:pPr marL="0" indent="0">
              <a:buNone/>
            </a:pPr>
            <a:endParaRPr lang="en-US" dirty="0"/>
          </a:p>
          <a:p>
            <a:pPr marL="0" indent="0">
              <a:buNone/>
            </a:pPr>
            <a:r>
              <a:rPr lang="en-US" sz="2800" dirty="0"/>
              <a:t>T</a:t>
            </a:r>
            <a:r>
              <a:rPr lang="en-US" sz="2800" dirty="0" smtClean="0"/>
              <a:t>here are also semi-open ranges </a:t>
            </a:r>
            <a:r>
              <a:rPr lang="en-US" sz="2800" dirty="0" smtClean="0">
                <a:latin typeface="Palatino"/>
                <a:cs typeface="Palatino"/>
              </a:rPr>
              <a:t>(</a:t>
            </a:r>
            <a:r>
              <a:rPr lang="en-US" sz="2800" dirty="0" err="1" smtClean="0">
                <a:latin typeface="Palatino"/>
                <a:cs typeface="Palatino"/>
              </a:rPr>
              <a:t>i</a:t>
            </a:r>
            <a:r>
              <a:rPr lang="en-US" sz="2800" dirty="0" smtClean="0">
                <a:latin typeface="Palatino"/>
                <a:cs typeface="Palatino"/>
              </a:rPr>
              <a:t>, j]</a:t>
            </a:r>
          </a:p>
        </p:txBody>
      </p:sp>
      <p:sp>
        <p:nvSpPr>
          <p:cNvPr id="4" name="Slide Number Placeholder 3"/>
          <p:cNvSpPr>
            <a:spLocks noGrp="1"/>
          </p:cNvSpPr>
          <p:nvPr>
            <p:ph type="sldNum" sz="quarter" idx="12"/>
          </p:nvPr>
        </p:nvSpPr>
        <p:spPr/>
        <p:txBody>
          <a:bodyPr/>
          <a:lstStyle/>
          <a:p>
            <a:fld id="{61370158-B695-A34E-8F3B-AA76DB2B0F20}" type="slidenum">
              <a:rPr lang="en-US" smtClean="0"/>
              <a:t>203</a:t>
            </a:fld>
            <a:endParaRPr lang="en-US"/>
          </a:p>
        </p:txBody>
      </p:sp>
    </p:spTree>
    <p:extLst>
      <p:ext uri="{BB962C8B-B14F-4D97-AF65-F5344CB8AC3E}">
        <p14:creationId xmlns:p14="http://schemas.microsoft.com/office/powerpoint/2010/main" val="1722368254"/>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Semi-open Ranges</a:t>
            </a:r>
            <a:endParaRPr lang="en-US" dirty="0"/>
          </a:p>
        </p:txBody>
      </p:sp>
      <p:sp>
        <p:nvSpPr>
          <p:cNvPr id="3" name="Content Placeholder 2"/>
          <p:cNvSpPr>
            <a:spLocks noGrp="1"/>
          </p:cNvSpPr>
          <p:nvPr>
            <p:ph idx="1"/>
          </p:nvPr>
        </p:nvSpPr>
        <p:spPr/>
        <p:txBody>
          <a:bodyPr/>
          <a:lstStyle/>
          <a:p>
            <a:r>
              <a:rPr lang="en-US" dirty="0" smtClean="0"/>
              <a:t>Algorithmically, semi-open ranges are superior</a:t>
            </a:r>
          </a:p>
          <a:p>
            <a:pPr lvl="1"/>
            <a:r>
              <a:rPr lang="en-US" dirty="0" smtClean="0"/>
              <a:t>search</a:t>
            </a:r>
          </a:p>
          <a:p>
            <a:pPr lvl="1"/>
            <a:r>
              <a:rPr lang="en-US" dirty="0" smtClean="0"/>
              <a:t>insert</a:t>
            </a:r>
          </a:p>
          <a:p>
            <a:pPr lvl="1"/>
            <a:r>
              <a:rPr lang="en-US" dirty="0" smtClean="0"/>
              <a:t>rotation</a:t>
            </a:r>
          </a:p>
          <a:p>
            <a:pPr lvl="1"/>
            <a:r>
              <a:rPr lang="en-US" dirty="0" smtClean="0"/>
              <a:t>partition</a:t>
            </a:r>
          </a:p>
          <a:p>
            <a:pPr marL="0" indent="0">
              <a:buNone/>
            </a:pPr>
            <a:r>
              <a:rPr lang="en-US" dirty="0"/>
              <a:t>	</a:t>
            </a:r>
          </a:p>
        </p:txBody>
      </p:sp>
      <p:sp>
        <p:nvSpPr>
          <p:cNvPr id="4" name="Slide Number Placeholder 3"/>
          <p:cNvSpPr>
            <a:spLocks noGrp="1"/>
          </p:cNvSpPr>
          <p:nvPr>
            <p:ph type="sldNum" sz="quarter" idx="12"/>
          </p:nvPr>
        </p:nvSpPr>
        <p:spPr/>
        <p:txBody>
          <a:bodyPr/>
          <a:lstStyle/>
          <a:p>
            <a:fld id="{61370158-B695-A34E-8F3B-AA76DB2B0F20}" type="slidenum">
              <a:rPr lang="en-US" smtClean="0"/>
              <a:t>204</a:t>
            </a:fld>
            <a:endParaRPr lang="en-US"/>
          </a:p>
        </p:txBody>
      </p:sp>
    </p:spTree>
    <p:extLst>
      <p:ext uri="{BB962C8B-B14F-4D97-AF65-F5344CB8AC3E}">
        <p14:creationId xmlns:p14="http://schemas.microsoft.com/office/powerpoint/2010/main" val="1593367982"/>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Positions in a sequence</a:t>
            </a:r>
            <a:endParaRPr lang="en-US" dirty="0"/>
          </a:p>
        </p:txBody>
      </p:sp>
      <p:sp>
        <p:nvSpPr>
          <p:cNvPr id="3" name="Content Placeholder 2"/>
          <p:cNvSpPr>
            <a:spLocks noGrp="1"/>
          </p:cNvSpPr>
          <p:nvPr>
            <p:ph idx="1"/>
          </p:nvPr>
        </p:nvSpPr>
        <p:spPr/>
        <p:txBody>
          <a:bodyPr/>
          <a:lstStyle/>
          <a:p>
            <a:r>
              <a:rPr lang="en-US" dirty="0" smtClean="0"/>
              <a:t>A sequence of </a:t>
            </a:r>
            <a:r>
              <a:rPr lang="en-US" dirty="0" smtClean="0">
                <a:latin typeface="Palatino"/>
                <a:cs typeface="Palatino"/>
              </a:rPr>
              <a:t>n</a:t>
            </a:r>
            <a:r>
              <a:rPr lang="en-US" dirty="0" smtClean="0"/>
              <a:t> elements has </a:t>
            </a:r>
            <a:r>
              <a:rPr lang="en-US" dirty="0" smtClean="0">
                <a:latin typeface="Palatino"/>
                <a:cs typeface="Palatino"/>
              </a:rPr>
              <a:t>n + 1 </a:t>
            </a:r>
            <a:r>
              <a:rPr lang="en-US" dirty="0" smtClean="0"/>
              <a:t>(insertion, rotation, </a:t>
            </a:r>
            <a:r>
              <a:rPr lang="en-US" dirty="0" err="1" smtClean="0"/>
              <a:t>etc</a:t>
            </a:r>
            <a:r>
              <a:rPr lang="en-US" dirty="0" smtClean="0"/>
              <a:t>) positions.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205</a:t>
            </a:fld>
            <a:endParaRPr lang="en-US"/>
          </a:p>
        </p:txBody>
      </p:sp>
    </p:spTree>
    <p:extLst>
      <p:ext uri="{BB962C8B-B14F-4D97-AF65-F5344CB8AC3E}">
        <p14:creationId xmlns:p14="http://schemas.microsoft.com/office/powerpoint/2010/main" val="1537333944"/>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Bounded and Counted Ranges </a:t>
            </a:r>
            <a:endParaRPr lang="en-US" dirty="0"/>
          </a:p>
        </p:txBody>
      </p:sp>
      <p:sp>
        <p:nvSpPr>
          <p:cNvPr id="3" name="Content Placeholder 2"/>
          <p:cNvSpPr>
            <a:spLocks noGrp="1"/>
          </p:cNvSpPr>
          <p:nvPr>
            <p:ph idx="1"/>
          </p:nvPr>
        </p:nvSpPr>
        <p:spPr/>
        <p:txBody>
          <a:bodyPr/>
          <a:lstStyle/>
          <a:p>
            <a:r>
              <a:rPr lang="en-US" dirty="0" smtClean="0"/>
              <a:t>A range (open, semi-open, or closed) can be specified in two ways</a:t>
            </a:r>
          </a:p>
          <a:p>
            <a:pPr lvl="1"/>
            <a:r>
              <a:rPr lang="en-US" i="1" dirty="0" smtClean="0"/>
              <a:t>bounded</a:t>
            </a:r>
            <a:r>
              <a:rPr lang="en-US" dirty="0" smtClean="0"/>
              <a:t>: two iterators</a:t>
            </a:r>
          </a:p>
          <a:p>
            <a:pPr lvl="1"/>
            <a:r>
              <a:rPr lang="en-US" i="1" dirty="0" smtClean="0"/>
              <a:t>counted</a:t>
            </a:r>
            <a:r>
              <a:rPr lang="en-US" dirty="0" smtClean="0"/>
              <a:t>: an iterator and length</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206</a:t>
            </a:fld>
            <a:endParaRPr lang="en-US"/>
          </a:p>
        </p:txBody>
      </p:sp>
    </p:spTree>
    <p:extLst>
      <p:ext uri="{BB962C8B-B14F-4D97-AF65-F5344CB8AC3E}">
        <p14:creationId xmlns:p14="http://schemas.microsoft.com/office/powerpoint/2010/main" val="1957227613"/>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Ranges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sz="2800" dirty="0" smtClean="0"/>
              <a:t>                                             </a:t>
            </a:r>
            <a:r>
              <a:rPr lang="en-US" sz="2800" dirty="0" smtClean="0">
                <a:latin typeface="Palatino"/>
                <a:cs typeface="Palatino"/>
              </a:rPr>
              <a:t>semi-open     closed</a:t>
            </a:r>
            <a:endParaRPr lang="en-US" sz="2800" dirty="0">
              <a:latin typeface="Palatino"/>
              <a:cs typeface="Palatino"/>
            </a:endParaRPr>
          </a:p>
          <a:p>
            <a:pPr marL="0" indent="0">
              <a:buNone/>
            </a:pPr>
            <a:r>
              <a:rPr lang="en-US" sz="2800" dirty="0" smtClean="0">
                <a:latin typeface="Palatino"/>
                <a:cs typeface="Palatino"/>
              </a:rPr>
              <a:t>Bounded: two iterators              [</a:t>
            </a:r>
            <a:r>
              <a:rPr lang="en-US" sz="2800" i="1" dirty="0" smtClean="0">
                <a:latin typeface="Palatino"/>
                <a:cs typeface="Palatino"/>
              </a:rPr>
              <a:t>i, j</a:t>
            </a:r>
            <a:r>
              <a:rPr lang="en-US" sz="2800" dirty="0" smtClean="0">
                <a:latin typeface="Palatino"/>
                <a:cs typeface="Palatino"/>
              </a:rPr>
              <a:t>)              [</a:t>
            </a:r>
            <a:r>
              <a:rPr lang="en-US" sz="2800" i="1" dirty="0" smtClean="0">
                <a:latin typeface="Palatino"/>
                <a:cs typeface="Palatino"/>
              </a:rPr>
              <a:t>i, j</a:t>
            </a:r>
            <a:r>
              <a:rPr lang="en-US" sz="2800" dirty="0" smtClean="0">
                <a:latin typeface="Palatino"/>
                <a:cs typeface="Palatino"/>
              </a:rPr>
              <a:t>]   </a:t>
            </a:r>
          </a:p>
          <a:p>
            <a:pPr marL="0" indent="0">
              <a:buNone/>
            </a:pPr>
            <a:endParaRPr lang="en-US" sz="2800" dirty="0">
              <a:latin typeface="Palatino"/>
              <a:cs typeface="Palatino"/>
            </a:endParaRPr>
          </a:p>
          <a:p>
            <a:pPr marL="0" indent="0">
              <a:buNone/>
            </a:pPr>
            <a:r>
              <a:rPr lang="en-US" sz="2800" dirty="0" smtClean="0">
                <a:latin typeface="Palatino"/>
                <a:cs typeface="Palatino"/>
              </a:rPr>
              <a:t>Counted: iterator and integer   [</a:t>
            </a:r>
            <a:r>
              <a:rPr lang="en-US" sz="2800" i="1" dirty="0">
                <a:latin typeface="Palatino"/>
                <a:cs typeface="Palatino"/>
              </a:rPr>
              <a:t>i, </a:t>
            </a:r>
            <a:r>
              <a:rPr lang="en-US" sz="2800" i="1" dirty="0" smtClean="0">
                <a:latin typeface="Palatino"/>
                <a:cs typeface="Palatino"/>
              </a:rPr>
              <a:t>n</a:t>
            </a:r>
            <a:r>
              <a:rPr lang="en-US" sz="2800" dirty="0" smtClean="0">
                <a:latin typeface="Palatino"/>
                <a:cs typeface="Palatino"/>
              </a:rPr>
              <a:t>)             [</a:t>
            </a:r>
            <a:r>
              <a:rPr lang="en-US" sz="2800" i="1" dirty="0">
                <a:latin typeface="Palatino"/>
                <a:cs typeface="Palatino"/>
              </a:rPr>
              <a:t>i, </a:t>
            </a:r>
            <a:r>
              <a:rPr lang="en-US" sz="2800" i="1" dirty="0" smtClean="0">
                <a:latin typeface="Palatino"/>
                <a:cs typeface="Palatino"/>
              </a:rPr>
              <a:t>n</a:t>
            </a:r>
            <a:r>
              <a:rPr lang="en-US" sz="2800" dirty="0" smtClean="0">
                <a:latin typeface="Palatino"/>
                <a:cs typeface="Palatino"/>
              </a:rPr>
              <a:t>]</a:t>
            </a:r>
            <a:endParaRPr lang="en-US" sz="2800" dirty="0">
              <a:latin typeface="Palatino"/>
              <a:cs typeface="Palatino"/>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207</a:t>
            </a:fld>
            <a:endParaRPr lang="en-US"/>
          </a:p>
        </p:txBody>
      </p:sp>
    </p:spTree>
    <p:extLst>
      <p:ext uri="{BB962C8B-B14F-4D97-AF65-F5344CB8AC3E}">
        <p14:creationId xmlns:p14="http://schemas.microsoft.com/office/powerpoint/2010/main" val="2310448276"/>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search</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enlo Regular"/>
                <a:cs typeface="Menlo Regular"/>
              </a:rPr>
              <a:t>template &lt;</a:t>
            </a:r>
            <a:r>
              <a:rPr lang="en-US" sz="2800" dirty="0" err="1" smtClean="0">
                <a:latin typeface="Menlo Regular"/>
                <a:cs typeface="Menlo Regular"/>
              </a:rPr>
              <a:t>InputIterator</a:t>
            </a:r>
            <a:r>
              <a:rPr lang="en-US" sz="2800" dirty="0" smtClean="0">
                <a:latin typeface="Menlo Regular"/>
                <a:cs typeface="Menlo Regular"/>
              </a:rPr>
              <a:t> I,</a:t>
            </a:r>
          </a:p>
          <a:p>
            <a:pPr marL="0" indent="0">
              <a:buNone/>
            </a:pPr>
            <a:r>
              <a:rPr lang="en-US" sz="2800" dirty="0">
                <a:latin typeface="Menlo Regular"/>
                <a:cs typeface="Menlo Regular"/>
              </a:rPr>
              <a:t> </a:t>
            </a:r>
            <a:r>
              <a:rPr lang="en-US" sz="2800" dirty="0" smtClean="0">
                <a:latin typeface="Menlo Regular"/>
                <a:cs typeface="Menlo Regular"/>
              </a:rPr>
              <a:t>         Predicate P&gt;</a:t>
            </a:r>
          </a:p>
          <a:p>
            <a:pPr marL="0" indent="0">
              <a:buNone/>
            </a:pPr>
            <a:r>
              <a:rPr lang="en-US" sz="2800" dirty="0" smtClean="0">
                <a:latin typeface="Menlo Regular"/>
                <a:cs typeface="Menlo Regular"/>
              </a:rPr>
              <a:t>I find_if(I f, I l, P p) {</a:t>
            </a:r>
          </a:p>
          <a:p>
            <a:pPr marL="0" indent="0">
              <a:buNone/>
            </a:pPr>
            <a:r>
              <a:rPr lang="en-US" sz="2800" dirty="0" smtClean="0">
                <a:latin typeface="Menlo Regular"/>
                <a:cs typeface="Menlo Regular"/>
              </a:rPr>
              <a:t>  while (f </a:t>
            </a:r>
            <a:r>
              <a:rPr lang="en-US" sz="2800" b="1" dirty="0" smtClean="0">
                <a:solidFill>
                  <a:schemeClr val="accent2"/>
                </a:solidFill>
                <a:latin typeface="Menlo Regular"/>
                <a:cs typeface="Menlo Regular"/>
              </a:rPr>
              <a:t>!= </a:t>
            </a:r>
            <a:r>
              <a:rPr lang="en-US" sz="2800" dirty="0" smtClean="0">
                <a:latin typeface="Menlo Regular"/>
                <a:cs typeface="Menlo Regular"/>
              </a:rPr>
              <a:t>l &amp;&amp; !p(</a:t>
            </a:r>
            <a:r>
              <a:rPr lang="en-US" sz="2800" b="1" dirty="0" smtClean="0">
                <a:solidFill>
                  <a:srgbClr val="C0504D"/>
                </a:solidFill>
                <a:latin typeface="Menlo Regular"/>
                <a:cs typeface="Menlo Regular"/>
              </a:rPr>
              <a:t>*</a:t>
            </a:r>
            <a:r>
              <a:rPr lang="en-US" sz="2800" dirty="0" smtClean="0">
                <a:latin typeface="Menlo Regular"/>
                <a:cs typeface="Menlo Regular"/>
              </a:rPr>
              <a:t>f)) </a:t>
            </a:r>
            <a:r>
              <a:rPr lang="en-US" sz="2800" b="1" dirty="0" smtClean="0">
                <a:solidFill>
                  <a:srgbClr val="C0504D"/>
                </a:solidFill>
                <a:latin typeface="Menlo Regular"/>
                <a:cs typeface="Menlo Regular"/>
              </a:rPr>
              <a:t>++</a:t>
            </a:r>
            <a:r>
              <a:rPr lang="en-US" sz="2800" dirty="0" smtClean="0">
                <a:latin typeface="Menlo Regular"/>
                <a:cs typeface="Menlo Regular"/>
              </a:rPr>
              <a:t>f;</a:t>
            </a:r>
          </a:p>
          <a:p>
            <a:pPr marL="0" indent="0">
              <a:buNone/>
            </a:pPr>
            <a:r>
              <a:rPr lang="en-US" sz="2800" dirty="0">
                <a:latin typeface="Menlo Regular"/>
                <a:cs typeface="Menlo Regular"/>
              </a:rPr>
              <a:t> </a:t>
            </a:r>
            <a:r>
              <a:rPr lang="en-US" sz="2800" dirty="0" smtClean="0">
                <a:latin typeface="Menlo Regular"/>
                <a:cs typeface="Menlo Regular"/>
              </a:rPr>
              <a:t> return f;</a:t>
            </a:r>
          </a:p>
          <a:p>
            <a:pPr marL="0" indent="0">
              <a:buNone/>
            </a:pPr>
            <a:r>
              <a:rPr lang="en-US" sz="2800" dirty="0" smtClean="0">
                <a:latin typeface="Menlo Regular"/>
                <a:cs typeface="Menlo Regular"/>
              </a:rPr>
              <a:t>}</a:t>
            </a:r>
          </a:p>
          <a:p>
            <a:pPr marL="0" indent="0">
              <a:buNone/>
            </a:pPr>
            <a:endParaRPr lang="en-US" sz="2800" dirty="0">
              <a:latin typeface="Menlo Regular"/>
              <a:cs typeface="Menlo Regular"/>
            </a:endParaRPr>
          </a:p>
          <a:p>
            <a:pPr marL="0" indent="0">
              <a:buNone/>
            </a:pPr>
            <a:endParaRPr lang="en-US" sz="2800" dirty="0">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208</a:t>
            </a:fld>
            <a:endParaRPr lang="en-US"/>
          </a:p>
        </p:txBody>
      </p:sp>
    </p:spTree>
    <p:extLst>
      <p:ext uri="{BB962C8B-B14F-4D97-AF65-F5344CB8AC3E}">
        <p14:creationId xmlns:p14="http://schemas.microsoft.com/office/powerpoint/2010/main" val="2244889921"/>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iterators</a:t>
            </a:r>
            <a:endParaRPr lang="en-US" dirty="0"/>
          </a:p>
        </p:txBody>
      </p:sp>
      <p:sp>
        <p:nvSpPr>
          <p:cNvPr id="3" name="Content Placeholder 2"/>
          <p:cNvSpPr>
            <a:spLocks noGrp="1"/>
          </p:cNvSpPr>
          <p:nvPr>
            <p:ph idx="1"/>
          </p:nvPr>
        </p:nvSpPr>
        <p:spPr/>
        <p:txBody>
          <a:bodyPr/>
          <a:lstStyle/>
          <a:p>
            <a:r>
              <a:rPr lang="en-US" dirty="0" smtClean="0"/>
              <a:t>Single-pass algorithms</a:t>
            </a:r>
          </a:p>
          <a:p>
            <a:pPr lvl="1"/>
            <a:r>
              <a:rPr lang="en-US" dirty="0" smtClean="0"/>
              <a:t>you cannot step into the same river twice</a:t>
            </a:r>
          </a:p>
          <a:p>
            <a:r>
              <a:rPr lang="en-US" dirty="0" err="1" smtClean="0">
                <a:latin typeface="Menlo Regular"/>
                <a:cs typeface="Menlo Regular"/>
              </a:rPr>
              <a:t>i</a:t>
            </a:r>
            <a:r>
              <a:rPr lang="en-US" dirty="0" smtClean="0">
                <a:latin typeface="Menlo Regular"/>
                <a:cs typeface="Menlo Regular"/>
              </a:rPr>
              <a:t> == j </a:t>
            </a:r>
            <a:r>
              <a:rPr lang="en-US" dirty="0" smtClean="0"/>
              <a:t>does not imply  </a:t>
            </a:r>
            <a:r>
              <a:rPr lang="en-US" dirty="0" smtClean="0">
                <a:latin typeface="Menlo Regular"/>
                <a:cs typeface="Menlo Regular"/>
              </a:rPr>
              <a:t>++</a:t>
            </a:r>
            <a:r>
              <a:rPr lang="en-US" dirty="0" err="1" smtClean="0">
                <a:latin typeface="Menlo Regular"/>
                <a:cs typeface="Menlo Regular"/>
              </a:rPr>
              <a:t>i</a:t>
            </a:r>
            <a:r>
              <a:rPr lang="en-US" dirty="0" smtClean="0">
                <a:latin typeface="Menlo Regular"/>
                <a:cs typeface="Menlo Regular"/>
              </a:rPr>
              <a:t> == ++j</a:t>
            </a:r>
          </a:p>
          <a:p>
            <a:r>
              <a:rPr lang="en-US" dirty="0" smtClean="0">
                <a:cs typeface="Menlo Regular"/>
              </a:rPr>
              <a:t>modifying one copy invalidates the rest</a:t>
            </a:r>
            <a:endParaRPr lang="en-US" dirty="0">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209</a:t>
            </a:fld>
            <a:endParaRPr lang="en-US"/>
          </a:p>
        </p:txBody>
      </p:sp>
    </p:spTree>
    <p:extLst>
      <p:ext uri="{BB962C8B-B14F-4D97-AF65-F5344CB8AC3E}">
        <p14:creationId xmlns:p14="http://schemas.microsoft.com/office/powerpoint/2010/main" val="921578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Hilbert’s 23 Problems</a:t>
            </a:r>
            <a:endParaRPr lang="en-US" dirty="0"/>
          </a:p>
        </p:txBody>
      </p:sp>
      <p:sp>
        <p:nvSpPr>
          <p:cNvPr id="3" name="Content Placeholder 2"/>
          <p:cNvSpPr>
            <a:spLocks noGrp="1"/>
          </p:cNvSpPr>
          <p:nvPr>
            <p:ph idx="1"/>
          </p:nvPr>
        </p:nvSpPr>
        <p:spPr/>
        <p:txBody>
          <a:bodyPr/>
          <a:lstStyle/>
          <a:p>
            <a:pPr marL="0" indent="0">
              <a:buNone/>
            </a:pPr>
            <a:r>
              <a:rPr lang="en-US" dirty="0" smtClean="0"/>
              <a:t>1. Continuum hypothesis </a:t>
            </a:r>
          </a:p>
          <a:p>
            <a:pPr marL="0" indent="0">
              <a:buNone/>
            </a:pPr>
            <a:r>
              <a:rPr lang="en-US" dirty="0" smtClean="0"/>
              <a:t>2. Consistency of arithmetic</a:t>
            </a:r>
          </a:p>
          <a:p>
            <a:pPr marL="0" indent="0">
              <a:buNone/>
            </a:pPr>
            <a:r>
              <a:rPr lang="en-US" dirty="0" smtClean="0"/>
              <a:t>…</a:t>
            </a:r>
            <a:endParaRPr lang="en-US" dirty="0"/>
          </a:p>
          <a:p>
            <a:pPr marL="0" indent="0">
              <a:buNone/>
            </a:pPr>
            <a:r>
              <a:rPr lang="en-US" dirty="0" smtClean="0"/>
              <a:t>10. Existence of a solution to Diophantine equation</a:t>
            </a:r>
          </a:p>
          <a:p>
            <a:pPr marL="0" indent="0">
              <a:buNone/>
            </a:pPr>
            <a:r>
              <a:rPr lang="en-US" dirty="0" smtClean="0"/>
              <a:t>…</a:t>
            </a:r>
          </a:p>
        </p:txBody>
      </p:sp>
      <p:sp>
        <p:nvSpPr>
          <p:cNvPr id="4" name="Slide Number Placeholder 3"/>
          <p:cNvSpPr>
            <a:spLocks noGrp="1"/>
          </p:cNvSpPr>
          <p:nvPr>
            <p:ph type="sldNum" sz="quarter" idx="12"/>
          </p:nvPr>
        </p:nvSpPr>
        <p:spPr/>
        <p:txBody>
          <a:bodyPr/>
          <a:lstStyle/>
          <a:p>
            <a:fld id="{61370158-B695-A34E-8F3B-AA76DB2B0F20}" type="slidenum">
              <a:rPr lang="en-US" smtClean="0"/>
              <a:t>21</a:t>
            </a:fld>
            <a:endParaRPr lang="en-US"/>
          </a:p>
        </p:txBody>
      </p:sp>
    </p:spTree>
    <p:extLst>
      <p:ext uri="{BB962C8B-B14F-4D97-AF65-F5344CB8AC3E}">
        <p14:creationId xmlns:p14="http://schemas.microsoft.com/office/powerpoint/2010/main" val="63495356"/>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search (counted)</a:t>
            </a:r>
            <a:endParaRPr lang="en-US" dirty="0"/>
          </a:p>
        </p:txBody>
      </p:sp>
      <p:sp>
        <p:nvSpPr>
          <p:cNvPr id="3" name="Content Placeholder 2"/>
          <p:cNvSpPr>
            <a:spLocks noGrp="1"/>
          </p:cNvSpPr>
          <p:nvPr>
            <p:ph idx="1"/>
          </p:nvPr>
        </p:nvSpPr>
        <p:spPr>
          <a:xfrm>
            <a:off x="160774" y="1600200"/>
            <a:ext cx="8810393" cy="4525963"/>
          </a:xfrm>
        </p:spPr>
        <p:txBody>
          <a:bodyPr>
            <a:normAutofit fontScale="92500"/>
          </a:bodyPr>
          <a:lstStyle/>
          <a:p>
            <a:pPr marL="0" indent="0">
              <a:buNone/>
            </a:pPr>
            <a:r>
              <a:rPr lang="en-US" sz="2800" dirty="0" smtClean="0">
                <a:latin typeface="Menlo Regular"/>
                <a:cs typeface="Menlo Regular"/>
              </a:rPr>
              <a:t>template &lt;InputIterator I,</a:t>
            </a:r>
          </a:p>
          <a:p>
            <a:pPr marL="0" indent="0">
              <a:buNone/>
            </a:pPr>
            <a:r>
              <a:rPr lang="en-US" sz="2800" dirty="0">
                <a:latin typeface="Menlo Regular"/>
                <a:cs typeface="Menlo Regular"/>
              </a:rPr>
              <a:t> </a:t>
            </a:r>
            <a:r>
              <a:rPr lang="en-US" sz="2800" dirty="0" smtClean="0">
                <a:latin typeface="Menlo Regular"/>
                <a:cs typeface="Menlo Regular"/>
              </a:rPr>
              <a:t>         Predicate P&gt;</a:t>
            </a:r>
          </a:p>
          <a:p>
            <a:pPr marL="0" indent="0">
              <a:buNone/>
            </a:pPr>
            <a:r>
              <a:rPr lang="en-US" sz="2800" dirty="0" smtClean="0">
                <a:latin typeface="Menlo Regular"/>
                <a:cs typeface="Menlo Regular"/>
              </a:rPr>
              <a:t>std::pair&lt;I, difference_type</a:t>
            </a:r>
            <a:r>
              <a:rPr lang="en-US" sz="2800" dirty="0">
                <a:latin typeface="Menlo Regular"/>
                <a:cs typeface="Menlo Regular"/>
              </a:rPr>
              <a:t>(I</a:t>
            </a:r>
            <a:r>
              <a:rPr lang="en-US" sz="2800" dirty="0" smtClean="0">
                <a:latin typeface="Menlo Regular"/>
                <a:cs typeface="Menlo Regular"/>
              </a:rPr>
              <a:t>)&gt;</a:t>
            </a:r>
          </a:p>
          <a:p>
            <a:pPr marL="0" indent="0">
              <a:buNone/>
            </a:pPr>
            <a:r>
              <a:rPr lang="en-US" sz="2800" dirty="0" smtClean="0">
                <a:latin typeface="Menlo Regular"/>
                <a:cs typeface="Menlo Regular"/>
              </a:rPr>
              <a:t>find_if_n(I f, difference_type(I) </a:t>
            </a:r>
            <a:r>
              <a:rPr lang="en-US" sz="2800" dirty="0">
                <a:latin typeface="Menlo Regular"/>
                <a:cs typeface="Menlo Regular"/>
              </a:rPr>
              <a:t>n</a:t>
            </a:r>
            <a:r>
              <a:rPr lang="en-US" sz="2800" dirty="0" smtClean="0">
                <a:latin typeface="Menlo Regular"/>
                <a:cs typeface="Menlo Regular"/>
              </a:rPr>
              <a:t>, P p) {</a:t>
            </a:r>
          </a:p>
          <a:p>
            <a:pPr marL="0" indent="0">
              <a:buNone/>
            </a:pPr>
            <a:r>
              <a:rPr lang="en-US" sz="2800" dirty="0" smtClean="0">
                <a:latin typeface="Menlo Regular"/>
                <a:cs typeface="Menlo Regular"/>
              </a:rPr>
              <a:t>  while (n &amp;&amp; !p(*f)) { ++f; --n; }</a:t>
            </a:r>
          </a:p>
          <a:p>
            <a:pPr marL="0" indent="0">
              <a:buNone/>
            </a:pPr>
            <a:r>
              <a:rPr lang="en-US" sz="2800" dirty="0">
                <a:latin typeface="Menlo Regular"/>
                <a:cs typeface="Menlo Regular"/>
              </a:rPr>
              <a:t> </a:t>
            </a:r>
            <a:r>
              <a:rPr lang="en-US" sz="2800" dirty="0" smtClean="0">
                <a:latin typeface="Menlo Regular"/>
                <a:cs typeface="Menlo Regular"/>
              </a:rPr>
              <a:t> return std::make_pair(f, n);</a:t>
            </a:r>
          </a:p>
          <a:p>
            <a:pPr marL="0" indent="0">
              <a:buNone/>
            </a:pPr>
            <a:r>
              <a:rPr lang="en-US" sz="2800" dirty="0" smtClean="0">
                <a:latin typeface="Menlo Regular"/>
                <a:cs typeface="Menlo Regular"/>
              </a:rPr>
              <a:t>}</a:t>
            </a:r>
          </a:p>
          <a:p>
            <a:pPr marL="0" indent="0">
              <a:buNone/>
            </a:pPr>
            <a:endParaRPr lang="en-US" sz="2800" dirty="0">
              <a:latin typeface="Menlo Regular"/>
              <a:cs typeface="Menlo Regular"/>
            </a:endParaRPr>
          </a:p>
          <a:p>
            <a:pPr marL="0" indent="0">
              <a:buNone/>
            </a:pPr>
            <a:r>
              <a:rPr lang="en-US" sz="2800" dirty="0" smtClean="0">
                <a:latin typeface="Menlo Regular"/>
                <a:cs typeface="Menlo Regular"/>
              </a:rPr>
              <a:t>// </a:t>
            </a:r>
            <a:r>
              <a:rPr lang="en-US" sz="2800" dirty="0" smtClean="0">
                <a:cs typeface="Menlo Regular"/>
              </a:rPr>
              <a:t>Why do we return a pair?</a:t>
            </a:r>
            <a:endParaRPr lang="en-US" sz="2800" dirty="0">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210</a:t>
            </a:fld>
            <a:endParaRPr lang="en-US"/>
          </a:p>
        </p:txBody>
      </p:sp>
    </p:spTree>
    <p:extLst>
      <p:ext uri="{BB962C8B-B14F-4D97-AF65-F5344CB8AC3E}">
        <p14:creationId xmlns:p14="http://schemas.microsoft.com/office/powerpoint/2010/main" val="557386901"/>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Binary Search</a:t>
            </a:r>
            <a:endParaRPr lang="en-US" dirty="0"/>
          </a:p>
        </p:txBody>
      </p:sp>
      <p:sp>
        <p:nvSpPr>
          <p:cNvPr id="3" name="Content Placeholder 2"/>
          <p:cNvSpPr>
            <a:spLocks noGrp="1"/>
          </p:cNvSpPr>
          <p:nvPr>
            <p:ph idx="1"/>
          </p:nvPr>
        </p:nvSpPr>
        <p:spPr/>
        <p:txBody>
          <a:bodyPr/>
          <a:lstStyle/>
          <a:p>
            <a:r>
              <a:rPr lang="en-US" dirty="0" smtClean="0"/>
              <a:t>John </a:t>
            </a:r>
            <a:r>
              <a:rPr lang="en-US" dirty="0" err="1" smtClean="0"/>
              <a:t>Mauchly</a:t>
            </a:r>
            <a:r>
              <a:rPr lang="en-US" dirty="0" smtClean="0"/>
              <a:t> (1946)</a:t>
            </a:r>
          </a:p>
          <a:p>
            <a:pPr lvl="1"/>
            <a:r>
              <a:rPr lang="en-US" dirty="0" smtClean="0"/>
              <a:t>discussion</a:t>
            </a:r>
          </a:p>
          <a:p>
            <a:r>
              <a:rPr lang="en-US" dirty="0" smtClean="0"/>
              <a:t>D.H. </a:t>
            </a:r>
            <a:r>
              <a:rPr lang="en-US" dirty="0" err="1" smtClean="0"/>
              <a:t>Lehmer</a:t>
            </a:r>
            <a:r>
              <a:rPr lang="en-US" dirty="0" smtClean="0"/>
              <a:t> (1960)</a:t>
            </a:r>
          </a:p>
          <a:p>
            <a:pPr lvl="1"/>
            <a:r>
              <a:rPr lang="en-US" dirty="0" smtClean="0"/>
              <a:t>“correct” implementation</a:t>
            </a:r>
          </a:p>
          <a:p>
            <a:pPr marL="457200" lvl="1"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211</a:t>
            </a:fld>
            <a:endParaRPr lang="en-US"/>
          </a:p>
        </p:txBody>
      </p:sp>
    </p:spTree>
    <p:extLst>
      <p:ext uri="{BB962C8B-B14F-4D97-AF65-F5344CB8AC3E}">
        <p14:creationId xmlns:p14="http://schemas.microsoft.com/office/powerpoint/2010/main" val="1933149044"/>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enlo Regular"/>
                <a:cs typeface="Menlo Regular"/>
              </a:rPr>
              <a:t>bsearch()</a:t>
            </a:r>
            <a:r>
              <a:rPr lang="en-US" dirty="0"/>
              <a:t> </a:t>
            </a:r>
          </a:p>
        </p:txBody>
      </p:sp>
      <p:sp>
        <p:nvSpPr>
          <p:cNvPr id="3" name="Content Placeholder 2"/>
          <p:cNvSpPr>
            <a:spLocks noGrp="1"/>
          </p:cNvSpPr>
          <p:nvPr>
            <p:ph idx="1"/>
          </p:nvPr>
        </p:nvSpPr>
        <p:spPr/>
        <p:txBody>
          <a:bodyPr/>
          <a:lstStyle/>
          <a:p>
            <a:pPr marL="0" indent="0">
              <a:buNone/>
            </a:pPr>
            <a:r>
              <a:rPr lang="en-US" dirty="0"/>
              <a:t>“The bsearch() function shall return a pointer to a matching  member  </a:t>
            </a:r>
            <a:r>
              <a:rPr lang="en-US" dirty="0" smtClean="0"/>
              <a:t>of the </a:t>
            </a:r>
            <a:r>
              <a:rPr lang="en-US" dirty="0"/>
              <a:t>array, or a null pointer if no match is found.  If two or more </a:t>
            </a:r>
            <a:r>
              <a:rPr lang="en-US" dirty="0" smtClean="0"/>
              <a:t>members </a:t>
            </a:r>
            <a:r>
              <a:rPr lang="en-US" dirty="0"/>
              <a:t>compare equal, which member is returned is unspecified.</a:t>
            </a:r>
            <a:r>
              <a:rPr lang="en-US" dirty="0" smtClean="0"/>
              <a:t>”</a:t>
            </a:r>
            <a:br>
              <a:rPr lang="en-US" dirty="0" smtClean="0"/>
            </a:br>
            <a:endParaRPr lang="en-US" dirty="0"/>
          </a:p>
          <a:p>
            <a:pPr marL="0" indent="0">
              <a:buNone/>
            </a:pPr>
            <a:r>
              <a:rPr lang="en-US" sz="2400" dirty="0" smtClean="0"/>
              <a:t>    </a:t>
            </a:r>
            <a:r>
              <a:rPr lang="en-US" sz="2400" dirty="0" smtClean="0">
                <a:hlinkClick r:id="rId2"/>
              </a:rPr>
              <a:t>http</a:t>
            </a:r>
            <a:r>
              <a:rPr lang="en-US" sz="2400" dirty="0">
                <a:hlinkClick r:id="rId2"/>
              </a:rPr>
              <a:t>://</a:t>
            </a:r>
            <a:r>
              <a:rPr lang="en-US" sz="2400" dirty="0" err="1">
                <a:hlinkClick r:id="rId2"/>
              </a:rPr>
              <a:t>www.unix.com</a:t>
            </a:r>
            <a:r>
              <a:rPr lang="en-US" sz="2400" dirty="0">
                <a:hlinkClick r:id="rId2"/>
              </a:rPr>
              <a:t>/man-page/POSIX/3posix/bsearch/</a:t>
            </a:r>
            <a:endParaRPr lang="en-US" sz="2400" dirty="0"/>
          </a:p>
        </p:txBody>
      </p:sp>
      <p:sp>
        <p:nvSpPr>
          <p:cNvPr id="4" name="Slide Number Placeholder 3"/>
          <p:cNvSpPr>
            <a:spLocks noGrp="1"/>
          </p:cNvSpPr>
          <p:nvPr>
            <p:ph type="sldNum" sz="quarter" idx="12"/>
          </p:nvPr>
        </p:nvSpPr>
        <p:spPr/>
        <p:txBody>
          <a:bodyPr/>
          <a:lstStyle/>
          <a:p>
            <a:fld id="{61370158-B695-A34E-8F3B-AA76DB2B0F20}" type="slidenum">
              <a:rPr lang="en-US" smtClean="0"/>
              <a:t>212</a:t>
            </a:fld>
            <a:endParaRPr lang="en-US"/>
          </a:p>
        </p:txBody>
      </p:sp>
    </p:spTree>
    <p:extLst>
      <p:ext uri="{BB962C8B-B14F-4D97-AF65-F5344CB8AC3E}">
        <p14:creationId xmlns:p14="http://schemas.microsoft.com/office/powerpoint/2010/main" val="4129184287"/>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Intermediate value theorem</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65885" b="-65885"/>
          <a:stretch>
            <a:fillRect/>
          </a:stretch>
        </p:blipFill>
        <p:spPr/>
      </p:pic>
      <p:sp>
        <p:nvSpPr>
          <p:cNvPr id="4" name="Slide Number Placeholder 3"/>
          <p:cNvSpPr>
            <a:spLocks noGrp="1"/>
          </p:cNvSpPr>
          <p:nvPr>
            <p:ph type="sldNum" sz="quarter" idx="12"/>
          </p:nvPr>
        </p:nvSpPr>
        <p:spPr/>
        <p:txBody>
          <a:bodyPr/>
          <a:lstStyle/>
          <a:p>
            <a:fld id="{61370158-B695-A34E-8F3B-AA76DB2B0F20}" type="slidenum">
              <a:rPr lang="en-US" smtClean="0"/>
              <a:t>213</a:t>
            </a:fld>
            <a:endParaRPr lang="en-US"/>
          </a:p>
        </p:txBody>
      </p:sp>
    </p:spTree>
    <p:extLst>
      <p:ext uri="{BB962C8B-B14F-4D97-AF65-F5344CB8AC3E}">
        <p14:creationId xmlns:p14="http://schemas.microsoft.com/office/powerpoint/2010/main" val="359776329"/>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a:t>
            </a:r>
            <a:endParaRPr lang="en-US" dirty="0"/>
          </a:p>
        </p:txBody>
      </p:sp>
      <p:sp>
        <p:nvSpPr>
          <p:cNvPr id="3" name="Content Placeholder 2"/>
          <p:cNvSpPr>
            <a:spLocks noGrp="1"/>
          </p:cNvSpPr>
          <p:nvPr>
            <p:ph idx="1"/>
          </p:nvPr>
        </p:nvSpPr>
        <p:spPr/>
        <p:txBody>
          <a:bodyPr/>
          <a:lstStyle/>
          <a:p>
            <a:pPr marL="0" indent="0">
              <a:buNone/>
            </a:pPr>
            <a:r>
              <a:rPr lang="en-US" dirty="0" smtClean="0"/>
              <a:t>Do the binary search!</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214</a:t>
            </a:fld>
            <a:endParaRPr lang="en-US"/>
          </a:p>
        </p:txBody>
      </p:sp>
    </p:spTree>
    <p:extLst>
      <p:ext uri="{BB962C8B-B14F-4D97-AF65-F5344CB8AC3E}">
        <p14:creationId xmlns:p14="http://schemas.microsoft.com/office/powerpoint/2010/main" val="2341421810"/>
      </p:ext>
    </p:extLst>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IVT</a:t>
            </a:r>
            <a:endParaRPr lang="en-US" dirty="0"/>
          </a:p>
        </p:txBody>
      </p:sp>
      <p:sp>
        <p:nvSpPr>
          <p:cNvPr id="3" name="Content Placeholder 2"/>
          <p:cNvSpPr>
            <a:spLocks noGrp="1"/>
          </p:cNvSpPr>
          <p:nvPr>
            <p:ph idx="1"/>
          </p:nvPr>
        </p:nvSpPr>
        <p:spPr/>
        <p:txBody>
          <a:bodyPr/>
          <a:lstStyle/>
          <a:p>
            <a:r>
              <a:rPr lang="en-US" dirty="0" smtClean="0"/>
              <a:t>Simon Stevin (1594)</a:t>
            </a:r>
          </a:p>
          <a:p>
            <a:pPr lvl="1"/>
            <a:r>
              <a:rPr lang="en-US" dirty="0" smtClean="0"/>
              <a:t>polynomials</a:t>
            </a:r>
          </a:p>
          <a:p>
            <a:r>
              <a:rPr lang="en-US" dirty="0" smtClean="0"/>
              <a:t>Joseph Louis Lagrange (1795)</a:t>
            </a:r>
          </a:p>
          <a:p>
            <a:pPr lvl="1"/>
            <a:r>
              <a:rPr lang="en-US" dirty="0" smtClean="0"/>
              <a:t>polynomials</a:t>
            </a:r>
          </a:p>
          <a:p>
            <a:r>
              <a:rPr lang="en-US" dirty="0" smtClean="0"/>
              <a:t>Bernard Bolzano (1817)</a:t>
            </a:r>
          </a:p>
          <a:p>
            <a:r>
              <a:rPr lang="en-US" dirty="0"/>
              <a:t>Augustin-Louis </a:t>
            </a:r>
            <a:r>
              <a:rPr lang="en-US" dirty="0" smtClean="0"/>
              <a:t>Cauchy (1821)</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215</a:t>
            </a:fld>
            <a:endParaRPr lang="en-US"/>
          </a:p>
        </p:txBody>
      </p:sp>
    </p:spTree>
    <p:extLst>
      <p:ext uri="{BB962C8B-B14F-4D97-AF65-F5344CB8AC3E}">
        <p14:creationId xmlns:p14="http://schemas.microsoft.com/office/powerpoint/2010/main" val="2836126437"/>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Augustin-Louis </a:t>
            </a:r>
            <a:r>
              <a:rPr lang="en-US" dirty="0" smtClean="0"/>
              <a:t>Cauchy </a:t>
            </a:r>
            <a:br>
              <a:rPr lang="en-US" dirty="0" smtClean="0"/>
            </a:br>
            <a:r>
              <a:rPr lang="en-US" dirty="0" smtClean="0"/>
              <a:t>(1789 -1857)</a:t>
            </a:r>
            <a:endParaRPr lang="en-US" dirty="0"/>
          </a:p>
        </p:txBody>
      </p:sp>
      <p:pic>
        <p:nvPicPr>
          <p:cNvPr id="5" name="Content Placeholder 4"/>
          <p:cNvPicPr>
            <a:picLocks noGrp="1" noChangeAspect="1"/>
          </p:cNvPicPr>
          <p:nvPr>
            <p:ph idx="1"/>
          </p:nvPr>
        </p:nvPicPr>
        <p:blipFill>
          <a:blip r:embed="rId2"/>
          <a:srcRect l="-7388" r="-7388"/>
          <a:stretch>
            <a:fillRect/>
          </a:stretch>
        </p:blipFill>
        <p:spPr/>
      </p:pic>
      <p:sp>
        <p:nvSpPr>
          <p:cNvPr id="4" name="Slide Number Placeholder 3"/>
          <p:cNvSpPr>
            <a:spLocks noGrp="1"/>
          </p:cNvSpPr>
          <p:nvPr>
            <p:ph type="sldNum" sz="quarter" idx="12"/>
          </p:nvPr>
        </p:nvSpPr>
        <p:spPr/>
        <p:txBody>
          <a:bodyPr/>
          <a:lstStyle/>
          <a:p>
            <a:fld id="{61370158-B695-A34E-8F3B-AA76DB2B0F20}" type="slidenum">
              <a:rPr lang="en-US" smtClean="0"/>
              <a:t>216</a:t>
            </a:fld>
            <a:endParaRPr lang="en-US"/>
          </a:p>
        </p:txBody>
      </p:sp>
    </p:spTree>
    <p:extLst>
      <p:ext uri="{BB962C8B-B14F-4D97-AF65-F5344CB8AC3E}">
        <p14:creationId xmlns:p14="http://schemas.microsoft.com/office/powerpoint/2010/main" val="3722399031"/>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enlo Regular"/>
                <a:cs typeface="Menlo Regular"/>
              </a:rPr>
              <a:t>p</a:t>
            </a:r>
            <a:r>
              <a:rPr lang="en-US" dirty="0" err="1" smtClean="0">
                <a:latin typeface="Menlo Regular"/>
                <a:cs typeface="Menlo Regular"/>
              </a:rPr>
              <a:t>artition_point_n</a:t>
            </a:r>
            <a:endParaRPr lang="en-US" dirty="0">
              <a:latin typeface="Menlo Regular"/>
              <a:cs typeface="Menlo Regular"/>
            </a:endParaRPr>
          </a:p>
        </p:txBody>
      </p:sp>
      <p:sp>
        <p:nvSpPr>
          <p:cNvPr id="3" name="Content Placeholder 2"/>
          <p:cNvSpPr>
            <a:spLocks noGrp="1"/>
          </p:cNvSpPr>
          <p:nvPr>
            <p:ph idx="1"/>
          </p:nvPr>
        </p:nvSpPr>
        <p:spPr>
          <a:xfrm>
            <a:off x="457200" y="1393825"/>
            <a:ext cx="8229600" cy="4525963"/>
          </a:xfrm>
        </p:spPr>
        <p:txBody>
          <a:bodyPr>
            <a:noAutofit/>
          </a:bodyPr>
          <a:lstStyle/>
          <a:p>
            <a:pPr marL="0" indent="0">
              <a:buNone/>
            </a:pPr>
            <a:endParaRPr lang="en-US" sz="2000" dirty="0" smtClean="0">
              <a:latin typeface="Menlo Regular"/>
              <a:cs typeface="Menlo Regular"/>
            </a:endParaRPr>
          </a:p>
          <a:p>
            <a:pPr marL="0" indent="0">
              <a:buNone/>
            </a:pPr>
            <a:endParaRPr lang="en-US" sz="2000" dirty="0">
              <a:latin typeface="Menlo Regular"/>
              <a:cs typeface="Menlo Regular"/>
            </a:endParaRPr>
          </a:p>
          <a:p>
            <a:pPr marL="0" indent="0">
              <a:buNone/>
            </a:pPr>
            <a:endParaRPr lang="en-US" sz="2000" dirty="0" smtClean="0">
              <a:latin typeface="Menlo Regular"/>
              <a:cs typeface="Menlo Regular"/>
            </a:endParaRPr>
          </a:p>
          <a:p>
            <a:pPr marL="0" indent="0">
              <a:buNone/>
            </a:pPr>
            <a:endParaRPr lang="en-US" sz="2000" dirty="0">
              <a:latin typeface="Menlo Regular"/>
              <a:cs typeface="Menlo Regular"/>
            </a:endParaRPr>
          </a:p>
          <a:p>
            <a:pPr marL="0" indent="0">
              <a:buNone/>
            </a:pPr>
            <a:r>
              <a:rPr lang="en-US" sz="2000" dirty="0" smtClean="0">
                <a:latin typeface="Menlo Regular"/>
                <a:cs typeface="Menlo Regular"/>
              </a:rPr>
              <a:t>template &lt;</a:t>
            </a:r>
            <a:r>
              <a:rPr lang="en-US" sz="2000" dirty="0" err="1" smtClean="0">
                <a:latin typeface="Menlo Regular"/>
                <a:cs typeface="Menlo Regular"/>
              </a:rPr>
              <a:t>ForwardIterator</a:t>
            </a:r>
            <a:r>
              <a:rPr lang="en-US" sz="2000" dirty="0" smtClean="0">
                <a:latin typeface="Menlo Regular"/>
                <a:cs typeface="Menlo Regular"/>
              </a:rPr>
              <a:t> I, Predicate P&gt;</a:t>
            </a:r>
          </a:p>
          <a:p>
            <a:pPr marL="0" indent="0">
              <a:buNone/>
            </a:pPr>
            <a:r>
              <a:rPr lang="en-US" sz="2000" dirty="0" smtClean="0">
                <a:latin typeface="Menlo Regular"/>
                <a:cs typeface="Menlo Regular"/>
              </a:rPr>
              <a:t>I </a:t>
            </a:r>
            <a:r>
              <a:rPr lang="en-US" sz="2000" dirty="0" err="1" smtClean="0">
                <a:latin typeface="Menlo Regular"/>
                <a:cs typeface="Menlo Regular"/>
              </a:rPr>
              <a:t>partition_point_n</a:t>
            </a:r>
            <a:r>
              <a:rPr lang="en-US" sz="2000" dirty="0" smtClean="0">
                <a:latin typeface="Menlo Regular"/>
                <a:cs typeface="Menlo Regular"/>
              </a:rPr>
              <a:t>(I f, DifferenceType(I) n, P p);</a:t>
            </a:r>
          </a:p>
          <a:p>
            <a:pPr marL="0" indent="0">
              <a:buNone/>
            </a:pPr>
            <a:endParaRPr lang="en-US" sz="2000" dirty="0">
              <a:latin typeface="Menlo Regular"/>
              <a:cs typeface="Menlo Regular"/>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217</a:t>
            </a:fld>
            <a:endParaRPr lang="en-US"/>
          </a:p>
        </p:txBody>
      </p:sp>
    </p:spTree>
    <p:extLst>
      <p:ext uri="{BB962C8B-B14F-4D97-AF65-F5344CB8AC3E}">
        <p14:creationId xmlns:p14="http://schemas.microsoft.com/office/powerpoint/2010/main" val="1225302048"/>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Partition point semantics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218</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14326" b="-114326"/>
          <a:stretch>
            <a:fillRect/>
          </a:stretch>
        </p:blipFill>
        <p:spPr/>
      </p:pic>
    </p:spTree>
    <p:extLst>
      <p:ext uri="{BB962C8B-B14F-4D97-AF65-F5344CB8AC3E}">
        <p14:creationId xmlns:p14="http://schemas.microsoft.com/office/powerpoint/2010/main" val="1451765651"/>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sad story of </a:t>
            </a:r>
            <a:r>
              <a:rPr lang="en-US" dirty="0" smtClean="0">
                <a:latin typeface="Menlo Regular"/>
                <a:cs typeface="Menlo Regular"/>
              </a:rPr>
              <a:t>partition</a:t>
            </a:r>
            <a:endParaRPr lang="en-US" dirty="0">
              <a:latin typeface="Menlo Regular"/>
              <a:cs typeface="Menlo Regular"/>
            </a:endParaRPr>
          </a:p>
        </p:txBody>
      </p:sp>
      <p:sp>
        <p:nvSpPr>
          <p:cNvPr id="3" name="Content Placeholder 2"/>
          <p:cNvSpPr>
            <a:spLocks noGrp="1"/>
          </p:cNvSpPr>
          <p:nvPr>
            <p:ph idx="1"/>
          </p:nvPr>
        </p:nvSpPr>
        <p:spPr/>
        <p:txBody>
          <a:bodyPr/>
          <a:lstStyle/>
          <a:p>
            <a:r>
              <a:rPr lang="en-US" dirty="0" smtClean="0"/>
              <a:t>Should elements that satisfy the predicate precede the elements that do not?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219</a:t>
            </a:fld>
            <a:endParaRPr lang="en-US"/>
          </a:p>
        </p:txBody>
      </p:sp>
    </p:spTree>
    <p:extLst>
      <p:ext uri="{BB962C8B-B14F-4D97-AF65-F5344CB8AC3E}">
        <p14:creationId xmlns:p14="http://schemas.microsoft.com/office/powerpoint/2010/main" val="40079944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Hilbert’s Program</a:t>
            </a:r>
            <a:endParaRPr lang="en-US" dirty="0"/>
          </a:p>
        </p:txBody>
      </p:sp>
      <p:sp>
        <p:nvSpPr>
          <p:cNvPr id="3" name="Content Placeholder 2"/>
          <p:cNvSpPr>
            <a:spLocks noGrp="1"/>
          </p:cNvSpPr>
          <p:nvPr>
            <p:ph idx="1"/>
          </p:nvPr>
        </p:nvSpPr>
        <p:spPr/>
        <p:txBody>
          <a:bodyPr/>
          <a:lstStyle/>
          <a:p>
            <a:pPr marL="0" indent="0">
              <a:buNone/>
            </a:pPr>
            <a:r>
              <a:rPr lang="en-US" dirty="0" smtClean="0"/>
              <a:t>To formalize mathematics:</a:t>
            </a:r>
          </a:p>
          <a:p>
            <a:pPr lvl="1"/>
            <a:r>
              <a:rPr lang="en-US" dirty="0" smtClean="0"/>
              <a:t>every proposition is written in a formal language</a:t>
            </a:r>
          </a:p>
          <a:p>
            <a:pPr lvl="1"/>
            <a:r>
              <a:rPr lang="en-US" dirty="0" smtClean="0"/>
              <a:t>complete: every true proposition is provable</a:t>
            </a:r>
          </a:p>
          <a:p>
            <a:pPr lvl="1"/>
            <a:r>
              <a:rPr lang="en-US" dirty="0" smtClean="0"/>
              <a:t>consistent: no contradiction can be derived</a:t>
            </a:r>
          </a:p>
          <a:p>
            <a:pPr lvl="1"/>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22</a:t>
            </a:fld>
            <a:endParaRPr lang="en-US"/>
          </a:p>
        </p:txBody>
      </p:sp>
    </p:spTree>
    <p:extLst>
      <p:ext uri="{BB962C8B-B14F-4D97-AF65-F5344CB8AC3E}">
        <p14:creationId xmlns:p14="http://schemas.microsoft.com/office/powerpoint/2010/main" val="4070210030"/>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0875"/>
            <a:ext cx="8229600" cy="5268913"/>
          </a:xfrm>
        </p:spPr>
        <p:txBody>
          <a:bodyPr>
            <a:noAutofit/>
          </a:bodyPr>
          <a:lstStyle/>
          <a:p>
            <a:pPr marL="0" indent="0">
              <a:buNone/>
            </a:pPr>
            <a:r>
              <a:rPr lang="en-US" sz="2000" dirty="0" smtClean="0">
                <a:latin typeface="Menlo Regular"/>
                <a:cs typeface="Menlo Regular"/>
              </a:rPr>
              <a:t>template &lt;</a:t>
            </a:r>
            <a:r>
              <a:rPr lang="en-US" sz="2000" dirty="0" err="1" smtClean="0">
                <a:latin typeface="Menlo Regular"/>
                <a:cs typeface="Menlo Regular"/>
              </a:rPr>
              <a:t>ForwardIterator</a:t>
            </a:r>
            <a:r>
              <a:rPr lang="en-US" sz="2000" dirty="0" smtClean="0">
                <a:latin typeface="Menlo Regular"/>
                <a:cs typeface="Menlo Regular"/>
              </a:rPr>
              <a:t> I, Predicate P&gt;</a:t>
            </a:r>
          </a:p>
          <a:p>
            <a:pPr marL="0" indent="0">
              <a:buNone/>
            </a:pPr>
            <a:r>
              <a:rPr lang="en-US" sz="2000" dirty="0" smtClean="0">
                <a:latin typeface="Menlo Regular"/>
                <a:cs typeface="Menlo Regular"/>
              </a:rPr>
              <a:t>I </a:t>
            </a:r>
            <a:r>
              <a:rPr lang="en-US" sz="2000" dirty="0" err="1" smtClean="0">
                <a:latin typeface="Menlo Regular"/>
                <a:cs typeface="Menlo Regular"/>
              </a:rPr>
              <a:t>partition_point_n</a:t>
            </a:r>
            <a:r>
              <a:rPr lang="en-US" sz="2000" dirty="0" smtClean="0">
                <a:latin typeface="Menlo Regular"/>
                <a:cs typeface="Menlo Regular"/>
              </a:rPr>
              <a:t>(I f, DifferenceType(I) n, P p) {</a:t>
            </a:r>
          </a:p>
          <a:p>
            <a:pPr marL="0" indent="0">
              <a:buNone/>
            </a:pPr>
            <a:r>
              <a:rPr lang="en-US" sz="2000" dirty="0" smtClean="0">
                <a:latin typeface="Menlo Regular"/>
                <a:cs typeface="Menlo Regular"/>
              </a:rPr>
              <a:t>  while (n) {</a:t>
            </a:r>
          </a:p>
          <a:p>
            <a:pPr marL="0" indent="0">
              <a:buNone/>
            </a:pPr>
            <a:r>
              <a:rPr lang="en-US" sz="2000" dirty="0">
                <a:latin typeface="Menlo Regular"/>
                <a:cs typeface="Menlo Regular"/>
              </a:rPr>
              <a:t>    I </a:t>
            </a:r>
            <a:r>
              <a:rPr lang="en-US" sz="2000" dirty="0" smtClean="0">
                <a:latin typeface="Menlo Regular"/>
                <a:cs typeface="Menlo Regular"/>
              </a:rPr>
              <a:t>middle(</a:t>
            </a:r>
            <a:r>
              <a:rPr lang="en-US" sz="2000" dirty="0">
                <a:latin typeface="Menlo Regular"/>
                <a:cs typeface="Menlo Regular"/>
              </a:rPr>
              <a:t>f); </a:t>
            </a:r>
            <a:endParaRPr lang="en-US" sz="2000" dirty="0" smtClean="0">
              <a:latin typeface="Menlo Regular"/>
              <a:cs typeface="Menlo Regular"/>
            </a:endParaRPr>
          </a:p>
          <a:p>
            <a:pPr marL="0" indent="0">
              <a:buNone/>
            </a:pPr>
            <a:r>
              <a:rPr lang="en-US" sz="2000" dirty="0" smtClean="0">
                <a:latin typeface="Menlo Regular"/>
                <a:cs typeface="Menlo Regular"/>
              </a:rPr>
              <a:t>    </a:t>
            </a:r>
            <a:r>
              <a:rPr lang="en-US" sz="2000" dirty="0">
                <a:latin typeface="Menlo Regular"/>
                <a:cs typeface="Menlo Regular"/>
              </a:rPr>
              <a:t>DifferenceType(I</a:t>
            </a:r>
            <a:r>
              <a:rPr lang="en-US" sz="2000" dirty="0" smtClean="0">
                <a:latin typeface="Menlo Regular"/>
                <a:cs typeface="Menlo Regular"/>
              </a:rPr>
              <a:t>) half(n &gt;&gt; 1); </a:t>
            </a:r>
          </a:p>
          <a:p>
            <a:pPr marL="0" indent="0">
              <a:buNone/>
            </a:pPr>
            <a:r>
              <a:rPr lang="en-US" sz="2000" dirty="0" smtClean="0">
                <a:latin typeface="Menlo Regular"/>
                <a:cs typeface="Menlo Regular"/>
              </a:rPr>
              <a:t>    advance(middle, half);</a:t>
            </a:r>
          </a:p>
          <a:p>
            <a:pPr marL="0" indent="0">
              <a:buNone/>
            </a:pPr>
            <a:r>
              <a:rPr lang="en-US" sz="2000" dirty="0">
                <a:latin typeface="Menlo Regular"/>
                <a:cs typeface="Menlo Regular"/>
              </a:rPr>
              <a:t>  </a:t>
            </a:r>
            <a:r>
              <a:rPr lang="en-US" sz="2000" dirty="0" smtClean="0">
                <a:latin typeface="Menlo Regular"/>
                <a:cs typeface="Menlo Regular"/>
              </a:rPr>
              <a:t>  if (!p(*middle)) {</a:t>
            </a:r>
          </a:p>
          <a:p>
            <a:pPr marL="0" indent="0">
              <a:buNone/>
            </a:pPr>
            <a:r>
              <a:rPr lang="en-US" sz="2000" dirty="0" smtClean="0">
                <a:latin typeface="Menlo Regular"/>
                <a:cs typeface="Menlo Regular"/>
              </a:rPr>
              <a:t>      n = half;</a:t>
            </a:r>
          </a:p>
          <a:p>
            <a:pPr marL="0" indent="0">
              <a:buNone/>
            </a:pPr>
            <a:r>
              <a:rPr lang="en-US" sz="2000" dirty="0">
                <a:latin typeface="Menlo Regular"/>
                <a:cs typeface="Menlo Regular"/>
              </a:rPr>
              <a:t> </a:t>
            </a:r>
            <a:r>
              <a:rPr lang="en-US" sz="2000" dirty="0" smtClean="0">
                <a:latin typeface="Menlo Regular"/>
                <a:cs typeface="Menlo Regular"/>
              </a:rPr>
              <a:t>   } else {</a:t>
            </a:r>
          </a:p>
          <a:p>
            <a:pPr marL="0" indent="0">
              <a:buNone/>
            </a:pPr>
            <a:r>
              <a:rPr lang="en-US" sz="2000" dirty="0">
                <a:latin typeface="Menlo Regular"/>
                <a:cs typeface="Menlo Regular"/>
              </a:rPr>
              <a:t> </a:t>
            </a:r>
            <a:r>
              <a:rPr lang="en-US" sz="2000" dirty="0" smtClean="0">
                <a:latin typeface="Menlo Regular"/>
                <a:cs typeface="Menlo Regular"/>
              </a:rPr>
              <a:t>     f = ++middle; </a:t>
            </a:r>
          </a:p>
          <a:p>
            <a:pPr marL="0" indent="0">
              <a:buNone/>
            </a:pPr>
            <a:r>
              <a:rPr lang="en-US" sz="2000" dirty="0" smtClean="0">
                <a:latin typeface="Menlo Regular"/>
                <a:cs typeface="Menlo Regular"/>
              </a:rPr>
              <a:t>      n = n - (half + 1);</a:t>
            </a:r>
          </a:p>
          <a:p>
            <a:pPr marL="0" indent="0">
              <a:buNone/>
            </a:pPr>
            <a:r>
              <a:rPr lang="en-US" sz="2000" dirty="0" smtClean="0">
                <a:latin typeface="Menlo Regular"/>
                <a:cs typeface="Menlo Regular"/>
              </a:rPr>
              <a:t>    }</a:t>
            </a:r>
          </a:p>
          <a:p>
            <a:pPr marL="0" indent="0">
              <a:buNone/>
            </a:pPr>
            <a:r>
              <a:rPr lang="en-US" sz="2000" dirty="0">
                <a:latin typeface="Menlo Regular"/>
                <a:cs typeface="Menlo Regular"/>
              </a:rPr>
              <a:t> </a:t>
            </a:r>
            <a:r>
              <a:rPr lang="en-US" sz="2000" dirty="0" smtClean="0">
                <a:latin typeface="Menlo Regular"/>
                <a:cs typeface="Menlo Regular"/>
              </a:rPr>
              <a:t> }</a:t>
            </a:r>
          </a:p>
          <a:p>
            <a:pPr marL="0" indent="0">
              <a:buNone/>
            </a:pPr>
            <a:r>
              <a:rPr lang="en-US" sz="2000" dirty="0">
                <a:latin typeface="Menlo Regular"/>
                <a:cs typeface="Menlo Regular"/>
              </a:rPr>
              <a:t> </a:t>
            </a:r>
            <a:r>
              <a:rPr lang="en-US" sz="2000" dirty="0" smtClean="0">
                <a:latin typeface="Menlo Regular"/>
                <a:cs typeface="Menlo Regular"/>
              </a:rPr>
              <a:t> return f;</a:t>
            </a:r>
          </a:p>
          <a:p>
            <a:pPr marL="0" indent="0">
              <a:buNone/>
            </a:pPr>
            <a:r>
              <a:rPr lang="en-US" sz="2000" dirty="0">
                <a:latin typeface="Menlo Regular"/>
                <a:cs typeface="Menlo Regular"/>
              </a:rPr>
              <a:t>}</a:t>
            </a:r>
          </a:p>
        </p:txBody>
      </p:sp>
      <p:sp>
        <p:nvSpPr>
          <p:cNvPr id="4" name="Slide Number Placeholder 3"/>
          <p:cNvSpPr>
            <a:spLocks noGrp="1"/>
          </p:cNvSpPr>
          <p:nvPr>
            <p:ph type="sldNum" sz="quarter" idx="12"/>
          </p:nvPr>
        </p:nvSpPr>
        <p:spPr/>
        <p:txBody>
          <a:bodyPr/>
          <a:lstStyle/>
          <a:p>
            <a:fld id="{61370158-B695-A34E-8F3B-AA76DB2B0F20}" type="slidenum">
              <a:rPr lang="en-US" smtClean="0"/>
              <a:t>220</a:t>
            </a:fld>
            <a:endParaRPr lang="en-US"/>
          </a:p>
        </p:txBody>
      </p:sp>
    </p:spTree>
    <p:extLst>
      <p:ext uri="{BB962C8B-B14F-4D97-AF65-F5344CB8AC3E}">
        <p14:creationId xmlns:p14="http://schemas.microsoft.com/office/powerpoint/2010/main" val="661731261"/>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latin typeface="Menlo Regular"/>
                <a:cs typeface="Menlo Regular"/>
              </a:rPr>
              <a:t>partition_point</a:t>
            </a:r>
            <a:endParaRPr lang="en-US" dirty="0">
              <a:latin typeface="Menlo Regular"/>
              <a:cs typeface="Menlo Regular"/>
            </a:endParaRPr>
          </a:p>
        </p:txBody>
      </p:sp>
      <p:sp>
        <p:nvSpPr>
          <p:cNvPr id="6" name="Content Placeholder 5"/>
          <p:cNvSpPr>
            <a:spLocks noGrp="1"/>
          </p:cNvSpPr>
          <p:nvPr>
            <p:ph idx="1"/>
          </p:nvPr>
        </p:nvSpPr>
        <p:spPr>
          <a:xfrm>
            <a:off x="158749" y="1600200"/>
            <a:ext cx="8810625" cy="4525963"/>
          </a:xfrm>
        </p:spPr>
        <p:txBody>
          <a:bodyPr/>
          <a:lstStyle/>
          <a:p>
            <a:pPr marL="0" indent="0">
              <a:buNone/>
            </a:pPr>
            <a:r>
              <a:rPr lang="en-US" sz="2400" dirty="0">
                <a:latin typeface="Menlo Regular"/>
                <a:cs typeface="Menlo Regular"/>
              </a:rPr>
              <a:t>template &lt;</a:t>
            </a:r>
            <a:r>
              <a:rPr lang="en-US" sz="2400" dirty="0" err="1">
                <a:latin typeface="Menlo Regular"/>
                <a:cs typeface="Menlo Regular"/>
              </a:rPr>
              <a:t>ForwardIterator</a:t>
            </a:r>
            <a:r>
              <a:rPr lang="en-US" sz="2400" dirty="0">
                <a:latin typeface="Menlo Regular"/>
                <a:cs typeface="Menlo Regular"/>
              </a:rPr>
              <a:t> I, Predicate P&gt;</a:t>
            </a:r>
          </a:p>
          <a:p>
            <a:pPr marL="0" indent="0">
              <a:buNone/>
            </a:pPr>
            <a:r>
              <a:rPr lang="en-US" sz="2400" dirty="0">
                <a:latin typeface="Menlo Regular"/>
                <a:cs typeface="Menlo Regular"/>
              </a:rPr>
              <a:t>I </a:t>
            </a:r>
            <a:r>
              <a:rPr lang="en-US" sz="2400" dirty="0" err="1" smtClean="0">
                <a:latin typeface="Menlo Regular"/>
                <a:cs typeface="Menlo Regular"/>
              </a:rPr>
              <a:t>partition_point</a:t>
            </a:r>
            <a:r>
              <a:rPr lang="en-US" sz="2400" dirty="0" smtClean="0">
                <a:latin typeface="Menlo Regular"/>
                <a:cs typeface="Menlo Regular"/>
              </a:rPr>
              <a:t>(</a:t>
            </a:r>
            <a:r>
              <a:rPr lang="en-US" sz="2400" dirty="0">
                <a:latin typeface="Menlo Regular"/>
                <a:cs typeface="Menlo Regular"/>
              </a:rPr>
              <a:t>I f, </a:t>
            </a:r>
            <a:r>
              <a:rPr lang="en-US" sz="2400" dirty="0" smtClean="0">
                <a:latin typeface="Menlo Regular"/>
                <a:cs typeface="Menlo Regular"/>
              </a:rPr>
              <a:t>I l, </a:t>
            </a:r>
            <a:r>
              <a:rPr lang="en-US" sz="2400" dirty="0">
                <a:latin typeface="Menlo Regular"/>
                <a:cs typeface="Menlo Regular"/>
              </a:rPr>
              <a:t>P p) {</a:t>
            </a:r>
          </a:p>
          <a:p>
            <a:pPr marL="0" indent="0">
              <a:buNone/>
            </a:pPr>
            <a:r>
              <a:rPr lang="en-US" sz="2400" dirty="0">
                <a:latin typeface="Menlo Regular"/>
                <a:cs typeface="Menlo Regular"/>
              </a:rPr>
              <a:t>  </a:t>
            </a:r>
            <a:r>
              <a:rPr lang="en-US" sz="2400" dirty="0" smtClean="0">
                <a:latin typeface="Menlo Regular"/>
                <a:cs typeface="Menlo Regular"/>
              </a:rPr>
              <a:t>return </a:t>
            </a:r>
            <a:r>
              <a:rPr lang="en-US" sz="2400" dirty="0" err="1" smtClean="0">
                <a:latin typeface="Menlo Regular"/>
                <a:cs typeface="Menlo Regular"/>
              </a:rPr>
              <a:t>partition_point_n</a:t>
            </a:r>
            <a:r>
              <a:rPr lang="en-US" sz="2400" dirty="0" smtClean="0">
                <a:latin typeface="Menlo Regular"/>
                <a:cs typeface="Menlo Regular"/>
              </a:rPr>
              <a:t>(f,</a:t>
            </a:r>
          </a:p>
          <a:p>
            <a:pPr marL="0" indent="0">
              <a:buNone/>
            </a:pPr>
            <a:r>
              <a:rPr lang="en-US" sz="2400" dirty="0">
                <a:latin typeface="Menlo Regular"/>
                <a:cs typeface="Menlo Regular"/>
              </a:rPr>
              <a:t> </a:t>
            </a:r>
            <a:r>
              <a:rPr lang="en-US" sz="2400" dirty="0" smtClean="0">
                <a:latin typeface="Menlo Regular"/>
                <a:cs typeface="Menlo Regular"/>
              </a:rPr>
              <a:t>                          std::distance(f, l),</a:t>
            </a:r>
            <a:endParaRPr lang="en-US" sz="2400" dirty="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p);</a:t>
            </a:r>
          </a:p>
          <a:p>
            <a:pPr marL="0" indent="0">
              <a:buNone/>
            </a:pPr>
            <a:r>
              <a:rPr lang="en-US" sz="2400" dirty="0">
                <a:latin typeface="Menlo Regular"/>
                <a:cs typeface="Menlo Regular"/>
              </a:rPr>
              <a: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221</a:t>
            </a:fld>
            <a:endParaRPr lang="en-US"/>
          </a:p>
        </p:txBody>
      </p:sp>
    </p:spTree>
    <p:extLst>
      <p:ext uri="{BB962C8B-B14F-4D97-AF65-F5344CB8AC3E}">
        <p14:creationId xmlns:p14="http://schemas.microsoft.com/office/powerpoint/2010/main" val="4051712982"/>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Sorted ranges</a:t>
            </a:r>
            <a:endParaRPr lang="en-US" dirty="0"/>
          </a:p>
        </p:txBody>
      </p:sp>
      <p:sp>
        <p:nvSpPr>
          <p:cNvPr id="3" name="Content Placeholder 2"/>
          <p:cNvSpPr>
            <a:spLocks noGrp="1"/>
          </p:cNvSpPr>
          <p:nvPr>
            <p:ph idx="1"/>
          </p:nvPr>
        </p:nvSpPr>
        <p:spPr/>
        <p:txBody>
          <a:bodyPr/>
          <a:lstStyle/>
          <a:p>
            <a:pPr marL="0" indent="0">
              <a:buNone/>
            </a:pPr>
            <a:r>
              <a:rPr lang="en-US" dirty="0" smtClean="0"/>
              <a:t>Read section 6.5 of </a:t>
            </a:r>
            <a:r>
              <a:rPr lang="en-US" dirty="0" err="1" smtClean="0"/>
              <a:t>EoP</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222</a:t>
            </a:fld>
            <a:endParaRPr lang="en-US"/>
          </a:p>
        </p:txBody>
      </p:sp>
    </p:spTree>
    <p:extLst>
      <p:ext uri="{BB962C8B-B14F-4D97-AF65-F5344CB8AC3E}">
        <p14:creationId xmlns:p14="http://schemas.microsoft.com/office/powerpoint/2010/main" val="1650839328"/>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Binary Search Lemma</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223</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2101" b="-22101"/>
          <a:stretch>
            <a:fillRect/>
          </a:stretch>
        </p:blipFill>
        <p:spPr/>
      </p:pic>
    </p:spTree>
    <p:extLst>
      <p:ext uri="{BB962C8B-B14F-4D97-AF65-F5344CB8AC3E}">
        <p14:creationId xmlns:p14="http://schemas.microsoft.com/office/powerpoint/2010/main" val="2510546709"/>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211A8885-5645-5C40-80C4-77E182AB90E0}" type="slidenum">
              <a:rPr lang="en-US" smtClean="0"/>
              <a:t>224</a:t>
            </a:fld>
            <a:endParaRPr lang="en-US" dirty="0"/>
          </a:p>
        </p:txBody>
      </p:sp>
      <p:sp>
        <p:nvSpPr>
          <p:cNvPr id="3" name="Content Placeholder 2"/>
          <p:cNvSpPr>
            <a:spLocks noGrp="1"/>
          </p:cNvSpPr>
          <p:nvPr>
            <p:ph idx="1"/>
          </p:nvPr>
        </p:nvSpPr>
        <p:spPr/>
        <p:txBody>
          <a:bodyPr/>
          <a:lstStyle/>
          <a:p>
            <a:pPr marL="0" indent="0">
              <a:buNone/>
            </a:pPr>
            <a:r>
              <a:rPr lang="en-US" dirty="0" smtClean="0"/>
              <a:t>Prove the Binary Search Lemma.</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224</a:t>
            </a:fld>
            <a:endParaRPr lang="en-US"/>
          </a:p>
        </p:txBody>
      </p:sp>
    </p:spTree>
    <p:extLst>
      <p:ext uri="{BB962C8B-B14F-4D97-AF65-F5344CB8AC3E}">
        <p14:creationId xmlns:p14="http://schemas.microsoft.com/office/powerpoint/2010/main" val="631265363"/>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latin typeface="Menlo Regular"/>
                <a:cs typeface="Menlo Regular"/>
              </a:rPr>
              <a:t>lower_bound</a:t>
            </a:r>
            <a:endParaRPr lang="en-US" dirty="0">
              <a:latin typeface="+mn-lt"/>
              <a:cs typeface="Menlo Regular"/>
            </a:endParaRPr>
          </a:p>
        </p:txBody>
      </p:sp>
      <p:sp>
        <p:nvSpPr>
          <p:cNvPr id="6" name="Content Placeholder 5"/>
          <p:cNvSpPr>
            <a:spLocks noGrp="1"/>
          </p:cNvSpPr>
          <p:nvPr>
            <p:ph idx="1"/>
          </p:nvPr>
        </p:nvSpPr>
        <p:spPr>
          <a:xfrm>
            <a:off x="158749" y="1600200"/>
            <a:ext cx="8810625" cy="4525963"/>
          </a:xfrm>
        </p:spPr>
        <p:txBody>
          <a:bodyPr/>
          <a:lstStyle/>
          <a:p>
            <a:pPr marL="0" indent="0">
              <a:buNone/>
            </a:pPr>
            <a:r>
              <a:rPr lang="en-US" sz="2400" dirty="0">
                <a:latin typeface="Menlo Regular"/>
                <a:cs typeface="Menlo Regular"/>
              </a:rPr>
              <a:t>template &lt;</a:t>
            </a:r>
            <a:r>
              <a:rPr lang="en-US" sz="2400" dirty="0" err="1">
                <a:latin typeface="Menlo Regular"/>
                <a:cs typeface="Menlo Regular"/>
              </a:rPr>
              <a:t>ForwardIterator</a:t>
            </a:r>
            <a:r>
              <a:rPr lang="en-US" sz="2400" dirty="0">
                <a:latin typeface="Menlo Regular"/>
                <a:cs typeface="Menlo Regular"/>
              </a:rPr>
              <a:t> </a:t>
            </a:r>
            <a:r>
              <a:rPr lang="en-US" sz="2400" dirty="0" smtClean="0">
                <a:latin typeface="Menlo Regular"/>
                <a:cs typeface="Menlo Regular"/>
              </a:rPr>
              <a:t>I&gt;</a:t>
            </a:r>
            <a:endParaRPr lang="en-US" sz="2400" dirty="0">
              <a:latin typeface="Menlo Regular"/>
              <a:cs typeface="Menlo Regular"/>
            </a:endParaRPr>
          </a:p>
          <a:p>
            <a:pPr marL="0" indent="0">
              <a:buNone/>
            </a:pPr>
            <a:r>
              <a:rPr lang="en-US" sz="2400" dirty="0">
                <a:latin typeface="Menlo Regular"/>
                <a:cs typeface="Menlo Regular"/>
              </a:rPr>
              <a:t>I </a:t>
            </a:r>
            <a:r>
              <a:rPr lang="en-US" sz="2400" dirty="0" err="1" smtClean="0">
                <a:latin typeface="Menlo Regular"/>
                <a:cs typeface="Menlo Regular"/>
              </a:rPr>
              <a:t>lower_bound</a:t>
            </a:r>
            <a:r>
              <a:rPr lang="en-US" sz="2400" dirty="0" smtClean="0">
                <a:latin typeface="Menlo Regular"/>
                <a:cs typeface="Menlo Regular"/>
              </a:rPr>
              <a:t>(</a:t>
            </a:r>
            <a:r>
              <a:rPr lang="en-US" sz="2400" dirty="0">
                <a:latin typeface="Menlo Regular"/>
                <a:cs typeface="Menlo Regular"/>
              </a:rPr>
              <a:t>I f, </a:t>
            </a:r>
            <a:r>
              <a:rPr lang="en-US" sz="2400" dirty="0" smtClean="0">
                <a:latin typeface="Menlo Regular"/>
                <a:cs typeface="Menlo Regular"/>
              </a:rPr>
              <a:t>I l, ValueType(I) a) {</a:t>
            </a:r>
          </a:p>
          <a:p>
            <a:pPr marL="0" indent="0">
              <a:buNone/>
            </a:pPr>
            <a:r>
              <a:rPr lang="en-US" sz="2400" dirty="0">
                <a:latin typeface="Menlo Regular"/>
                <a:cs typeface="Menlo Regular"/>
              </a:rPr>
              <a:t> </a:t>
            </a:r>
            <a:r>
              <a:rPr lang="en-US" sz="2400" dirty="0" smtClean="0">
                <a:latin typeface="Menlo Regular"/>
                <a:cs typeface="Menlo Regular"/>
              </a:rPr>
              <a:t> std::less</a:t>
            </a:r>
            <a:r>
              <a:rPr lang="en-US" sz="2400" dirty="0">
                <a:latin typeface="Menlo Regular"/>
                <a:cs typeface="Menlo Regular"/>
              </a:rPr>
              <a:t>&lt;ValueType(I)</a:t>
            </a:r>
            <a:r>
              <a:rPr lang="en-US" sz="2400" dirty="0" smtClean="0">
                <a:latin typeface="Menlo Regular"/>
                <a:cs typeface="Menlo Regular"/>
              </a:rPr>
              <a:t>&gt; </a:t>
            </a:r>
            <a:r>
              <a:rPr lang="en-US" sz="2400" dirty="0" err="1" smtClean="0">
                <a:latin typeface="Menlo Regular"/>
                <a:cs typeface="Menlo Regular"/>
              </a:rPr>
              <a:t>cmp</a:t>
            </a:r>
            <a:r>
              <a:rPr lang="en-US" sz="2400" dirty="0" smtClean="0">
                <a:latin typeface="Menlo Regular"/>
                <a:cs typeface="Menlo Regular"/>
              </a:rPr>
              <a:t>;</a:t>
            </a:r>
          </a:p>
          <a:p>
            <a:pPr marL="0" indent="0">
              <a:buNone/>
            </a:pPr>
            <a:r>
              <a:rPr lang="en-US" sz="2400" dirty="0" smtClean="0">
                <a:latin typeface="Menlo Regular"/>
                <a:cs typeface="Menlo Regular"/>
              </a:rPr>
              <a:t>  return std::</a:t>
            </a:r>
            <a:r>
              <a:rPr lang="en-US" sz="2400" dirty="0" err="1" smtClean="0">
                <a:latin typeface="Menlo Regular"/>
                <a:cs typeface="Menlo Regular"/>
              </a:rPr>
              <a:t>partition_point</a:t>
            </a:r>
            <a:r>
              <a:rPr lang="en-US" sz="2400" dirty="0" smtClean="0">
                <a:latin typeface="Menlo Regular"/>
                <a:cs typeface="Menlo Regular"/>
              </a:rPr>
              <a:t>(f, l, </a:t>
            </a:r>
          </a:p>
          <a:p>
            <a:pPr marL="0" indent="0">
              <a:buNone/>
            </a:pPr>
            <a:r>
              <a:rPr lang="en-US" sz="2400" dirty="0">
                <a:latin typeface="Menlo Regular"/>
                <a:cs typeface="Menlo Regular"/>
              </a:rPr>
              <a:t> </a:t>
            </a:r>
            <a:r>
              <a:rPr lang="en-US" sz="2400" dirty="0" smtClean="0">
                <a:latin typeface="Menlo Regular"/>
                <a:cs typeface="Menlo Regular"/>
              </a:rPr>
              <a:t>                      std::bind2nd(</a:t>
            </a:r>
            <a:r>
              <a:rPr lang="en-US" sz="2400" dirty="0" err="1" smtClean="0">
                <a:latin typeface="Menlo Regular"/>
                <a:cs typeface="Menlo Regular"/>
              </a:rPr>
              <a:t>cmp</a:t>
            </a:r>
            <a:r>
              <a:rPr lang="en-US" sz="2400" dirty="0" smtClean="0">
                <a:latin typeface="Menlo Regular"/>
                <a:cs typeface="Menlo Regular"/>
              </a:rPr>
              <a:t>, a));</a:t>
            </a:r>
          </a:p>
          <a:p>
            <a:pPr marL="0" indent="0">
              <a:buNone/>
            </a:pPr>
            <a:r>
              <a:rPr lang="en-US" sz="2400" dirty="0" smtClean="0">
                <a:latin typeface="Menlo Regular"/>
                <a:cs typeface="Menlo Regular"/>
              </a:rPr>
              <a: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225</a:t>
            </a:fld>
            <a:endParaRPr lang="en-US"/>
          </a:p>
        </p:txBody>
      </p:sp>
    </p:spTree>
    <p:extLst>
      <p:ext uri="{BB962C8B-B14F-4D97-AF65-F5344CB8AC3E}">
        <p14:creationId xmlns:p14="http://schemas.microsoft.com/office/powerpoint/2010/main" val="1458276259"/>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latin typeface="Menlo Regular"/>
                <a:cs typeface="Menlo Regular"/>
              </a:rPr>
              <a:t>lower_bound</a:t>
            </a:r>
            <a:r>
              <a:rPr lang="en-US" dirty="0" smtClean="0">
                <a:latin typeface="Menlo Regular"/>
                <a:cs typeface="Menlo Regular"/>
              </a:rPr>
              <a:t> </a:t>
            </a:r>
            <a:r>
              <a:rPr lang="en-US" dirty="0" smtClean="0">
                <a:latin typeface="+mn-lt"/>
                <a:cs typeface="Menlo Regular"/>
              </a:rPr>
              <a:t>(C++11)</a:t>
            </a:r>
            <a:endParaRPr lang="en-US" dirty="0">
              <a:latin typeface="+mn-lt"/>
              <a:cs typeface="Menlo Regular"/>
            </a:endParaRPr>
          </a:p>
        </p:txBody>
      </p:sp>
      <p:sp>
        <p:nvSpPr>
          <p:cNvPr id="6" name="Content Placeholder 5"/>
          <p:cNvSpPr>
            <a:spLocks noGrp="1"/>
          </p:cNvSpPr>
          <p:nvPr>
            <p:ph idx="1"/>
          </p:nvPr>
        </p:nvSpPr>
        <p:spPr>
          <a:xfrm>
            <a:off x="158749" y="1600200"/>
            <a:ext cx="8810625" cy="4525963"/>
          </a:xfrm>
        </p:spPr>
        <p:txBody>
          <a:bodyPr/>
          <a:lstStyle/>
          <a:p>
            <a:pPr marL="0" indent="0">
              <a:buNone/>
            </a:pPr>
            <a:r>
              <a:rPr lang="en-US" sz="2400" dirty="0">
                <a:latin typeface="Menlo Regular"/>
                <a:cs typeface="Menlo Regular"/>
              </a:rPr>
              <a:t>template &lt;</a:t>
            </a:r>
            <a:r>
              <a:rPr lang="en-US" sz="2400" dirty="0" err="1">
                <a:latin typeface="Menlo Regular"/>
                <a:cs typeface="Menlo Regular"/>
              </a:rPr>
              <a:t>ForwardIterator</a:t>
            </a:r>
            <a:r>
              <a:rPr lang="en-US" sz="2400" dirty="0">
                <a:latin typeface="Menlo Regular"/>
                <a:cs typeface="Menlo Regular"/>
              </a:rPr>
              <a:t> </a:t>
            </a:r>
            <a:r>
              <a:rPr lang="en-US" sz="2400" dirty="0" smtClean="0">
                <a:latin typeface="Menlo Regular"/>
                <a:cs typeface="Menlo Regular"/>
              </a:rPr>
              <a:t>I&gt;</a:t>
            </a:r>
            <a:endParaRPr lang="en-US" sz="2400" dirty="0">
              <a:latin typeface="Menlo Regular"/>
              <a:cs typeface="Menlo Regular"/>
            </a:endParaRPr>
          </a:p>
          <a:p>
            <a:pPr marL="0" indent="0">
              <a:buNone/>
            </a:pPr>
            <a:r>
              <a:rPr lang="en-US" sz="2400" dirty="0">
                <a:latin typeface="Menlo Regular"/>
                <a:cs typeface="Menlo Regular"/>
              </a:rPr>
              <a:t>I </a:t>
            </a:r>
            <a:r>
              <a:rPr lang="en-US" sz="2400" dirty="0" err="1" smtClean="0">
                <a:latin typeface="Menlo Regular"/>
                <a:cs typeface="Menlo Regular"/>
              </a:rPr>
              <a:t>lower_bound</a:t>
            </a:r>
            <a:r>
              <a:rPr lang="en-US" sz="2400" dirty="0" smtClean="0">
                <a:latin typeface="Menlo Regular"/>
                <a:cs typeface="Menlo Regular"/>
              </a:rPr>
              <a:t>(</a:t>
            </a:r>
            <a:r>
              <a:rPr lang="en-US" sz="2400" dirty="0">
                <a:latin typeface="Menlo Regular"/>
                <a:cs typeface="Menlo Regular"/>
              </a:rPr>
              <a:t>I f, </a:t>
            </a:r>
            <a:r>
              <a:rPr lang="en-US" sz="2400" dirty="0" smtClean="0">
                <a:latin typeface="Menlo Regular"/>
                <a:cs typeface="Menlo Regular"/>
              </a:rPr>
              <a:t>I l, ValueType(I) a) {</a:t>
            </a:r>
          </a:p>
          <a:p>
            <a:pPr marL="0" indent="0">
              <a:buNone/>
            </a:pPr>
            <a:r>
              <a:rPr lang="en-US" sz="2400" dirty="0">
                <a:latin typeface="Menlo Regular"/>
                <a:cs typeface="Menlo Regular"/>
              </a:rPr>
              <a:t>  return std::</a:t>
            </a:r>
            <a:r>
              <a:rPr lang="en-US" sz="2400" dirty="0" err="1">
                <a:latin typeface="Menlo Regular"/>
                <a:cs typeface="Menlo Regular"/>
              </a:rPr>
              <a:t>partition_point</a:t>
            </a:r>
            <a:r>
              <a:rPr lang="en-US" sz="2400" dirty="0">
                <a:latin typeface="Menlo Regular"/>
                <a:cs typeface="Menlo Regular"/>
              </a:rPr>
              <a:t>(f, l, </a:t>
            </a:r>
            <a:r>
              <a:rPr lang="en-US" sz="2400" dirty="0" smtClean="0">
                <a:latin typeface="Menlo Regular"/>
                <a:cs typeface="Menlo Regular"/>
              </a:rPr>
              <a:t/>
            </a:r>
            <a:br>
              <a:rPr lang="en-US" sz="2400" dirty="0" smtClean="0">
                <a:latin typeface="Menlo Regular"/>
                <a:cs typeface="Menlo Regular"/>
              </a:rPr>
            </a:br>
            <a:r>
              <a:rPr lang="en-US" sz="2400" dirty="0" smtClean="0">
                <a:latin typeface="Menlo Regular"/>
                <a:cs typeface="Menlo Regular"/>
              </a:rPr>
              <a:t>     [</a:t>
            </a:r>
            <a:r>
              <a:rPr lang="en-US" sz="2400" dirty="0">
                <a:latin typeface="Menlo Regular"/>
                <a:cs typeface="Menlo Regular"/>
              </a:rPr>
              <a:t>=](ValueType(I) x) { return x &lt; a; })</a:t>
            </a:r>
            <a:r>
              <a:rPr lang="en-US" sz="2400" dirty="0" smtClean="0">
                <a:latin typeface="Menlo Regular"/>
                <a:cs typeface="Menlo Regular"/>
              </a:rPr>
              <a:t>;</a:t>
            </a:r>
          </a:p>
          <a:p>
            <a:pPr marL="0" indent="0">
              <a:buNone/>
            </a:pPr>
            <a:r>
              <a:rPr lang="en-US" sz="2400" dirty="0" smtClean="0">
                <a:latin typeface="Menlo Regular"/>
                <a:cs typeface="Menlo Regular"/>
              </a:rPr>
              <a: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226</a:t>
            </a:fld>
            <a:endParaRPr lang="en-US"/>
          </a:p>
        </p:txBody>
      </p:sp>
    </p:spTree>
    <p:extLst>
      <p:ext uri="{BB962C8B-B14F-4D97-AF65-F5344CB8AC3E}">
        <p14:creationId xmlns:p14="http://schemas.microsoft.com/office/powerpoint/2010/main" val="3008416479"/>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latin typeface="Menlo Regular"/>
                <a:cs typeface="Menlo Regular"/>
              </a:rPr>
              <a:t>upper_bound</a:t>
            </a:r>
            <a:endParaRPr lang="en-US" dirty="0">
              <a:latin typeface="Menlo Regular"/>
              <a:cs typeface="Menlo Regular"/>
            </a:endParaRPr>
          </a:p>
        </p:txBody>
      </p:sp>
      <p:sp>
        <p:nvSpPr>
          <p:cNvPr id="6" name="Content Placeholder 5"/>
          <p:cNvSpPr>
            <a:spLocks noGrp="1"/>
          </p:cNvSpPr>
          <p:nvPr>
            <p:ph idx="1"/>
          </p:nvPr>
        </p:nvSpPr>
        <p:spPr>
          <a:xfrm>
            <a:off x="158749" y="1600200"/>
            <a:ext cx="8810625" cy="4525963"/>
          </a:xfrm>
        </p:spPr>
        <p:txBody>
          <a:bodyPr/>
          <a:lstStyle/>
          <a:p>
            <a:pPr marL="0" indent="0">
              <a:buNone/>
            </a:pPr>
            <a:r>
              <a:rPr lang="en-US" sz="2400" dirty="0">
                <a:latin typeface="Menlo Regular"/>
                <a:cs typeface="Menlo Regular"/>
              </a:rPr>
              <a:t>template &lt;</a:t>
            </a:r>
            <a:r>
              <a:rPr lang="en-US" sz="2400" dirty="0" err="1">
                <a:latin typeface="Menlo Regular"/>
                <a:cs typeface="Menlo Regular"/>
              </a:rPr>
              <a:t>ForwardIterator</a:t>
            </a:r>
            <a:r>
              <a:rPr lang="en-US" sz="2400" dirty="0">
                <a:latin typeface="Menlo Regular"/>
                <a:cs typeface="Menlo Regular"/>
              </a:rPr>
              <a:t> </a:t>
            </a:r>
            <a:r>
              <a:rPr lang="en-US" sz="2400" dirty="0" smtClean="0">
                <a:latin typeface="Menlo Regular"/>
                <a:cs typeface="Menlo Regular"/>
              </a:rPr>
              <a:t>I&gt;</a:t>
            </a:r>
            <a:endParaRPr lang="en-US" sz="2400" dirty="0">
              <a:latin typeface="Menlo Regular"/>
              <a:cs typeface="Menlo Regular"/>
            </a:endParaRPr>
          </a:p>
          <a:p>
            <a:pPr marL="0" indent="0">
              <a:buNone/>
            </a:pPr>
            <a:r>
              <a:rPr lang="en-US" sz="2400" dirty="0">
                <a:latin typeface="Menlo Regular"/>
                <a:cs typeface="Menlo Regular"/>
              </a:rPr>
              <a:t>I </a:t>
            </a:r>
            <a:r>
              <a:rPr lang="en-US" sz="2400" dirty="0" err="1" smtClean="0">
                <a:latin typeface="Menlo Regular"/>
                <a:cs typeface="Menlo Regular"/>
              </a:rPr>
              <a:t>upper_bound</a:t>
            </a:r>
            <a:r>
              <a:rPr lang="en-US" sz="2400" dirty="0" smtClean="0">
                <a:latin typeface="Menlo Regular"/>
                <a:cs typeface="Menlo Regular"/>
              </a:rPr>
              <a:t>(</a:t>
            </a:r>
            <a:r>
              <a:rPr lang="en-US" sz="2400" dirty="0">
                <a:latin typeface="Menlo Regular"/>
                <a:cs typeface="Menlo Regular"/>
              </a:rPr>
              <a:t>I f, </a:t>
            </a:r>
            <a:r>
              <a:rPr lang="en-US" sz="2400" dirty="0" smtClean="0">
                <a:latin typeface="Menlo Regular"/>
                <a:cs typeface="Menlo Regular"/>
              </a:rPr>
              <a:t>I l, ValueType(I) a) {</a:t>
            </a:r>
          </a:p>
          <a:p>
            <a:pPr marL="0" indent="0">
              <a:buNone/>
            </a:pPr>
            <a:r>
              <a:rPr lang="en-US" sz="2400" dirty="0">
                <a:latin typeface="Menlo Regular"/>
                <a:cs typeface="Menlo Regular"/>
              </a:rPr>
              <a:t> </a:t>
            </a:r>
            <a:r>
              <a:rPr lang="en-US" sz="2400" dirty="0" smtClean="0">
                <a:latin typeface="Menlo Regular"/>
                <a:cs typeface="Menlo Regular"/>
              </a:rPr>
              <a:t> std::</a:t>
            </a:r>
            <a:r>
              <a:rPr lang="en-US" sz="2400" dirty="0" err="1" smtClean="0">
                <a:latin typeface="Menlo Regular"/>
                <a:cs typeface="Menlo Regular"/>
              </a:rPr>
              <a:t>less_equal</a:t>
            </a:r>
            <a:r>
              <a:rPr lang="en-US" sz="2400" dirty="0" smtClean="0">
                <a:latin typeface="Menlo Regular"/>
                <a:cs typeface="Menlo Regular"/>
              </a:rPr>
              <a:t>&lt;</a:t>
            </a:r>
            <a:r>
              <a:rPr lang="en-US" sz="2400" dirty="0">
                <a:latin typeface="Menlo Regular"/>
                <a:cs typeface="Menlo Regular"/>
              </a:rPr>
              <a:t>ValueType(I)</a:t>
            </a:r>
            <a:r>
              <a:rPr lang="en-US" sz="2400" dirty="0" smtClean="0">
                <a:latin typeface="Menlo Regular"/>
                <a:cs typeface="Menlo Regular"/>
              </a:rPr>
              <a:t>&gt; comp;</a:t>
            </a:r>
          </a:p>
          <a:p>
            <a:pPr marL="0" indent="0">
              <a:buNone/>
            </a:pPr>
            <a:r>
              <a:rPr lang="en-US" sz="2400" dirty="0" smtClean="0">
                <a:latin typeface="Menlo Regular"/>
                <a:cs typeface="Menlo Regular"/>
              </a:rPr>
              <a:t>  return </a:t>
            </a:r>
            <a:r>
              <a:rPr lang="en-US" sz="2400" dirty="0">
                <a:latin typeface="Menlo Regular"/>
                <a:cs typeface="Menlo Regular"/>
              </a:rPr>
              <a:t>std::</a:t>
            </a:r>
            <a:r>
              <a:rPr lang="en-US" sz="2400" dirty="0" err="1">
                <a:latin typeface="Menlo Regular"/>
                <a:cs typeface="Menlo Regular"/>
              </a:rPr>
              <a:t>partition_point</a:t>
            </a:r>
            <a:r>
              <a:rPr lang="en-US" sz="2400" dirty="0">
                <a:latin typeface="Menlo Regular"/>
                <a:cs typeface="Menlo Regular"/>
              </a:rPr>
              <a:t>(f, l, </a:t>
            </a:r>
          </a:p>
          <a:p>
            <a:pPr marL="0" indent="0">
              <a:buNone/>
            </a:pPr>
            <a:r>
              <a:rPr lang="en-US" sz="2400" dirty="0">
                <a:latin typeface="Menlo Regular"/>
                <a:cs typeface="Menlo Regular"/>
              </a:rPr>
              <a:t>                       std::bind2nd(</a:t>
            </a:r>
            <a:r>
              <a:rPr lang="en-US" sz="2400" dirty="0" err="1">
                <a:latin typeface="Menlo Regular"/>
                <a:cs typeface="Menlo Regular"/>
              </a:rPr>
              <a:t>cmp</a:t>
            </a:r>
            <a:r>
              <a:rPr lang="en-US" sz="2400" dirty="0">
                <a:latin typeface="Menlo Regular"/>
                <a:cs typeface="Menlo Regular"/>
              </a:rPr>
              <a:t>, a))</a:t>
            </a:r>
            <a:r>
              <a:rPr lang="en-US" sz="2400" dirty="0" smtClean="0">
                <a:latin typeface="Menlo Regular"/>
                <a:cs typeface="Menlo Regular"/>
              </a:rPr>
              <a:t>;</a:t>
            </a:r>
          </a:p>
          <a:p>
            <a:pPr marL="0" indent="0">
              <a:buNone/>
            </a:pPr>
            <a:r>
              <a:rPr lang="en-US" sz="2400" dirty="0" smtClean="0">
                <a:latin typeface="Menlo Regular"/>
                <a:cs typeface="Menlo Regular"/>
              </a:rPr>
              <a: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227</a:t>
            </a:fld>
            <a:endParaRPr lang="en-US"/>
          </a:p>
        </p:txBody>
      </p:sp>
    </p:spTree>
    <p:extLst>
      <p:ext uri="{BB962C8B-B14F-4D97-AF65-F5344CB8AC3E}">
        <p14:creationId xmlns:p14="http://schemas.microsoft.com/office/powerpoint/2010/main" val="2646800464"/>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latin typeface="Menlo Regular"/>
                <a:cs typeface="Menlo Regular"/>
              </a:rPr>
              <a:t>upper_bound</a:t>
            </a:r>
            <a:r>
              <a:rPr lang="en-US" dirty="0" smtClean="0">
                <a:latin typeface="Menlo Regular"/>
                <a:cs typeface="Menlo Regular"/>
              </a:rPr>
              <a:t> </a:t>
            </a:r>
            <a:r>
              <a:rPr lang="en-US" dirty="0" smtClean="0">
                <a:latin typeface="+mn-lt"/>
                <a:cs typeface="Menlo Regular"/>
              </a:rPr>
              <a:t>(C++11)</a:t>
            </a:r>
            <a:endParaRPr lang="en-US" dirty="0">
              <a:latin typeface="+mn-lt"/>
              <a:cs typeface="Menlo Regular"/>
            </a:endParaRPr>
          </a:p>
        </p:txBody>
      </p:sp>
      <p:sp>
        <p:nvSpPr>
          <p:cNvPr id="6" name="Content Placeholder 5"/>
          <p:cNvSpPr>
            <a:spLocks noGrp="1"/>
          </p:cNvSpPr>
          <p:nvPr>
            <p:ph idx="1"/>
          </p:nvPr>
        </p:nvSpPr>
        <p:spPr>
          <a:xfrm>
            <a:off x="158749" y="1600200"/>
            <a:ext cx="8810625" cy="4525963"/>
          </a:xfrm>
        </p:spPr>
        <p:txBody>
          <a:bodyPr/>
          <a:lstStyle/>
          <a:p>
            <a:pPr marL="0" indent="0">
              <a:buNone/>
            </a:pPr>
            <a:r>
              <a:rPr lang="en-US" sz="2400" dirty="0">
                <a:latin typeface="Menlo Regular"/>
                <a:cs typeface="Menlo Regular"/>
              </a:rPr>
              <a:t>template &lt;</a:t>
            </a:r>
            <a:r>
              <a:rPr lang="en-US" sz="2400" dirty="0" err="1">
                <a:latin typeface="Menlo Regular"/>
                <a:cs typeface="Menlo Regular"/>
              </a:rPr>
              <a:t>ForwardIterator</a:t>
            </a:r>
            <a:r>
              <a:rPr lang="en-US" sz="2400" dirty="0">
                <a:latin typeface="Menlo Regular"/>
                <a:cs typeface="Menlo Regular"/>
              </a:rPr>
              <a:t> </a:t>
            </a:r>
            <a:r>
              <a:rPr lang="en-US" sz="2400" dirty="0" smtClean="0">
                <a:latin typeface="Menlo Regular"/>
                <a:cs typeface="Menlo Regular"/>
              </a:rPr>
              <a:t>I&gt;</a:t>
            </a:r>
            <a:endParaRPr lang="en-US" sz="2400" dirty="0">
              <a:latin typeface="Menlo Regular"/>
              <a:cs typeface="Menlo Regular"/>
            </a:endParaRPr>
          </a:p>
          <a:p>
            <a:pPr marL="0" indent="0">
              <a:buNone/>
            </a:pPr>
            <a:r>
              <a:rPr lang="en-US" sz="2400" dirty="0">
                <a:latin typeface="Menlo Regular"/>
                <a:cs typeface="Menlo Regular"/>
              </a:rPr>
              <a:t>I </a:t>
            </a:r>
            <a:r>
              <a:rPr lang="en-US" sz="2400" dirty="0" err="1" smtClean="0">
                <a:latin typeface="Menlo Regular"/>
                <a:cs typeface="Menlo Regular"/>
              </a:rPr>
              <a:t>lower_bound</a:t>
            </a:r>
            <a:r>
              <a:rPr lang="en-US" sz="2400" dirty="0" smtClean="0">
                <a:latin typeface="Menlo Regular"/>
                <a:cs typeface="Menlo Regular"/>
              </a:rPr>
              <a:t>(</a:t>
            </a:r>
            <a:r>
              <a:rPr lang="en-US" sz="2400" dirty="0">
                <a:latin typeface="Menlo Regular"/>
                <a:cs typeface="Menlo Regular"/>
              </a:rPr>
              <a:t>I f, </a:t>
            </a:r>
            <a:r>
              <a:rPr lang="en-US" sz="2400" dirty="0" smtClean="0">
                <a:latin typeface="Menlo Regular"/>
                <a:cs typeface="Menlo Regular"/>
              </a:rPr>
              <a:t>I l, ValueType(I) a) {</a:t>
            </a:r>
          </a:p>
          <a:p>
            <a:pPr marL="0" indent="0">
              <a:buNone/>
            </a:pPr>
            <a:r>
              <a:rPr lang="en-US" sz="2400" dirty="0">
                <a:latin typeface="Menlo Regular"/>
                <a:cs typeface="Menlo Regular"/>
              </a:rPr>
              <a:t>  return std::</a:t>
            </a:r>
            <a:r>
              <a:rPr lang="en-US" sz="2400" dirty="0" err="1">
                <a:latin typeface="Menlo Regular"/>
                <a:cs typeface="Menlo Regular"/>
              </a:rPr>
              <a:t>partition_point</a:t>
            </a:r>
            <a:r>
              <a:rPr lang="en-US" sz="2400" dirty="0">
                <a:latin typeface="Menlo Regular"/>
                <a:cs typeface="Menlo Regular"/>
              </a:rPr>
              <a:t>(f, l, </a:t>
            </a:r>
            <a:r>
              <a:rPr lang="en-US" sz="2400" dirty="0" smtClean="0">
                <a:latin typeface="Menlo Regular"/>
                <a:cs typeface="Menlo Regular"/>
              </a:rPr>
              <a:t/>
            </a:r>
            <a:br>
              <a:rPr lang="en-US" sz="2400" dirty="0" smtClean="0">
                <a:latin typeface="Menlo Regular"/>
                <a:cs typeface="Menlo Regular"/>
              </a:rPr>
            </a:br>
            <a:r>
              <a:rPr lang="en-US" sz="2400" dirty="0" smtClean="0">
                <a:latin typeface="Menlo Regular"/>
                <a:cs typeface="Menlo Regular"/>
              </a:rPr>
              <a:t>     [</a:t>
            </a:r>
            <a:r>
              <a:rPr lang="en-US" sz="2400" dirty="0">
                <a:latin typeface="Menlo Regular"/>
                <a:cs typeface="Menlo Regular"/>
              </a:rPr>
              <a:t>=](ValueType(I) x) { return x </a:t>
            </a:r>
            <a:r>
              <a:rPr lang="en-US" sz="2400" dirty="0" smtClean="0">
                <a:latin typeface="Menlo Regular"/>
                <a:cs typeface="Menlo Regular"/>
              </a:rPr>
              <a:t>&lt;= </a:t>
            </a:r>
            <a:r>
              <a:rPr lang="en-US" sz="2400" dirty="0">
                <a:latin typeface="Menlo Regular"/>
                <a:cs typeface="Menlo Regular"/>
              </a:rPr>
              <a:t>a; })</a:t>
            </a:r>
            <a:r>
              <a:rPr lang="en-US" sz="2400" dirty="0" smtClean="0">
                <a:latin typeface="Menlo Regular"/>
                <a:cs typeface="Menlo Regular"/>
              </a:rPr>
              <a:t>;</a:t>
            </a:r>
          </a:p>
          <a:p>
            <a:pPr marL="0" indent="0">
              <a:buNone/>
            </a:pPr>
            <a:r>
              <a:rPr lang="en-US" sz="2400" dirty="0" smtClean="0">
                <a:latin typeface="Menlo Regular"/>
                <a:cs typeface="Menlo Regular"/>
              </a:rPr>
              <a: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228</a:t>
            </a:fld>
            <a:endParaRPr lang="en-US"/>
          </a:p>
        </p:txBody>
      </p:sp>
    </p:spTree>
    <p:extLst>
      <p:ext uri="{BB962C8B-B14F-4D97-AF65-F5344CB8AC3E}">
        <p14:creationId xmlns:p14="http://schemas.microsoft.com/office/powerpoint/2010/main" val="2892337040"/>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theories</a:t>
            </a:r>
            <a:endParaRPr lang="en-US" dirty="0"/>
          </a:p>
        </p:txBody>
      </p:sp>
      <p:sp>
        <p:nvSpPr>
          <p:cNvPr id="3" name="Content Placeholder 2"/>
          <p:cNvSpPr>
            <a:spLocks noGrp="1"/>
          </p:cNvSpPr>
          <p:nvPr>
            <p:ph idx="1"/>
          </p:nvPr>
        </p:nvSpPr>
        <p:spPr/>
        <p:txBody>
          <a:bodyPr/>
          <a:lstStyle/>
          <a:p>
            <a:pPr marL="0" indent="0">
              <a:buNone/>
            </a:pPr>
            <a:r>
              <a:rPr lang="en-US" dirty="0" smtClean="0"/>
              <a:t>Iterator theories are as important to Computer Science as theories of groups and rings are to Algebra.</a:t>
            </a:r>
          </a:p>
          <a:p>
            <a:pPr marL="0" indent="0">
              <a:buNone/>
            </a:pPr>
            <a:endParaRPr lang="en-US" dirty="0"/>
          </a:p>
          <a:p>
            <a:pPr marL="0" indent="0">
              <a:buNone/>
            </a:pPr>
            <a:r>
              <a:rPr lang="en-US" dirty="0" smtClean="0"/>
              <a:t>Knowing theories implies knowing their algorithms.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229</a:t>
            </a:fld>
            <a:endParaRPr lang="en-US"/>
          </a:p>
        </p:txBody>
      </p:sp>
    </p:spTree>
    <p:extLst>
      <p:ext uri="{BB962C8B-B14F-4D97-AF65-F5344CB8AC3E}">
        <p14:creationId xmlns:p14="http://schemas.microsoft.com/office/powerpoint/2010/main" val="38822353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a:cs typeface="Arial"/>
              </a:rPr>
              <a:t>Giuseppe Peano (1858 -1932)</a:t>
            </a:r>
            <a:endParaRPr lang="en-US" dirty="0">
              <a:latin typeface="Arial"/>
              <a:cs typeface="Arial"/>
            </a:endParaRPr>
          </a:p>
        </p:txBody>
      </p:sp>
      <p:pic>
        <p:nvPicPr>
          <p:cNvPr id="5" name="Content Placeholder 4"/>
          <p:cNvPicPr>
            <a:picLocks noGrp="1" noChangeAspect="1"/>
          </p:cNvPicPr>
          <p:nvPr>
            <p:ph idx="1"/>
          </p:nvPr>
        </p:nvPicPr>
        <p:blipFill>
          <a:blip r:embed="rId2"/>
          <a:srcRect l="-65055" r="-65055"/>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23</a:t>
            </a:fld>
            <a:endParaRPr lang="en-US"/>
          </a:p>
        </p:txBody>
      </p:sp>
    </p:spTree>
    <p:extLst>
      <p:ext uri="{BB962C8B-B14F-4D97-AF65-F5344CB8AC3E}">
        <p14:creationId xmlns:p14="http://schemas.microsoft.com/office/powerpoint/2010/main" val="1185089801"/>
      </p:ext>
    </p:extLst>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of the Journey</a:t>
            </a:r>
            <a:endParaRPr lang="en-US" dirty="0"/>
          </a:p>
        </p:txBody>
      </p:sp>
      <p:sp>
        <p:nvSpPr>
          <p:cNvPr id="3" name="Content Placeholder 2"/>
          <p:cNvSpPr>
            <a:spLocks noGrp="1"/>
          </p:cNvSpPr>
          <p:nvPr>
            <p:ph idx="1"/>
          </p:nvPr>
        </p:nvSpPr>
        <p:spPr/>
        <p:txBody>
          <a:bodyPr/>
          <a:lstStyle/>
          <a:p>
            <a:r>
              <a:rPr lang="en-US" dirty="0"/>
              <a:t>I</a:t>
            </a:r>
            <a:r>
              <a:rPr lang="en-US" dirty="0" smtClean="0"/>
              <a:t>nvestigations of foundational issues of arithmetic led to the design of modern computers.</a:t>
            </a:r>
          </a:p>
          <a:p>
            <a:r>
              <a:rPr lang="en-US" dirty="0" smtClean="0"/>
              <a:t>Simple theories of </a:t>
            </a:r>
            <a:r>
              <a:rPr lang="en-US" i="1" dirty="0" smtClean="0"/>
              <a:t>successor</a:t>
            </a:r>
            <a:r>
              <a:rPr lang="en-US" dirty="0" smtClean="0"/>
              <a:t> allow us to express a large body of algorithms.</a:t>
            </a:r>
          </a:p>
          <a:p>
            <a:r>
              <a:rPr lang="en-US" dirty="0" smtClean="0"/>
              <a:t>Concentrate on deep understanding of a few central things!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230</a:t>
            </a:fld>
            <a:endParaRPr lang="en-US"/>
          </a:p>
        </p:txBody>
      </p:sp>
    </p:spTree>
    <p:extLst>
      <p:ext uri="{BB962C8B-B14F-4D97-AF65-F5344CB8AC3E}">
        <p14:creationId xmlns:p14="http://schemas.microsoft.com/office/powerpoint/2010/main" val="11354815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Peano Work</a:t>
            </a:r>
            <a:endParaRPr lang="en-US" dirty="0">
              <a:latin typeface="Arial"/>
              <a:cs typeface="Arial"/>
            </a:endParaRPr>
          </a:p>
        </p:txBody>
      </p:sp>
      <p:sp>
        <p:nvSpPr>
          <p:cNvPr id="3" name="Content Placeholder 2"/>
          <p:cNvSpPr>
            <a:spLocks noGrp="1"/>
          </p:cNvSpPr>
          <p:nvPr>
            <p:ph idx="1"/>
          </p:nvPr>
        </p:nvSpPr>
        <p:spPr/>
        <p:txBody>
          <a:bodyPr/>
          <a:lstStyle/>
          <a:p>
            <a:r>
              <a:rPr lang="en-US" dirty="0" smtClean="0">
                <a:latin typeface="Arial"/>
                <a:cs typeface="Arial"/>
              </a:rPr>
              <a:t>Space filling curve (Peano curve) – 1890</a:t>
            </a:r>
          </a:p>
          <a:p>
            <a:endParaRPr lang="en-US" dirty="0" smtClean="0">
              <a:latin typeface="Arial"/>
              <a:cs typeface="Arial"/>
            </a:endParaRPr>
          </a:p>
          <a:p>
            <a:r>
              <a:rPr lang="en-US" i="1" dirty="0" err="1" smtClean="0">
                <a:latin typeface="Arial"/>
                <a:cs typeface="Arial"/>
              </a:rPr>
              <a:t>Formulario</a:t>
            </a:r>
            <a:r>
              <a:rPr lang="en-US" i="1" dirty="0" smtClean="0">
                <a:latin typeface="Arial"/>
                <a:cs typeface="Arial"/>
              </a:rPr>
              <a:t> </a:t>
            </a:r>
            <a:r>
              <a:rPr lang="en-US" i="1" dirty="0" err="1" smtClean="0">
                <a:latin typeface="Arial"/>
                <a:cs typeface="Arial"/>
              </a:rPr>
              <a:t>Mathematico</a:t>
            </a:r>
            <a:r>
              <a:rPr lang="en-US" i="1" dirty="0" smtClean="0">
                <a:latin typeface="Arial"/>
                <a:cs typeface="Arial"/>
              </a:rPr>
              <a:t> – </a:t>
            </a:r>
            <a:r>
              <a:rPr lang="en-US" dirty="0" smtClean="0">
                <a:latin typeface="Arial"/>
                <a:cs typeface="Arial"/>
              </a:rPr>
              <a:t>1891 till 1908</a:t>
            </a:r>
          </a:p>
          <a:p>
            <a:endParaRPr lang="en-US" dirty="0" smtClean="0">
              <a:latin typeface="Arial"/>
              <a:cs typeface="Arial"/>
            </a:endParaRPr>
          </a:p>
          <a:p>
            <a:r>
              <a:rPr lang="en-US" dirty="0" smtClean="0">
                <a:latin typeface="Arial"/>
                <a:cs typeface="Arial"/>
              </a:rPr>
              <a:t> </a:t>
            </a:r>
            <a:r>
              <a:rPr lang="en-US" i="1" dirty="0" err="1" smtClean="0">
                <a:latin typeface="Arial"/>
                <a:cs typeface="Arial"/>
              </a:rPr>
              <a:t>Latine</a:t>
            </a:r>
            <a:r>
              <a:rPr lang="en-US" i="1" dirty="0" smtClean="0">
                <a:latin typeface="Arial"/>
                <a:cs typeface="Arial"/>
              </a:rPr>
              <a:t> sine </a:t>
            </a:r>
            <a:r>
              <a:rPr lang="en-US" i="1" dirty="0" err="1" smtClean="0">
                <a:latin typeface="Arial"/>
                <a:cs typeface="Arial"/>
              </a:rPr>
              <a:t>flexione</a:t>
            </a:r>
            <a:r>
              <a:rPr lang="en-US" i="1" dirty="0" smtClean="0">
                <a:latin typeface="Arial"/>
                <a:cs typeface="Arial"/>
              </a:rPr>
              <a:t> –</a:t>
            </a:r>
            <a:r>
              <a:rPr lang="en-US" dirty="0" smtClean="0">
                <a:latin typeface="Arial"/>
                <a:cs typeface="Arial"/>
              </a:rPr>
              <a:t> 1903 till  about 1</a:t>
            </a:r>
            <a:r>
              <a:rPr lang="en-US" dirty="0" smtClean="0"/>
              <a:t>930</a:t>
            </a:r>
          </a:p>
        </p:txBody>
      </p:sp>
      <p:sp>
        <p:nvSpPr>
          <p:cNvPr id="4" name="Slide Number Placeholder 3"/>
          <p:cNvSpPr>
            <a:spLocks noGrp="1"/>
          </p:cNvSpPr>
          <p:nvPr>
            <p:ph type="sldNum" sz="quarter" idx="12"/>
          </p:nvPr>
        </p:nvSpPr>
        <p:spPr/>
        <p:txBody>
          <a:bodyPr/>
          <a:lstStyle/>
          <a:p>
            <a:fld id="{61370158-B695-A34E-8F3B-AA76DB2B0F20}" type="slidenum">
              <a:rPr lang="en-US" smtClean="0"/>
              <a:t>24</a:t>
            </a:fld>
            <a:endParaRPr lang="en-US"/>
          </a:p>
        </p:txBody>
      </p:sp>
    </p:spTree>
    <p:extLst>
      <p:ext uri="{BB962C8B-B14F-4D97-AF65-F5344CB8AC3E}">
        <p14:creationId xmlns:p14="http://schemas.microsoft.com/office/powerpoint/2010/main" val="21406854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a:cs typeface="Arial"/>
              </a:rPr>
              <a:t>Peano on </a:t>
            </a:r>
            <a:br>
              <a:rPr lang="en-US" dirty="0" smtClean="0">
                <a:latin typeface="Arial"/>
                <a:cs typeface="Arial"/>
              </a:rPr>
            </a:br>
            <a:r>
              <a:rPr lang="en-US" dirty="0" smtClean="0">
                <a:latin typeface="Arial"/>
                <a:cs typeface="Arial"/>
              </a:rPr>
              <a:t>“tables, chairs and beer mugs”</a:t>
            </a:r>
            <a:endParaRPr lang="en-US" dirty="0">
              <a:latin typeface="Arial"/>
              <a:cs typeface="Arial"/>
            </a:endParaRPr>
          </a:p>
        </p:txBody>
      </p:sp>
      <p:sp>
        <p:nvSpPr>
          <p:cNvPr id="3" name="Content Placeholder 2"/>
          <p:cNvSpPr>
            <a:spLocks noGrp="1"/>
          </p:cNvSpPr>
          <p:nvPr>
            <p:ph idx="1"/>
          </p:nvPr>
        </p:nvSpPr>
        <p:spPr/>
        <p:txBody>
          <a:bodyPr>
            <a:normAutofit/>
          </a:bodyPr>
          <a:lstStyle/>
          <a:p>
            <a:pPr marL="0" indent="0">
              <a:buNone/>
            </a:pPr>
            <a:r>
              <a:rPr lang="en-US" dirty="0" smtClean="0">
                <a:latin typeface="Arial"/>
                <a:cs typeface="Arial"/>
              </a:rPr>
              <a:t>“Certainly </a:t>
            </a:r>
            <a:r>
              <a:rPr lang="en-US" dirty="0">
                <a:latin typeface="Arial"/>
                <a:cs typeface="Arial"/>
              </a:rPr>
              <a:t>it is permitted to anyone to put forward whatever hypotheses he wishes</a:t>
            </a:r>
            <a:r>
              <a:rPr lang="en-US" dirty="0" smtClean="0">
                <a:latin typeface="Arial"/>
                <a:cs typeface="Arial"/>
              </a:rPr>
              <a:t>, and </a:t>
            </a:r>
            <a:r>
              <a:rPr lang="en-US" dirty="0">
                <a:latin typeface="Arial"/>
                <a:cs typeface="Arial"/>
              </a:rPr>
              <a:t>to develop the logical consequences contained in those hypotheses. But in order </a:t>
            </a:r>
            <a:r>
              <a:rPr lang="en-US" dirty="0" smtClean="0">
                <a:latin typeface="Arial"/>
                <a:cs typeface="Arial"/>
              </a:rPr>
              <a:t>that this </a:t>
            </a:r>
            <a:r>
              <a:rPr lang="en-US" dirty="0">
                <a:latin typeface="Arial"/>
                <a:cs typeface="Arial"/>
              </a:rPr>
              <a:t>work merit the name of Geometry, it is necessary that these hypotheses or </a:t>
            </a:r>
            <a:r>
              <a:rPr lang="en-US" dirty="0" smtClean="0">
                <a:latin typeface="Arial"/>
                <a:cs typeface="Arial"/>
              </a:rPr>
              <a:t>postulates express </a:t>
            </a:r>
            <a:r>
              <a:rPr lang="en-US" dirty="0">
                <a:latin typeface="Arial"/>
                <a:cs typeface="Arial"/>
              </a:rPr>
              <a:t>the result of the more simple and elementary observations of physical </a:t>
            </a:r>
            <a:r>
              <a:rPr lang="en-US" dirty="0" smtClean="0">
                <a:latin typeface="Arial"/>
                <a:cs typeface="Arial"/>
              </a:rPr>
              <a:t>figures.”</a:t>
            </a:r>
            <a:endParaRPr lang="en-US" dirty="0">
              <a:latin typeface="Arial"/>
              <a:cs typeface="Arial"/>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25</a:t>
            </a:fld>
            <a:endParaRPr lang="en-US"/>
          </a:p>
        </p:txBody>
      </p:sp>
    </p:spTree>
    <p:extLst>
      <p:ext uri="{BB962C8B-B14F-4D97-AF65-F5344CB8AC3E}">
        <p14:creationId xmlns:p14="http://schemas.microsoft.com/office/powerpoint/2010/main" val="36549065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Peano Axioms</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9513" b="-19513"/>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26</a:t>
            </a:fld>
            <a:endParaRPr lang="en-US"/>
          </a:p>
        </p:txBody>
      </p:sp>
    </p:spTree>
    <p:extLst>
      <p:ext uri="{BB962C8B-B14F-4D97-AF65-F5344CB8AC3E}">
        <p14:creationId xmlns:p14="http://schemas.microsoft.com/office/powerpoint/2010/main" val="14377834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Axioms in Interlingua</a:t>
            </a:r>
            <a:endParaRPr lang="en-US" dirty="0">
              <a:latin typeface="Arial"/>
              <a:cs typeface="Arial"/>
            </a:endParaRPr>
          </a:p>
        </p:txBody>
      </p:sp>
      <p:sp>
        <p:nvSpPr>
          <p:cNvPr id="3" name="Content Placeholder 2"/>
          <p:cNvSpPr>
            <a:spLocks noGrp="1"/>
          </p:cNvSpPr>
          <p:nvPr>
            <p:ph idx="1"/>
          </p:nvPr>
        </p:nvSpPr>
        <p:spPr>
          <a:xfrm>
            <a:off x="251468" y="1600200"/>
            <a:ext cx="8435332" cy="4525963"/>
          </a:xfrm>
        </p:spPr>
        <p:txBody>
          <a:bodyPr>
            <a:normAutofit/>
          </a:bodyPr>
          <a:lstStyle/>
          <a:p>
            <a:pPr marL="0" indent="0">
              <a:buNone/>
            </a:pPr>
            <a:r>
              <a:rPr lang="en-US" sz="2800" dirty="0" smtClean="0">
                <a:latin typeface="Arial"/>
                <a:cs typeface="Arial"/>
              </a:rPr>
              <a:t>0.  </a:t>
            </a:r>
            <a:r>
              <a:rPr lang="en-US" i="1" dirty="0" smtClean="0">
                <a:latin typeface="Palatino"/>
                <a:cs typeface="Palatino"/>
              </a:rPr>
              <a:t>N</a:t>
            </a:r>
            <a:r>
              <a:rPr lang="en-US" i="1" baseline="-25000" dirty="0" smtClean="0">
                <a:latin typeface="Palatino"/>
                <a:cs typeface="Palatino"/>
              </a:rPr>
              <a:t>0</a:t>
            </a:r>
            <a:r>
              <a:rPr lang="en-US" sz="2800" dirty="0" smtClean="0">
                <a:latin typeface="Arial"/>
                <a:cs typeface="Arial"/>
              </a:rPr>
              <a:t> </a:t>
            </a:r>
            <a:r>
              <a:rPr lang="en-US" sz="2800" dirty="0" err="1" smtClean="0">
                <a:latin typeface="Arial"/>
                <a:cs typeface="Arial"/>
              </a:rPr>
              <a:t>es</a:t>
            </a:r>
            <a:r>
              <a:rPr lang="en-US" sz="2800" dirty="0" smtClean="0">
                <a:latin typeface="Arial"/>
                <a:cs typeface="Arial"/>
              </a:rPr>
              <a:t> </a:t>
            </a:r>
            <a:r>
              <a:rPr lang="en-US" sz="2800" dirty="0" err="1" smtClean="0">
                <a:latin typeface="Arial"/>
                <a:cs typeface="Arial"/>
              </a:rPr>
              <a:t>classe</a:t>
            </a:r>
            <a:r>
              <a:rPr lang="en-US" sz="2800" dirty="0" smtClean="0">
                <a:latin typeface="Arial"/>
                <a:cs typeface="Arial"/>
              </a:rPr>
              <a:t>, </a:t>
            </a:r>
            <a:r>
              <a:rPr lang="en-US" sz="2800" dirty="0" err="1" smtClean="0">
                <a:latin typeface="Arial"/>
                <a:cs typeface="Arial"/>
              </a:rPr>
              <a:t>vel</a:t>
            </a:r>
            <a:r>
              <a:rPr lang="en-US" sz="2800" dirty="0" smtClean="0">
                <a:latin typeface="Arial"/>
                <a:cs typeface="Arial"/>
              </a:rPr>
              <a:t> “</a:t>
            </a:r>
            <a:r>
              <a:rPr lang="en-US" sz="2800" dirty="0" err="1" smtClean="0">
                <a:latin typeface="Arial"/>
                <a:cs typeface="Arial"/>
              </a:rPr>
              <a:t>numero</a:t>
            </a:r>
            <a:r>
              <a:rPr lang="en-US" sz="2800" dirty="0" smtClean="0">
                <a:latin typeface="Arial"/>
                <a:cs typeface="Arial"/>
              </a:rPr>
              <a:t>” </a:t>
            </a:r>
            <a:r>
              <a:rPr lang="en-US" sz="2800" dirty="0" err="1" smtClean="0">
                <a:latin typeface="Arial"/>
                <a:cs typeface="Arial"/>
              </a:rPr>
              <a:t>es</a:t>
            </a:r>
            <a:r>
              <a:rPr lang="en-US" sz="2800" dirty="0" smtClean="0">
                <a:latin typeface="Arial"/>
                <a:cs typeface="Arial"/>
              </a:rPr>
              <a:t> </a:t>
            </a:r>
            <a:r>
              <a:rPr lang="en-US" sz="2800" dirty="0" err="1" smtClean="0">
                <a:latin typeface="Arial"/>
                <a:cs typeface="Arial"/>
              </a:rPr>
              <a:t>nomen</a:t>
            </a:r>
            <a:r>
              <a:rPr lang="en-US" sz="2800" dirty="0" smtClean="0">
                <a:latin typeface="Arial"/>
                <a:cs typeface="Arial"/>
              </a:rPr>
              <a:t> commune.</a:t>
            </a:r>
          </a:p>
          <a:p>
            <a:pPr marL="514350" indent="-514350">
              <a:buAutoNum type="arabicPeriod"/>
            </a:pPr>
            <a:r>
              <a:rPr lang="en-US" sz="2800" dirty="0" smtClean="0">
                <a:latin typeface="Arial"/>
                <a:cs typeface="Arial"/>
              </a:rPr>
              <a:t>Zero </a:t>
            </a:r>
            <a:r>
              <a:rPr lang="en-US" sz="2800" dirty="0" err="1" smtClean="0">
                <a:latin typeface="Arial"/>
                <a:cs typeface="Arial"/>
              </a:rPr>
              <a:t>es</a:t>
            </a:r>
            <a:r>
              <a:rPr lang="en-US" sz="2800" dirty="0" smtClean="0">
                <a:latin typeface="Arial"/>
                <a:cs typeface="Arial"/>
              </a:rPr>
              <a:t> </a:t>
            </a:r>
            <a:r>
              <a:rPr lang="en-US" sz="2800" dirty="0" err="1" smtClean="0">
                <a:latin typeface="Arial"/>
                <a:cs typeface="Arial"/>
              </a:rPr>
              <a:t>numero</a:t>
            </a:r>
            <a:r>
              <a:rPr lang="en-US" sz="2800" dirty="0" smtClean="0">
                <a:latin typeface="Arial"/>
                <a:cs typeface="Arial"/>
              </a:rPr>
              <a:t>.</a:t>
            </a:r>
          </a:p>
          <a:p>
            <a:pPr marL="514350" indent="-514350">
              <a:buAutoNum type="arabicPeriod" startAt="2"/>
            </a:pPr>
            <a:r>
              <a:rPr lang="en-US" sz="2800" dirty="0" smtClean="0">
                <a:latin typeface="Arial"/>
                <a:cs typeface="Arial"/>
              </a:rPr>
              <a:t>Si </a:t>
            </a:r>
            <a:r>
              <a:rPr lang="en-US" i="1" dirty="0" smtClean="0">
                <a:latin typeface="Palatino"/>
                <a:cs typeface="Palatino"/>
              </a:rPr>
              <a:t>a</a:t>
            </a:r>
            <a:r>
              <a:rPr lang="en-US" sz="2800" dirty="0" smtClean="0">
                <a:latin typeface="Arial"/>
                <a:cs typeface="Arial"/>
              </a:rPr>
              <a:t> </a:t>
            </a:r>
            <a:r>
              <a:rPr lang="en-US" sz="2800" dirty="0" err="1" smtClean="0">
                <a:latin typeface="Arial"/>
                <a:cs typeface="Arial"/>
              </a:rPr>
              <a:t>es</a:t>
            </a:r>
            <a:r>
              <a:rPr lang="en-US" sz="2800" dirty="0" smtClean="0">
                <a:latin typeface="Arial"/>
                <a:cs typeface="Arial"/>
              </a:rPr>
              <a:t> </a:t>
            </a:r>
            <a:r>
              <a:rPr lang="en-US" sz="2800" dirty="0" err="1" smtClean="0">
                <a:latin typeface="Arial"/>
                <a:cs typeface="Arial"/>
              </a:rPr>
              <a:t>numero</a:t>
            </a:r>
            <a:r>
              <a:rPr lang="en-US" sz="2800" dirty="0" smtClean="0">
                <a:latin typeface="Arial"/>
                <a:cs typeface="Arial"/>
              </a:rPr>
              <a:t>, </a:t>
            </a:r>
            <a:r>
              <a:rPr lang="en-US" sz="2800" dirty="0" err="1" smtClean="0">
                <a:latin typeface="Arial"/>
                <a:cs typeface="Arial"/>
              </a:rPr>
              <a:t>tunc</a:t>
            </a:r>
            <a:r>
              <a:rPr lang="en-US" sz="2800" dirty="0" smtClean="0">
                <a:latin typeface="Arial"/>
                <a:cs typeface="Arial"/>
              </a:rPr>
              <a:t> </a:t>
            </a:r>
            <a:r>
              <a:rPr lang="en-US" sz="2800" dirty="0" err="1" smtClean="0">
                <a:latin typeface="Arial"/>
                <a:cs typeface="Arial"/>
              </a:rPr>
              <a:t>suo</a:t>
            </a:r>
            <a:r>
              <a:rPr lang="en-US" sz="2800" dirty="0" smtClean="0">
                <a:latin typeface="Arial"/>
                <a:cs typeface="Arial"/>
              </a:rPr>
              <a:t> </a:t>
            </a:r>
            <a:r>
              <a:rPr lang="en-US" sz="2800" dirty="0" err="1" smtClean="0">
                <a:latin typeface="Arial"/>
                <a:cs typeface="Arial"/>
              </a:rPr>
              <a:t>successivo</a:t>
            </a:r>
            <a:r>
              <a:rPr lang="en-US" sz="2800" dirty="0" smtClean="0">
                <a:latin typeface="Arial"/>
                <a:cs typeface="Arial"/>
              </a:rPr>
              <a:t> </a:t>
            </a:r>
            <a:r>
              <a:rPr lang="en-US" sz="2800" dirty="0" err="1" smtClean="0">
                <a:latin typeface="Arial"/>
                <a:cs typeface="Arial"/>
              </a:rPr>
              <a:t>es</a:t>
            </a:r>
            <a:r>
              <a:rPr lang="en-US" sz="2800" dirty="0">
                <a:latin typeface="Arial"/>
                <a:cs typeface="Arial"/>
              </a:rPr>
              <a:t> </a:t>
            </a:r>
            <a:r>
              <a:rPr lang="en-US" sz="2800" dirty="0" err="1" smtClean="0">
                <a:latin typeface="Arial"/>
                <a:cs typeface="Arial"/>
              </a:rPr>
              <a:t>numero</a:t>
            </a:r>
            <a:r>
              <a:rPr lang="en-US" sz="2800" dirty="0" smtClean="0">
                <a:latin typeface="Arial"/>
                <a:cs typeface="Arial"/>
              </a:rPr>
              <a:t>.</a:t>
            </a:r>
          </a:p>
          <a:p>
            <a:pPr marL="0" indent="0">
              <a:buNone/>
            </a:pPr>
            <a:r>
              <a:rPr lang="en-US" sz="2800" dirty="0" smtClean="0">
                <a:latin typeface="Arial"/>
                <a:cs typeface="Arial"/>
              </a:rPr>
              <a:t>3.  </a:t>
            </a:r>
            <a:r>
              <a:rPr lang="en-US" sz="2800" i="1" dirty="0" smtClean="0">
                <a:latin typeface="Palatino"/>
                <a:cs typeface="Palatino"/>
              </a:rPr>
              <a:t>N</a:t>
            </a:r>
            <a:r>
              <a:rPr lang="en-US" sz="2800" i="1" baseline="-25000" dirty="0" smtClean="0">
                <a:latin typeface="Palatino"/>
                <a:cs typeface="Palatino"/>
              </a:rPr>
              <a:t>0</a:t>
            </a:r>
            <a:r>
              <a:rPr lang="en-US" sz="2800" dirty="0" smtClean="0">
                <a:latin typeface="Arial"/>
                <a:cs typeface="Arial"/>
              </a:rPr>
              <a:t> </a:t>
            </a:r>
            <a:r>
              <a:rPr lang="en-US" sz="2800" dirty="0" err="1">
                <a:latin typeface="Arial"/>
                <a:cs typeface="Arial"/>
              </a:rPr>
              <a:t>es</a:t>
            </a:r>
            <a:r>
              <a:rPr lang="en-US" sz="2800" dirty="0">
                <a:latin typeface="Arial"/>
                <a:cs typeface="Arial"/>
              </a:rPr>
              <a:t> </a:t>
            </a:r>
            <a:r>
              <a:rPr lang="en-US" sz="2800" dirty="0" err="1" smtClean="0">
                <a:latin typeface="Arial"/>
                <a:cs typeface="Arial"/>
              </a:rPr>
              <a:t>classe</a:t>
            </a:r>
            <a:r>
              <a:rPr lang="en-US" sz="2800" dirty="0" smtClean="0">
                <a:latin typeface="Arial"/>
                <a:cs typeface="Arial"/>
              </a:rPr>
              <a:t> </a:t>
            </a:r>
            <a:r>
              <a:rPr lang="en-US" sz="2800" dirty="0" err="1" smtClean="0">
                <a:latin typeface="Arial"/>
                <a:cs typeface="Arial"/>
              </a:rPr>
              <a:t>minimo</a:t>
            </a:r>
            <a:r>
              <a:rPr lang="en-US" sz="2800" dirty="0" smtClean="0">
                <a:latin typeface="Arial"/>
                <a:cs typeface="Arial"/>
              </a:rPr>
              <a:t>, </a:t>
            </a:r>
            <a:r>
              <a:rPr lang="en-US" sz="2800" dirty="0" err="1" smtClean="0">
                <a:latin typeface="Arial"/>
                <a:cs typeface="Arial"/>
              </a:rPr>
              <a:t>que</a:t>
            </a:r>
            <a:r>
              <a:rPr lang="en-US" sz="2800" dirty="0" smtClean="0">
                <a:latin typeface="Arial"/>
                <a:cs typeface="Arial"/>
              </a:rPr>
              <a:t> </a:t>
            </a:r>
            <a:r>
              <a:rPr lang="en-US" sz="2800" dirty="0" err="1" smtClean="0">
                <a:latin typeface="Arial"/>
                <a:cs typeface="Arial"/>
              </a:rPr>
              <a:t>satisfac</a:t>
            </a:r>
            <a:r>
              <a:rPr lang="en-US" sz="2800" dirty="0" smtClean="0">
                <a:latin typeface="Arial"/>
                <a:cs typeface="Arial"/>
              </a:rPr>
              <a:t> ad </a:t>
            </a:r>
            <a:r>
              <a:rPr lang="en-US" sz="2800" dirty="0" err="1" smtClean="0">
                <a:latin typeface="Arial"/>
                <a:cs typeface="Arial"/>
              </a:rPr>
              <a:t>conditione</a:t>
            </a:r>
            <a:r>
              <a:rPr lang="en-US" sz="2800" dirty="0" smtClean="0">
                <a:latin typeface="Arial"/>
                <a:cs typeface="Arial"/>
              </a:rPr>
              <a:t>   </a:t>
            </a:r>
            <a:br>
              <a:rPr lang="en-US" sz="2800" dirty="0" smtClean="0">
                <a:latin typeface="Arial"/>
                <a:cs typeface="Arial"/>
              </a:rPr>
            </a:br>
            <a:r>
              <a:rPr lang="en-US" sz="2800" dirty="0" smtClean="0">
                <a:latin typeface="Arial"/>
                <a:cs typeface="Arial"/>
              </a:rPr>
              <a:t>     0, 1, 2; […]</a:t>
            </a:r>
          </a:p>
          <a:p>
            <a:pPr marL="514350" indent="-514350">
              <a:buAutoNum type="arabicPeriod" startAt="4"/>
            </a:pPr>
            <a:r>
              <a:rPr lang="en-US" sz="2800" dirty="0" smtClean="0">
                <a:latin typeface="Arial"/>
                <a:cs typeface="Arial"/>
              </a:rPr>
              <a:t>Duo </a:t>
            </a:r>
            <a:r>
              <a:rPr lang="en-US" sz="2800" dirty="0" err="1" smtClean="0">
                <a:latin typeface="Arial"/>
                <a:cs typeface="Arial"/>
              </a:rPr>
              <a:t>numero</a:t>
            </a:r>
            <a:r>
              <a:rPr lang="en-US" sz="2800" dirty="0" smtClean="0">
                <a:latin typeface="Arial"/>
                <a:cs typeface="Arial"/>
              </a:rPr>
              <a:t>, </a:t>
            </a:r>
            <a:r>
              <a:rPr lang="en-US" sz="2800" dirty="0" err="1" smtClean="0">
                <a:latin typeface="Arial"/>
                <a:cs typeface="Arial"/>
              </a:rPr>
              <a:t>que</a:t>
            </a:r>
            <a:r>
              <a:rPr lang="en-US" sz="2800" dirty="0" smtClean="0">
                <a:latin typeface="Arial"/>
                <a:cs typeface="Arial"/>
              </a:rPr>
              <a:t> </a:t>
            </a:r>
            <a:r>
              <a:rPr lang="en-US" sz="2800" dirty="0" err="1" smtClean="0">
                <a:latin typeface="Arial"/>
                <a:cs typeface="Arial"/>
              </a:rPr>
              <a:t>habe</a:t>
            </a:r>
            <a:r>
              <a:rPr lang="en-US" sz="2800" dirty="0" smtClean="0">
                <a:latin typeface="Arial"/>
                <a:cs typeface="Arial"/>
              </a:rPr>
              <a:t> </a:t>
            </a:r>
            <a:r>
              <a:rPr lang="en-US" sz="2800" dirty="0" err="1" smtClean="0">
                <a:latin typeface="Arial"/>
                <a:cs typeface="Arial"/>
              </a:rPr>
              <a:t>successivo</a:t>
            </a:r>
            <a:r>
              <a:rPr lang="en-US" sz="2800" dirty="0" smtClean="0">
                <a:latin typeface="Arial"/>
                <a:cs typeface="Arial"/>
              </a:rPr>
              <a:t> </a:t>
            </a:r>
            <a:r>
              <a:rPr lang="en-US" sz="2800" dirty="0" err="1" smtClean="0">
                <a:latin typeface="Arial"/>
                <a:cs typeface="Arial"/>
              </a:rPr>
              <a:t>aequale</a:t>
            </a:r>
            <a:r>
              <a:rPr lang="en-US" sz="2800" dirty="0" smtClean="0">
                <a:latin typeface="Arial"/>
                <a:cs typeface="Arial"/>
              </a:rPr>
              <a:t>, </a:t>
            </a:r>
            <a:r>
              <a:rPr lang="en-US" sz="2800" dirty="0" err="1" smtClean="0">
                <a:latin typeface="Arial"/>
                <a:cs typeface="Arial"/>
              </a:rPr>
              <a:t>es</a:t>
            </a:r>
            <a:r>
              <a:rPr lang="en-US" sz="2800" dirty="0" smtClean="0">
                <a:latin typeface="Arial"/>
                <a:cs typeface="Arial"/>
              </a:rPr>
              <a:t> </a:t>
            </a:r>
            <a:r>
              <a:rPr lang="en-US" sz="2800" dirty="0" err="1" smtClean="0">
                <a:latin typeface="Arial"/>
                <a:cs typeface="Arial"/>
              </a:rPr>
              <a:t>aequale</a:t>
            </a:r>
            <a:r>
              <a:rPr lang="en-US" sz="2800" dirty="0" smtClean="0">
                <a:latin typeface="Arial"/>
                <a:cs typeface="Arial"/>
              </a:rPr>
              <a:t> inter se.</a:t>
            </a:r>
          </a:p>
          <a:p>
            <a:pPr marL="0" indent="0">
              <a:buNone/>
            </a:pPr>
            <a:r>
              <a:rPr lang="en-US" sz="2800" dirty="0" smtClean="0">
                <a:latin typeface="Arial"/>
                <a:cs typeface="Arial"/>
              </a:rPr>
              <a:t>5.  0 non </a:t>
            </a:r>
            <a:r>
              <a:rPr lang="en-US" sz="2800" dirty="0" err="1" smtClean="0">
                <a:latin typeface="Arial"/>
                <a:cs typeface="Arial"/>
              </a:rPr>
              <a:t>seque</a:t>
            </a:r>
            <a:r>
              <a:rPr lang="en-US" sz="2800" dirty="0" smtClean="0">
                <a:latin typeface="Arial"/>
                <a:cs typeface="Arial"/>
              </a:rPr>
              <a:t> </a:t>
            </a:r>
            <a:r>
              <a:rPr lang="en-US" sz="2800" dirty="0" err="1" smtClean="0">
                <a:latin typeface="Arial"/>
                <a:cs typeface="Arial"/>
              </a:rPr>
              <a:t>ullo</a:t>
            </a:r>
            <a:r>
              <a:rPr lang="en-US" sz="2800" dirty="0" smtClean="0">
                <a:latin typeface="Arial"/>
                <a:cs typeface="Arial"/>
              </a:rPr>
              <a:t> </a:t>
            </a:r>
            <a:r>
              <a:rPr lang="en-US" sz="2800" dirty="0" err="1" smtClean="0">
                <a:latin typeface="Arial"/>
                <a:cs typeface="Arial"/>
              </a:rPr>
              <a:t>numero</a:t>
            </a:r>
            <a:r>
              <a:rPr lang="en-US" sz="2800" dirty="0" smtClean="0">
                <a:latin typeface="Arial"/>
                <a:cs typeface="Arial"/>
              </a:rPr>
              <a:t>.</a:t>
            </a:r>
            <a:endParaRPr lang="en-US" sz="2800" dirty="0">
              <a:latin typeface="Arial"/>
              <a:cs typeface="Arial"/>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27</a:t>
            </a:fld>
            <a:endParaRPr lang="en-US"/>
          </a:p>
        </p:txBody>
      </p:sp>
    </p:spTree>
    <p:extLst>
      <p:ext uri="{BB962C8B-B14F-4D97-AF65-F5344CB8AC3E}">
        <p14:creationId xmlns:p14="http://schemas.microsoft.com/office/powerpoint/2010/main" val="24634815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Variations</a:t>
            </a:r>
            <a:endParaRPr lang="en-US" dirty="0"/>
          </a:p>
        </p:txBody>
      </p:sp>
      <p:sp>
        <p:nvSpPr>
          <p:cNvPr id="3" name="Content Placeholder 2"/>
          <p:cNvSpPr>
            <a:spLocks noGrp="1"/>
          </p:cNvSpPr>
          <p:nvPr>
            <p:ph idx="1"/>
          </p:nvPr>
        </p:nvSpPr>
        <p:spPr/>
        <p:txBody>
          <a:bodyPr/>
          <a:lstStyle/>
          <a:p>
            <a:r>
              <a:rPr lang="en-US" dirty="0" smtClean="0"/>
              <a:t>Many modern texts start natural numbers with 1 and not 0.</a:t>
            </a:r>
          </a:p>
          <a:p>
            <a:r>
              <a:rPr lang="en-US" dirty="0" smtClean="0"/>
              <a:t>They often put the induction axiom last.</a:t>
            </a:r>
          </a:p>
          <a:p>
            <a:r>
              <a:rPr lang="en-US" dirty="0" smtClean="0"/>
              <a:t>Sometimes they replace </a:t>
            </a:r>
            <a:r>
              <a:rPr lang="en-US" i="1" dirty="0" smtClean="0"/>
              <a:t>second order </a:t>
            </a:r>
            <a:r>
              <a:rPr lang="en-US" dirty="0" smtClean="0"/>
              <a:t>induction axiom with a </a:t>
            </a:r>
            <a:r>
              <a:rPr lang="en-US" i="1" dirty="0" smtClean="0"/>
              <a:t>first order </a:t>
            </a:r>
            <a:r>
              <a:rPr lang="en-US" dirty="0" smtClean="0"/>
              <a:t>induction axiom schema.</a:t>
            </a:r>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28</a:t>
            </a:fld>
            <a:endParaRPr lang="en-US"/>
          </a:p>
        </p:txBody>
      </p:sp>
    </p:spTree>
    <p:extLst>
      <p:ext uri="{BB962C8B-B14F-4D97-AF65-F5344CB8AC3E}">
        <p14:creationId xmlns:p14="http://schemas.microsoft.com/office/powerpoint/2010/main" val="12882245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Predecessors of Peano</a:t>
            </a:r>
            <a:endParaRPr lang="en-US" dirty="0">
              <a:latin typeface="Arial"/>
              <a:cs typeface="Arial"/>
            </a:endParaRPr>
          </a:p>
        </p:txBody>
      </p:sp>
      <p:sp>
        <p:nvSpPr>
          <p:cNvPr id="3" name="Content Placeholder 2"/>
          <p:cNvSpPr>
            <a:spLocks noGrp="1"/>
          </p:cNvSpPr>
          <p:nvPr>
            <p:ph idx="1"/>
          </p:nvPr>
        </p:nvSpPr>
        <p:spPr/>
        <p:txBody>
          <a:bodyPr/>
          <a:lstStyle/>
          <a:p>
            <a:r>
              <a:rPr lang="en-US" dirty="0" smtClean="0">
                <a:latin typeface="Arial"/>
                <a:cs typeface="Arial"/>
              </a:rPr>
              <a:t>Hermann </a:t>
            </a:r>
            <a:r>
              <a:rPr lang="en-US" dirty="0" err="1" smtClean="0">
                <a:latin typeface="Arial"/>
                <a:cs typeface="Arial"/>
              </a:rPr>
              <a:t>Grassmann</a:t>
            </a:r>
            <a:r>
              <a:rPr lang="en-US" dirty="0" smtClean="0">
                <a:latin typeface="Arial"/>
                <a:cs typeface="Arial"/>
              </a:rPr>
              <a:t> (1809 – 1877)</a:t>
            </a:r>
          </a:p>
          <a:p>
            <a:pPr lvl="1"/>
            <a:r>
              <a:rPr lang="en-US" i="1" dirty="0" err="1" smtClean="0">
                <a:latin typeface="Arial"/>
                <a:cs typeface="Arial"/>
              </a:rPr>
              <a:t>Lehrbuch</a:t>
            </a:r>
            <a:r>
              <a:rPr lang="en-US" i="1" dirty="0" smtClean="0">
                <a:latin typeface="Arial"/>
                <a:cs typeface="Arial"/>
              </a:rPr>
              <a:t> der </a:t>
            </a:r>
            <a:r>
              <a:rPr lang="en-US" i="1" dirty="0" err="1" smtClean="0">
                <a:latin typeface="Arial"/>
                <a:cs typeface="Arial"/>
              </a:rPr>
              <a:t>Arithmetik</a:t>
            </a:r>
            <a:r>
              <a:rPr lang="en-US" i="1" dirty="0" smtClean="0">
                <a:latin typeface="Arial"/>
                <a:cs typeface="Arial"/>
              </a:rPr>
              <a:t> </a:t>
            </a:r>
            <a:r>
              <a:rPr lang="en-US" dirty="0" smtClean="0">
                <a:latin typeface="Arial"/>
                <a:cs typeface="Arial"/>
              </a:rPr>
              <a:t>(1861)</a:t>
            </a:r>
          </a:p>
          <a:p>
            <a:pPr lvl="1"/>
            <a:endParaRPr lang="en-US" dirty="0">
              <a:latin typeface="Arial"/>
              <a:cs typeface="Arial"/>
            </a:endParaRPr>
          </a:p>
          <a:p>
            <a:r>
              <a:rPr lang="en-US" dirty="0" smtClean="0">
                <a:latin typeface="Arial"/>
                <a:cs typeface="Arial"/>
              </a:rPr>
              <a:t>Richard Dedekind </a:t>
            </a:r>
          </a:p>
          <a:p>
            <a:pPr lvl="1"/>
            <a:r>
              <a:rPr lang="en-US" i="1" dirty="0" smtClean="0"/>
              <a:t>Was </a:t>
            </a:r>
            <a:r>
              <a:rPr lang="en-US" i="1" dirty="0" err="1"/>
              <a:t>sind</a:t>
            </a:r>
            <a:r>
              <a:rPr lang="en-US" i="1" dirty="0"/>
              <a:t> und was </a:t>
            </a:r>
            <a:r>
              <a:rPr lang="en-US" i="1" dirty="0" err="1"/>
              <a:t>sollen</a:t>
            </a:r>
            <a:r>
              <a:rPr lang="en-US" i="1" dirty="0"/>
              <a:t> die </a:t>
            </a:r>
            <a:r>
              <a:rPr lang="en-US" i="1" dirty="0" err="1" smtClean="0"/>
              <a:t>Zahlen</a:t>
            </a:r>
            <a:r>
              <a:rPr lang="en-US" i="1" dirty="0" smtClean="0"/>
              <a:t>? </a:t>
            </a:r>
            <a:r>
              <a:rPr lang="en-US" dirty="0" smtClean="0"/>
              <a:t>(1888)</a:t>
            </a:r>
          </a:p>
          <a:p>
            <a:pPr marL="457200" lvl="1" indent="0">
              <a:buNone/>
            </a:pPr>
            <a:endParaRPr lang="en-US" dirty="0" smtClean="0"/>
          </a:p>
          <a:p>
            <a:pPr marL="457200" lvl="1" indent="0">
              <a:buNone/>
            </a:pPr>
            <a:endParaRPr lang="en-US" dirty="0" smtClean="0"/>
          </a:p>
        </p:txBody>
      </p:sp>
      <p:sp>
        <p:nvSpPr>
          <p:cNvPr id="4" name="Slide Number Placeholder 3"/>
          <p:cNvSpPr>
            <a:spLocks noGrp="1"/>
          </p:cNvSpPr>
          <p:nvPr>
            <p:ph type="sldNum" sz="quarter" idx="12"/>
          </p:nvPr>
        </p:nvSpPr>
        <p:spPr/>
        <p:txBody>
          <a:bodyPr/>
          <a:lstStyle/>
          <a:p>
            <a:fld id="{61370158-B695-A34E-8F3B-AA76DB2B0F20}" type="slidenum">
              <a:rPr lang="en-US" smtClean="0"/>
              <a:t>29</a:t>
            </a:fld>
            <a:endParaRPr lang="en-US"/>
          </a:p>
        </p:txBody>
      </p:sp>
    </p:spTree>
    <p:extLst>
      <p:ext uri="{BB962C8B-B14F-4D97-AF65-F5344CB8AC3E}">
        <p14:creationId xmlns:p14="http://schemas.microsoft.com/office/powerpoint/2010/main" val="33392293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Axioms and Computers</a:t>
            </a:r>
            <a:endParaRPr lang="en-US" dirty="0"/>
          </a:p>
        </p:txBody>
      </p:sp>
      <p:sp>
        <p:nvSpPr>
          <p:cNvPr id="3" name="Content Placeholder 2"/>
          <p:cNvSpPr>
            <a:spLocks noGrp="1"/>
          </p:cNvSpPr>
          <p:nvPr>
            <p:ph idx="1"/>
          </p:nvPr>
        </p:nvSpPr>
        <p:spPr/>
        <p:txBody>
          <a:bodyPr/>
          <a:lstStyle/>
          <a:p>
            <a:r>
              <a:rPr lang="en-US" dirty="0" smtClean="0"/>
              <a:t>Formalization of Mathematics led to work of Gödel and Turing.</a:t>
            </a:r>
          </a:p>
          <a:p>
            <a:pPr marL="0" indent="0">
              <a:buNone/>
            </a:pPr>
            <a:endParaRPr lang="en-US" dirty="0" smtClean="0"/>
          </a:p>
          <a:p>
            <a:r>
              <a:rPr lang="en-US" dirty="0" smtClean="0"/>
              <a:t>Specifying software is based on axioms.</a:t>
            </a:r>
          </a:p>
          <a:p>
            <a:endParaRPr lang="en-US" dirty="0"/>
          </a:p>
          <a:p>
            <a:r>
              <a:rPr lang="en-US" i="1" dirty="0" smtClean="0"/>
              <a:t>Concepts</a:t>
            </a:r>
            <a:r>
              <a:rPr lang="en-US" dirty="0" smtClean="0"/>
              <a:t> are a way of grouping axioms</a:t>
            </a:r>
            <a:r>
              <a:rPr lang="en-US" dirty="0"/>
              <a:t> </a:t>
            </a:r>
            <a:r>
              <a:rPr lang="en-US" dirty="0" smtClean="0"/>
              <a:t>together.</a:t>
            </a:r>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3</a:t>
            </a:fld>
            <a:endParaRPr lang="en-US"/>
          </a:p>
        </p:txBody>
      </p:sp>
    </p:spTree>
    <p:extLst>
      <p:ext uri="{BB962C8B-B14F-4D97-AF65-F5344CB8AC3E}">
        <p14:creationId xmlns:p14="http://schemas.microsoft.com/office/powerpoint/2010/main" val="26043875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Hermann </a:t>
            </a:r>
            <a:r>
              <a:rPr lang="en-US" dirty="0" err="1" smtClean="0"/>
              <a:t>Grassmann</a:t>
            </a:r>
            <a:endParaRPr lang="en-US" dirty="0"/>
          </a:p>
        </p:txBody>
      </p:sp>
      <p:pic>
        <p:nvPicPr>
          <p:cNvPr id="6" name="Content Placeholder 5"/>
          <p:cNvPicPr>
            <a:picLocks noGrp="1" noChangeAspect="1"/>
          </p:cNvPicPr>
          <p:nvPr>
            <p:ph idx="1"/>
          </p:nvPr>
        </p:nvPicPr>
        <p:blipFill>
          <a:blip r:embed="rId2"/>
          <a:srcRect l="-76253" r="-76253"/>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30</a:t>
            </a:fld>
            <a:endParaRPr lang="en-US"/>
          </a:p>
        </p:txBody>
      </p:sp>
    </p:spTree>
    <p:extLst>
      <p:ext uri="{BB962C8B-B14F-4D97-AF65-F5344CB8AC3E}">
        <p14:creationId xmlns:p14="http://schemas.microsoft.com/office/powerpoint/2010/main" val="22688372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ndependence of Peano Axioms</a:t>
            </a:r>
            <a:endParaRPr lang="en-US" dirty="0"/>
          </a:p>
        </p:txBody>
      </p:sp>
      <p:sp>
        <p:nvSpPr>
          <p:cNvPr id="3" name="Content Placeholder 2"/>
          <p:cNvSpPr>
            <a:spLocks noGrp="1"/>
          </p:cNvSpPr>
          <p:nvPr>
            <p:ph idx="1"/>
          </p:nvPr>
        </p:nvSpPr>
        <p:spPr/>
        <p:txBody>
          <a:bodyPr/>
          <a:lstStyle/>
          <a:p>
            <a:pPr marL="0" indent="0">
              <a:buNone/>
            </a:pPr>
            <a:r>
              <a:rPr lang="en-US" dirty="0" smtClean="0"/>
              <a:t>To prove that every axiom is needed, we need to remove each one from the set of axioms and demonstrate that the remaining set has models that do not meet our intent. (In other words, they are not isomorphic to our natural numbers.)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31</a:t>
            </a:fld>
            <a:endParaRPr lang="en-US"/>
          </a:p>
        </p:txBody>
      </p:sp>
    </p:spTree>
    <p:extLst>
      <p:ext uri="{BB962C8B-B14F-4D97-AF65-F5344CB8AC3E}">
        <p14:creationId xmlns:p14="http://schemas.microsoft.com/office/powerpoint/2010/main" val="230963449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Removing </a:t>
            </a:r>
            <a:br>
              <a:rPr lang="en-US" dirty="0" smtClean="0"/>
            </a:br>
            <a:r>
              <a:rPr lang="en-US" i="1" dirty="0" smtClean="0"/>
              <a:t>Existence of 0</a:t>
            </a:r>
            <a:r>
              <a:rPr lang="en-US" i="1" dirty="0"/>
              <a:t> </a:t>
            </a:r>
            <a:r>
              <a:rPr lang="en-US" dirty="0" smtClean="0"/>
              <a:t>Axiom</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7198" b="-77198"/>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32</a:t>
            </a:fld>
            <a:endParaRPr lang="en-US"/>
          </a:p>
        </p:txBody>
      </p:sp>
    </p:spTree>
    <p:extLst>
      <p:ext uri="{BB962C8B-B14F-4D97-AF65-F5344CB8AC3E}">
        <p14:creationId xmlns:p14="http://schemas.microsoft.com/office/powerpoint/2010/main" val="40098469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Trivial model</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33642" r="-33642"/>
          <a:stretch>
            <a:fillRect/>
          </a:stretch>
        </p:blipFill>
        <p:spPr>
          <a:xfrm>
            <a:off x="2843505" y="2633019"/>
            <a:ext cx="3206363" cy="1763376"/>
          </a:xfrm>
        </p:spPr>
      </p:pic>
      <p:sp>
        <p:nvSpPr>
          <p:cNvPr id="3" name="Slide Number Placeholder 2"/>
          <p:cNvSpPr>
            <a:spLocks noGrp="1"/>
          </p:cNvSpPr>
          <p:nvPr>
            <p:ph type="sldNum" sz="quarter" idx="12"/>
          </p:nvPr>
        </p:nvSpPr>
        <p:spPr/>
        <p:txBody>
          <a:bodyPr/>
          <a:lstStyle/>
          <a:p>
            <a:fld id="{61370158-B695-A34E-8F3B-AA76DB2B0F20}" type="slidenum">
              <a:rPr lang="en-US" smtClean="0"/>
              <a:t>33</a:t>
            </a:fld>
            <a:endParaRPr lang="en-US"/>
          </a:p>
        </p:txBody>
      </p:sp>
    </p:spTree>
    <p:extLst>
      <p:ext uri="{BB962C8B-B14F-4D97-AF65-F5344CB8AC3E}">
        <p14:creationId xmlns:p14="http://schemas.microsoft.com/office/powerpoint/2010/main" val="325862934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Removing </a:t>
            </a:r>
            <a:br>
              <a:rPr lang="en-US" dirty="0" smtClean="0"/>
            </a:br>
            <a:r>
              <a:rPr lang="en-US" i="1" dirty="0" smtClean="0"/>
              <a:t>Totality of Successor </a:t>
            </a:r>
            <a:r>
              <a:rPr lang="en-US" dirty="0" smtClean="0"/>
              <a:t>Axiom</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4713" b="-54713"/>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34</a:t>
            </a:fld>
            <a:endParaRPr lang="en-US"/>
          </a:p>
        </p:txBody>
      </p:sp>
    </p:spTree>
    <p:extLst>
      <p:ext uri="{BB962C8B-B14F-4D97-AF65-F5344CB8AC3E}">
        <p14:creationId xmlns:p14="http://schemas.microsoft.com/office/powerpoint/2010/main" val="80517646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Finite linear models</a:t>
            </a:r>
            <a:endParaRPr lang="en-US" dirty="0">
              <a:latin typeface="Arial"/>
              <a:cs typeface="Arial"/>
            </a:endParaRPr>
          </a:p>
        </p:txBody>
      </p:sp>
      <p:sp>
        <p:nvSpPr>
          <p:cNvPr id="3" name="Content Placeholder 2"/>
          <p:cNvSpPr>
            <a:spLocks noGrp="1"/>
          </p:cNvSpPr>
          <p:nvPr>
            <p:ph idx="1"/>
          </p:nvPr>
        </p:nvSpPr>
        <p:spPr/>
        <p:txBody>
          <a:bodyPr/>
          <a:lstStyle/>
          <a:p>
            <a:r>
              <a:rPr lang="en-US" dirty="0" smtClean="0">
                <a:latin typeface="Palatino"/>
                <a:cs typeface="Palatino"/>
              </a:rPr>
              <a:t>{0}</a:t>
            </a:r>
          </a:p>
          <a:p>
            <a:r>
              <a:rPr lang="en-US" dirty="0" smtClean="0">
                <a:latin typeface="Palatino"/>
                <a:cs typeface="Palatino"/>
              </a:rPr>
              <a:t>{0, 1}</a:t>
            </a:r>
          </a:p>
          <a:p>
            <a:r>
              <a:rPr lang="en-US" dirty="0" smtClean="0">
                <a:latin typeface="Palatino"/>
                <a:cs typeface="Palatino"/>
              </a:rPr>
              <a:t>{0, 1, 2}</a:t>
            </a:r>
          </a:p>
          <a:p>
            <a:r>
              <a:rPr lang="en-US" dirty="0" smtClean="0">
                <a:latin typeface="Palatino"/>
                <a:cs typeface="Palatino"/>
              </a:rPr>
              <a:t>…</a:t>
            </a:r>
            <a:endParaRPr lang="en-US" dirty="0">
              <a:latin typeface="Palatino"/>
              <a:cs typeface="Palatino"/>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35</a:t>
            </a:fld>
            <a:endParaRPr lang="en-US"/>
          </a:p>
        </p:txBody>
      </p:sp>
    </p:spTree>
    <p:extLst>
      <p:ext uri="{BB962C8B-B14F-4D97-AF65-F5344CB8AC3E}">
        <p14:creationId xmlns:p14="http://schemas.microsoft.com/office/powerpoint/2010/main" val="308103562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Removing </a:t>
            </a:r>
            <a:r>
              <a:rPr lang="en-US" i="1" dirty="0">
                <a:latin typeface="Arial"/>
                <a:cs typeface="Arial"/>
              </a:rPr>
              <a:t>I</a:t>
            </a:r>
            <a:r>
              <a:rPr lang="en-US" i="1" dirty="0" smtClean="0">
                <a:latin typeface="Arial"/>
                <a:cs typeface="Arial"/>
              </a:rPr>
              <a:t>nduction</a:t>
            </a:r>
            <a:r>
              <a:rPr lang="en-US" dirty="0" smtClean="0">
                <a:latin typeface="Arial"/>
                <a:cs typeface="Arial"/>
              </a:rPr>
              <a:t> </a:t>
            </a:r>
            <a:r>
              <a:rPr lang="en-US" dirty="0">
                <a:latin typeface="Arial"/>
                <a:cs typeface="Arial"/>
              </a:rPr>
              <a:t>A</a:t>
            </a:r>
            <a:r>
              <a:rPr lang="en-US" dirty="0" smtClean="0">
                <a:latin typeface="Arial"/>
                <a:cs typeface="Arial"/>
              </a:rPr>
              <a:t>xiom</a:t>
            </a:r>
            <a:endParaRPr lang="en-US" dirty="0">
              <a:latin typeface="Arial"/>
              <a:cs typeface="Arial"/>
            </a:endParaRPr>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4685" b="-24685"/>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36</a:t>
            </a:fld>
            <a:endParaRPr lang="en-US"/>
          </a:p>
        </p:txBody>
      </p:sp>
    </p:spTree>
    <p:extLst>
      <p:ext uri="{BB962C8B-B14F-4D97-AF65-F5344CB8AC3E}">
        <p14:creationId xmlns:p14="http://schemas.microsoft.com/office/powerpoint/2010/main" val="15480027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Transfinite ordinals</a:t>
            </a:r>
            <a:endParaRPr lang="en-US" dirty="0">
              <a:latin typeface="Arial"/>
              <a:cs typeface="Arial"/>
            </a:endParaRPr>
          </a:p>
        </p:txBody>
      </p:sp>
      <p:sp>
        <p:nvSpPr>
          <p:cNvPr id="3" name="Content Placeholder 2"/>
          <p:cNvSpPr>
            <a:spLocks noGrp="1"/>
          </p:cNvSpPr>
          <p:nvPr>
            <p:ph idx="1"/>
          </p:nvPr>
        </p:nvSpPr>
        <p:spPr>
          <a:xfrm>
            <a:off x="207818" y="1600200"/>
            <a:ext cx="8682182" cy="4525963"/>
          </a:xfrm>
        </p:spPr>
        <p:txBody>
          <a:bodyPr/>
          <a:lstStyle/>
          <a:p>
            <a:r>
              <a:rPr lang="en-US" sz="2800" dirty="0" smtClean="0">
                <a:latin typeface="Palatino"/>
                <a:cs typeface="Palatino"/>
              </a:rPr>
              <a:t>{0, 1, 2, 3, …, </a:t>
            </a:r>
            <a:r>
              <a:rPr lang="el-GR" sz="2800" dirty="0" smtClean="0">
                <a:latin typeface="Palatino"/>
                <a:cs typeface="Palatino"/>
              </a:rPr>
              <a:t>ω, ω+1, ω+2, </a:t>
            </a:r>
            <a:r>
              <a:rPr lang="en-US" sz="2800" dirty="0">
                <a:latin typeface="Palatino"/>
                <a:cs typeface="Palatino"/>
              </a:rPr>
              <a:t>…</a:t>
            </a:r>
            <a:r>
              <a:rPr lang="el-GR" sz="2800" dirty="0" smtClean="0">
                <a:latin typeface="Palatino"/>
                <a:cs typeface="Palatino"/>
              </a:rPr>
              <a:t>}</a:t>
            </a:r>
            <a:endParaRPr lang="en-US" sz="2800" dirty="0" smtClean="0">
              <a:latin typeface="Palatino"/>
              <a:cs typeface="Palatino"/>
            </a:endParaRPr>
          </a:p>
          <a:p>
            <a:r>
              <a:rPr lang="en-US" sz="2800" dirty="0">
                <a:latin typeface="Palatino"/>
                <a:cs typeface="Palatino"/>
              </a:rPr>
              <a:t>{0, 1, 2, 3, …, </a:t>
            </a:r>
            <a:r>
              <a:rPr lang="el-GR" sz="2800" dirty="0" smtClean="0">
                <a:latin typeface="Palatino"/>
                <a:cs typeface="Palatino"/>
              </a:rPr>
              <a:t>ω</a:t>
            </a:r>
            <a:r>
              <a:rPr lang="en-US" sz="2800" baseline="-25000" dirty="0">
                <a:latin typeface="Palatino"/>
                <a:cs typeface="Palatino"/>
              </a:rPr>
              <a:t>1</a:t>
            </a:r>
            <a:r>
              <a:rPr lang="el-GR" sz="2800" dirty="0" smtClean="0">
                <a:latin typeface="Palatino"/>
                <a:cs typeface="Palatino"/>
              </a:rPr>
              <a:t>, ω</a:t>
            </a:r>
            <a:r>
              <a:rPr lang="en-US" sz="2800" baseline="-25000" dirty="0">
                <a:latin typeface="Palatino"/>
                <a:cs typeface="Palatino"/>
              </a:rPr>
              <a:t>1</a:t>
            </a:r>
            <a:r>
              <a:rPr lang="el-GR" sz="2800" dirty="0" smtClean="0">
                <a:latin typeface="Palatino"/>
                <a:cs typeface="Palatino"/>
              </a:rPr>
              <a:t>+</a:t>
            </a:r>
            <a:r>
              <a:rPr lang="el-GR" sz="2800" dirty="0">
                <a:latin typeface="Palatino"/>
                <a:cs typeface="Palatino"/>
              </a:rPr>
              <a:t>1, </a:t>
            </a:r>
            <a:r>
              <a:rPr lang="el-GR" sz="2800" dirty="0" smtClean="0">
                <a:latin typeface="Palatino"/>
                <a:cs typeface="Palatino"/>
              </a:rPr>
              <a:t>ω</a:t>
            </a:r>
            <a:r>
              <a:rPr lang="en-US" sz="2800" baseline="-25000" dirty="0">
                <a:latin typeface="Palatino"/>
                <a:cs typeface="Palatino"/>
              </a:rPr>
              <a:t>1</a:t>
            </a:r>
            <a:r>
              <a:rPr lang="el-GR" sz="2800" dirty="0" smtClean="0">
                <a:latin typeface="Palatino"/>
                <a:cs typeface="Palatino"/>
              </a:rPr>
              <a:t>+</a:t>
            </a:r>
            <a:r>
              <a:rPr lang="el-GR" sz="2800" dirty="0">
                <a:latin typeface="Palatino"/>
                <a:cs typeface="Palatino"/>
              </a:rPr>
              <a:t>2, </a:t>
            </a:r>
            <a:r>
              <a:rPr lang="en-US" sz="2800" dirty="0" smtClean="0">
                <a:latin typeface="Palatino"/>
                <a:cs typeface="Palatino"/>
              </a:rPr>
              <a:t>…, </a:t>
            </a:r>
            <a:r>
              <a:rPr lang="el-GR" sz="2800" dirty="0" smtClean="0">
                <a:latin typeface="Palatino"/>
                <a:cs typeface="Palatino"/>
              </a:rPr>
              <a:t>ω</a:t>
            </a:r>
            <a:r>
              <a:rPr lang="en-US" sz="2800" baseline="-25000" dirty="0" smtClean="0">
                <a:latin typeface="Palatino"/>
                <a:cs typeface="Palatino"/>
              </a:rPr>
              <a:t>2</a:t>
            </a:r>
            <a:r>
              <a:rPr lang="el-GR" sz="2800" dirty="0" smtClean="0">
                <a:latin typeface="Palatino"/>
                <a:cs typeface="Palatino"/>
              </a:rPr>
              <a:t>, ω</a:t>
            </a:r>
            <a:r>
              <a:rPr lang="en-US" sz="2800" baseline="-25000" dirty="0">
                <a:latin typeface="Palatino"/>
                <a:cs typeface="Palatino"/>
              </a:rPr>
              <a:t>2</a:t>
            </a:r>
            <a:r>
              <a:rPr lang="el-GR" sz="2800" dirty="0" smtClean="0">
                <a:latin typeface="Palatino"/>
                <a:cs typeface="Palatino"/>
              </a:rPr>
              <a:t>+</a:t>
            </a:r>
            <a:r>
              <a:rPr lang="el-GR" sz="2800" dirty="0">
                <a:latin typeface="Palatino"/>
                <a:cs typeface="Palatino"/>
              </a:rPr>
              <a:t>1, </a:t>
            </a:r>
            <a:r>
              <a:rPr lang="el-GR" sz="2800" dirty="0" smtClean="0">
                <a:latin typeface="Palatino"/>
                <a:cs typeface="Palatino"/>
              </a:rPr>
              <a:t>ω</a:t>
            </a:r>
            <a:r>
              <a:rPr lang="en-US" sz="2800" baseline="-25000" dirty="0">
                <a:latin typeface="Palatino"/>
                <a:cs typeface="Palatino"/>
              </a:rPr>
              <a:t>2</a:t>
            </a:r>
            <a:r>
              <a:rPr lang="el-GR" sz="2800" dirty="0" smtClean="0">
                <a:latin typeface="Palatino"/>
                <a:cs typeface="Palatino"/>
              </a:rPr>
              <a:t>+</a:t>
            </a:r>
            <a:r>
              <a:rPr lang="el-GR" sz="2800" dirty="0">
                <a:latin typeface="Palatino"/>
                <a:cs typeface="Palatino"/>
              </a:rPr>
              <a:t>2, </a:t>
            </a:r>
            <a:r>
              <a:rPr lang="en-US" sz="2800" dirty="0">
                <a:latin typeface="Palatino"/>
                <a:cs typeface="Palatino"/>
              </a:rPr>
              <a:t>…</a:t>
            </a:r>
            <a:r>
              <a:rPr lang="el-GR" sz="2800" dirty="0" smtClean="0">
                <a:latin typeface="Palatino"/>
                <a:cs typeface="Palatino"/>
              </a:rPr>
              <a:t>}</a:t>
            </a:r>
            <a:endParaRPr lang="en-US" sz="2800" dirty="0" smtClean="0">
              <a:latin typeface="Palatino"/>
              <a:cs typeface="Palatino"/>
            </a:endParaRPr>
          </a:p>
          <a:p>
            <a:r>
              <a:rPr lang="en-US" sz="2800" dirty="0" smtClean="0">
                <a:latin typeface="Palatino"/>
                <a:cs typeface="Palatino"/>
              </a:rPr>
              <a:t>…</a:t>
            </a:r>
          </a:p>
          <a:p>
            <a:pPr marL="0" indent="0">
              <a:buNone/>
            </a:pPr>
            <a:endParaRPr lang="en-US" sz="2800" dirty="0">
              <a:latin typeface="Palatino"/>
              <a:cs typeface="Palatino"/>
            </a:endParaRPr>
          </a:p>
          <a:p>
            <a:pPr marL="0" indent="0">
              <a:buNone/>
            </a:pPr>
            <a:endParaRPr lang="en-US" dirty="0">
              <a:latin typeface="Palatino"/>
              <a:cs typeface="Palatino"/>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37</a:t>
            </a:fld>
            <a:endParaRPr lang="en-US"/>
          </a:p>
        </p:txBody>
      </p:sp>
    </p:spTree>
    <p:extLst>
      <p:ext uri="{BB962C8B-B14F-4D97-AF65-F5344CB8AC3E}">
        <p14:creationId xmlns:p14="http://schemas.microsoft.com/office/powerpoint/2010/main" val="12994143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a:cs typeface="Arial"/>
              </a:rPr>
              <a:t>Removing </a:t>
            </a:r>
            <a:br>
              <a:rPr lang="en-US" dirty="0" smtClean="0">
                <a:latin typeface="Arial"/>
                <a:cs typeface="Arial"/>
              </a:rPr>
            </a:br>
            <a:r>
              <a:rPr lang="en-US" i="1" dirty="0" smtClean="0">
                <a:latin typeface="Arial"/>
                <a:cs typeface="Arial"/>
              </a:rPr>
              <a:t>Invertibility of Successor </a:t>
            </a:r>
            <a:r>
              <a:rPr lang="en-US" dirty="0" smtClean="0">
                <a:latin typeface="Arial"/>
                <a:cs typeface="Arial"/>
              </a:rPr>
              <a:t>Axiom</a:t>
            </a:r>
            <a:endParaRPr lang="en-US" dirty="0">
              <a:latin typeface="Arial"/>
              <a:cs typeface="Arial"/>
            </a:endParaRPr>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4713" b="-54713"/>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38</a:t>
            </a:fld>
            <a:endParaRPr lang="en-US"/>
          </a:p>
        </p:txBody>
      </p:sp>
    </p:spTree>
    <p:extLst>
      <p:ext uri="{BB962C8B-B14F-4D97-AF65-F5344CB8AC3E}">
        <p14:creationId xmlns:p14="http://schemas.microsoft.com/office/powerpoint/2010/main" val="37451321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latin typeface="Arial"/>
                <a:cs typeface="Arial"/>
              </a:rPr>
              <a:t>ρ</a:t>
            </a:r>
            <a:r>
              <a:rPr lang="en-US" dirty="0" smtClean="0">
                <a:latin typeface="Arial"/>
                <a:cs typeface="Arial"/>
              </a:rPr>
              <a:t>-shaped structures</a:t>
            </a:r>
            <a:endParaRPr lang="en-US" dirty="0">
              <a:latin typeface="Arial"/>
              <a:cs typeface="Arial"/>
            </a:endParaRPr>
          </a:p>
        </p:txBody>
      </p:sp>
      <p:sp>
        <p:nvSpPr>
          <p:cNvPr id="3" name="Content Placeholder 2"/>
          <p:cNvSpPr>
            <a:spLocks noGrp="1"/>
          </p:cNvSpPr>
          <p:nvPr>
            <p:ph idx="1"/>
          </p:nvPr>
        </p:nvSpPr>
        <p:spPr/>
        <p:txBody>
          <a:bodyPr/>
          <a:lstStyle/>
          <a:p>
            <a:r>
              <a:rPr lang="en-US" dirty="0" smtClean="0">
                <a:latin typeface="Palatino"/>
                <a:cs typeface="Palatino"/>
              </a:rPr>
              <a:t>{0, 1, 1, 1, …}</a:t>
            </a:r>
          </a:p>
          <a:p>
            <a:r>
              <a:rPr lang="en-US" dirty="0" smtClean="0">
                <a:latin typeface="Palatino"/>
                <a:cs typeface="Palatino"/>
              </a:rPr>
              <a:t>{0, 1, 2, 1, 2, …}</a:t>
            </a:r>
          </a:p>
          <a:p>
            <a:r>
              <a:rPr lang="en-US" dirty="0" smtClean="0">
                <a:latin typeface="Palatino"/>
                <a:cs typeface="Palatino"/>
              </a:rPr>
              <a:t>{0, 1, 2, 3, 4, 5, 3, 4, 5, …}</a:t>
            </a:r>
          </a:p>
          <a:p>
            <a:r>
              <a:rPr lang="en-US" dirty="0" smtClean="0">
                <a:latin typeface="Palatino"/>
                <a:cs typeface="Palatino"/>
              </a:rPr>
              <a:t>…</a:t>
            </a:r>
            <a:endParaRPr lang="en-US" dirty="0">
              <a:latin typeface="Palatino"/>
              <a:cs typeface="Palatino"/>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39</a:t>
            </a:fld>
            <a:endParaRPr lang="en-US"/>
          </a:p>
        </p:txBody>
      </p:sp>
    </p:spTree>
    <p:extLst>
      <p:ext uri="{BB962C8B-B14F-4D97-AF65-F5344CB8AC3E}">
        <p14:creationId xmlns:p14="http://schemas.microsoft.com/office/powerpoint/2010/main" val="33031955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Euclid’s Axiomatic Method</a:t>
            </a:r>
            <a:endParaRPr lang="en-US" dirty="0"/>
          </a:p>
        </p:txBody>
      </p:sp>
      <p:sp>
        <p:nvSpPr>
          <p:cNvPr id="3" name="Content Placeholder 2"/>
          <p:cNvSpPr>
            <a:spLocks noGrp="1"/>
          </p:cNvSpPr>
          <p:nvPr>
            <p:ph idx="1"/>
          </p:nvPr>
        </p:nvSpPr>
        <p:spPr/>
        <p:txBody>
          <a:bodyPr/>
          <a:lstStyle/>
          <a:p>
            <a:pPr marL="0" indent="0">
              <a:buNone/>
            </a:pPr>
            <a:r>
              <a:rPr lang="en-US" dirty="0" smtClean="0"/>
              <a:t>Euclid is the founder of the axiomatic method:</a:t>
            </a:r>
            <a:endParaRPr lang="en-US" dirty="0"/>
          </a:p>
          <a:p>
            <a:r>
              <a:rPr lang="en-US" dirty="0" smtClean="0"/>
              <a:t>Definitions</a:t>
            </a:r>
          </a:p>
          <a:p>
            <a:r>
              <a:rPr lang="en-US" dirty="0" smtClean="0"/>
              <a:t>Postulates</a:t>
            </a:r>
          </a:p>
          <a:p>
            <a:r>
              <a:rPr lang="en-US" dirty="0"/>
              <a:t>Common notions</a:t>
            </a:r>
          </a:p>
          <a:p>
            <a:pPr marL="0" indent="0">
              <a:buNone/>
            </a:pP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4</a:t>
            </a:fld>
            <a:endParaRPr lang="en-US"/>
          </a:p>
        </p:txBody>
      </p:sp>
    </p:spTree>
    <p:extLst>
      <p:ext uri="{BB962C8B-B14F-4D97-AF65-F5344CB8AC3E}">
        <p14:creationId xmlns:p14="http://schemas.microsoft.com/office/powerpoint/2010/main" val="42608962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25783"/>
          </a:xfrm>
        </p:spPr>
        <p:txBody>
          <a:bodyPr>
            <a:normAutofit fontScale="90000"/>
          </a:bodyPr>
          <a:lstStyle/>
          <a:p>
            <a:r>
              <a:rPr lang="en-US" dirty="0" smtClean="0"/>
              <a:t>Removing </a:t>
            </a:r>
            <a:br>
              <a:rPr lang="en-US" dirty="0" smtClean="0"/>
            </a:br>
            <a:r>
              <a:rPr lang="en-US" i="1" dirty="0" smtClean="0"/>
              <a:t>Nothing has 0 as its Successor </a:t>
            </a:r>
            <a:r>
              <a:rPr lang="en-US" dirty="0" smtClean="0"/>
              <a:t>Axiom</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5985" b="-55985"/>
          <a:stretch>
            <a:fillRect/>
          </a:stretch>
        </p:blipFill>
        <p:spPr/>
      </p:pic>
      <p:sp>
        <p:nvSpPr>
          <p:cNvPr id="6" name="Slide Number Placeholder 5"/>
          <p:cNvSpPr>
            <a:spLocks noGrp="1"/>
          </p:cNvSpPr>
          <p:nvPr>
            <p:ph type="sldNum" sz="quarter" idx="12"/>
          </p:nvPr>
        </p:nvSpPr>
        <p:spPr/>
        <p:txBody>
          <a:bodyPr/>
          <a:lstStyle/>
          <a:p>
            <a:fld id="{61370158-B695-A34E-8F3B-AA76DB2B0F20}" type="slidenum">
              <a:rPr lang="en-US" smtClean="0"/>
              <a:t>40</a:t>
            </a:fld>
            <a:endParaRPr lang="en-US"/>
          </a:p>
        </p:txBody>
      </p:sp>
    </p:spTree>
    <p:extLst>
      <p:ext uri="{BB962C8B-B14F-4D97-AF65-F5344CB8AC3E}">
        <p14:creationId xmlns:p14="http://schemas.microsoft.com/office/powerpoint/2010/main" val="41492952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Circular structures</a:t>
            </a:r>
            <a:endParaRPr lang="en-US" dirty="0">
              <a:latin typeface="Arial"/>
              <a:cs typeface="Arial"/>
            </a:endParaRPr>
          </a:p>
        </p:txBody>
      </p:sp>
      <p:sp>
        <p:nvSpPr>
          <p:cNvPr id="3" name="Content Placeholder 2"/>
          <p:cNvSpPr>
            <a:spLocks noGrp="1"/>
          </p:cNvSpPr>
          <p:nvPr>
            <p:ph idx="1"/>
          </p:nvPr>
        </p:nvSpPr>
        <p:spPr/>
        <p:txBody>
          <a:bodyPr/>
          <a:lstStyle/>
          <a:p>
            <a:r>
              <a:rPr lang="en-US" dirty="0" smtClean="0">
                <a:latin typeface="Palatino"/>
                <a:cs typeface="Palatino"/>
              </a:rPr>
              <a:t>{0, 0, …}</a:t>
            </a:r>
          </a:p>
          <a:p>
            <a:r>
              <a:rPr lang="en-US" dirty="0" smtClean="0">
                <a:latin typeface="Palatino"/>
                <a:cs typeface="Palatino"/>
              </a:rPr>
              <a:t>{0, 1, 0, 1, …}</a:t>
            </a:r>
            <a:endParaRPr lang="en-US" dirty="0">
              <a:latin typeface="Palatino"/>
              <a:cs typeface="Palatino"/>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41</a:t>
            </a:fld>
            <a:endParaRPr lang="en-US"/>
          </a:p>
        </p:txBody>
      </p:sp>
    </p:spTree>
    <p:extLst>
      <p:ext uri="{BB962C8B-B14F-4D97-AF65-F5344CB8AC3E}">
        <p14:creationId xmlns:p14="http://schemas.microsoft.com/office/powerpoint/2010/main" val="18576548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Definition of addition</a:t>
            </a:r>
            <a:endParaRPr lang="en-US" dirty="0">
              <a:latin typeface="Arial"/>
              <a:cs typeface="Arial"/>
            </a:endParaRPr>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5694" b="-25694"/>
          <a:stretch>
            <a:fillRect/>
          </a:stretch>
        </p:blipFill>
        <p:spPr>
          <a:xfrm>
            <a:off x="1290155" y="2146400"/>
            <a:ext cx="6834786" cy="3758869"/>
          </a:xfrm>
        </p:spPr>
      </p:pic>
      <p:sp>
        <p:nvSpPr>
          <p:cNvPr id="3" name="Slide Number Placeholder 2"/>
          <p:cNvSpPr>
            <a:spLocks noGrp="1"/>
          </p:cNvSpPr>
          <p:nvPr>
            <p:ph type="sldNum" sz="quarter" idx="12"/>
          </p:nvPr>
        </p:nvSpPr>
        <p:spPr/>
        <p:txBody>
          <a:bodyPr/>
          <a:lstStyle/>
          <a:p>
            <a:fld id="{61370158-B695-A34E-8F3B-AA76DB2B0F20}" type="slidenum">
              <a:rPr lang="en-US" smtClean="0"/>
              <a:t>42</a:t>
            </a:fld>
            <a:endParaRPr lang="en-US"/>
          </a:p>
        </p:txBody>
      </p:sp>
    </p:spTree>
    <p:extLst>
      <p:ext uri="{BB962C8B-B14F-4D97-AF65-F5344CB8AC3E}">
        <p14:creationId xmlns:p14="http://schemas.microsoft.com/office/powerpoint/2010/main" val="24411733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0 is left additive identity</a:t>
            </a:r>
            <a:endParaRPr lang="en-US" dirty="0">
              <a:latin typeface="Arial"/>
              <a:cs typeface="Arial"/>
            </a:endParaRPr>
          </a:p>
        </p:txBody>
      </p:sp>
      <p:pic>
        <p:nvPicPr>
          <p:cNvPr id="9" name="Content Placeholder 8"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2233" b="-52233"/>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43</a:t>
            </a:fld>
            <a:endParaRPr lang="en-US"/>
          </a:p>
        </p:txBody>
      </p:sp>
    </p:spTree>
    <p:extLst>
      <p:ext uri="{BB962C8B-B14F-4D97-AF65-F5344CB8AC3E}">
        <p14:creationId xmlns:p14="http://schemas.microsoft.com/office/powerpoint/2010/main" val="11011700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Definition of Multiplication</a:t>
            </a:r>
            <a:endParaRPr lang="en-US" dirty="0">
              <a:latin typeface="Arial"/>
              <a:cs typeface="Arial"/>
            </a:endParaRPr>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9833" b="-29833"/>
          <a:stretch>
            <a:fillRect/>
          </a:stretch>
        </p:blipFill>
        <p:spPr>
          <a:xfrm>
            <a:off x="1208225" y="1914266"/>
            <a:ext cx="6725543" cy="3698790"/>
          </a:xfrm>
        </p:spPr>
      </p:pic>
      <p:sp>
        <p:nvSpPr>
          <p:cNvPr id="3" name="Slide Number Placeholder 2"/>
          <p:cNvSpPr>
            <a:spLocks noGrp="1"/>
          </p:cNvSpPr>
          <p:nvPr>
            <p:ph type="sldNum" sz="quarter" idx="12"/>
          </p:nvPr>
        </p:nvSpPr>
        <p:spPr/>
        <p:txBody>
          <a:bodyPr/>
          <a:lstStyle/>
          <a:p>
            <a:fld id="{61370158-B695-A34E-8F3B-AA76DB2B0F20}" type="slidenum">
              <a:rPr lang="en-US" smtClean="0"/>
              <a:t>44</a:t>
            </a:fld>
            <a:endParaRPr lang="en-US"/>
          </a:p>
        </p:txBody>
      </p:sp>
    </p:spTree>
    <p:extLst>
      <p:ext uri="{BB962C8B-B14F-4D97-AF65-F5344CB8AC3E}">
        <p14:creationId xmlns:p14="http://schemas.microsoft.com/office/powerpoint/2010/main" val="195265780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069" y="654172"/>
            <a:ext cx="1211254" cy="533773"/>
          </a:xfrm>
          <a:prstGeom prst="rect">
            <a:avLst/>
          </a:prstGeom>
        </p:spPr>
      </p:pic>
      <p:pic>
        <p:nvPicPr>
          <p:cNvPr id="7" name="Content Placeholder 6" descr="latex-image-1.pdf"/>
          <p:cNvPicPr>
            <a:picLocks noGrp="1" noChangeAspect="1"/>
          </p:cNvPicPr>
          <p:nvPr>
            <p:ph idx="1"/>
          </p:nvPr>
        </p:nvPicPr>
        <p:blipFill>
          <a:blip r:embed="rId4">
            <a:extLst>
              <a:ext uri="{28A0092B-C50C-407E-A947-70E740481C1C}">
                <a14:useLocalDpi xmlns:a14="http://schemas.microsoft.com/office/drawing/2010/main" val="0"/>
              </a:ext>
            </a:extLst>
          </a:blip>
          <a:srcRect t="-52518" b="-52518"/>
          <a:stretch>
            <a:fillRect/>
          </a:stretch>
        </p:blipFill>
        <p:spPr/>
      </p:pic>
      <p:sp>
        <p:nvSpPr>
          <p:cNvPr id="2" name="Slide Number Placeholder 1"/>
          <p:cNvSpPr>
            <a:spLocks noGrp="1"/>
          </p:cNvSpPr>
          <p:nvPr>
            <p:ph type="sldNum" sz="quarter" idx="12"/>
          </p:nvPr>
        </p:nvSpPr>
        <p:spPr/>
        <p:txBody>
          <a:bodyPr/>
          <a:lstStyle/>
          <a:p>
            <a:fld id="{61370158-B695-A34E-8F3B-AA76DB2B0F20}" type="slidenum">
              <a:rPr lang="en-US" smtClean="0"/>
              <a:t>45</a:t>
            </a:fld>
            <a:endParaRPr lang="en-US"/>
          </a:p>
        </p:txBody>
      </p:sp>
    </p:spTree>
    <p:extLst>
      <p:ext uri="{BB962C8B-B14F-4D97-AF65-F5344CB8AC3E}">
        <p14:creationId xmlns:p14="http://schemas.microsoft.com/office/powerpoint/2010/main" val="120538729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Definition of 1</a:t>
            </a:r>
            <a:endParaRPr lang="en-US" dirty="0">
              <a:latin typeface="Arial"/>
              <a:cs typeface="Arial"/>
            </a:endParaRPr>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9057" b="-29057"/>
          <a:stretch>
            <a:fillRect/>
          </a:stretch>
        </p:blipFill>
        <p:spPr>
          <a:xfrm>
            <a:off x="3065306" y="2405846"/>
            <a:ext cx="2765474" cy="1520904"/>
          </a:xfrm>
        </p:spPr>
      </p:pic>
      <p:sp>
        <p:nvSpPr>
          <p:cNvPr id="3" name="Slide Number Placeholder 2"/>
          <p:cNvSpPr>
            <a:spLocks noGrp="1"/>
          </p:cNvSpPr>
          <p:nvPr>
            <p:ph type="sldNum" sz="quarter" idx="12"/>
          </p:nvPr>
        </p:nvSpPr>
        <p:spPr/>
        <p:txBody>
          <a:bodyPr/>
          <a:lstStyle/>
          <a:p>
            <a:fld id="{61370158-B695-A34E-8F3B-AA76DB2B0F20}" type="slidenum">
              <a:rPr lang="en-US" smtClean="0"/>
              <a:t>46</a:t>
            </a:fld>
            <a:endParaRPr lang="en-US"/>
          </a:p>
        </p:txBody>
      </p:sp>
    </p:spTree>
    <p:extLst>
      <p:ext uri="{BB962C8B-B14F-4D97-AF65-F5344CB8AC3E}">
        <p14:creationId xmlns:p14="http://schemas.microsoft.com/office/powerpoint/2010/main" val="11927141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Adding 1</a:t>
            </a:r>
            <a:endParaRPr lang="en-US" dirty="0">
              <a:latin typeface="Arial"/>
              <a:cs typeface="Arial"/>
            </a:endParaRPr>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61198" b="-261198"/>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47</a:t>
            </a:fld>
            <a:endParaRPr lang="en-US"/>
          </a:p>
        </p:txBody>
      </p:sp>
    </p:spTree>
    <p:extLst>
      <p:ext uri="{BB962C8B-B14F-4D97-AF65-F5344CB8AC3E}">
        <p14:creationId xmlns:p14="http://schemas.microsoft.com/office/powerpoint/2010/main" val="107595655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Multiplying by 1</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392396" b="-392396"/>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48</a:t>
            </a:fld>
            <a:endParaRPr lang="en-US"/>
          </a:p>
        </p:txBody>
      </p:sp>
    </p:spTree>
    <p:extLst>
      <p:ext uri="{BB962C8B-B14F-4D97-AF65-F5344CB8AC3E}">
        <p14:creationId xmlns:p14="http://schemas.microsoft.com/office/powerpoint/2010/main" val="6782679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Associativity of addition</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1477" b="-11477"/>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49</a:t>
            </a:fld>
            <a:endParaRPr lang="en-US"/>
          </a:p>
        </p:txBody>
      </p:sp>
    </p:spTree>
    <p:extLst>
      <p:ext uri="{BB962C8B-B14F-4D97-AF65-F5344CB8AC3E}">
        <p14:creationId xmlns:p14="http://schemas.microsoft.com/office/powerpoint/2010/main" val="21372929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 Definitions</a:t>
            </a:r>
            <a:endParaRPr lang="en-US" dirty="0"/>
          </a:p>
        </p:txBody>
      </p:sp>
      <p:sp>
        <p:nvSpPr>
          <p:cNvPr id="3" name="Content Placeholder 2"/>
          <p:cNvSpPr>
            <a:spLocks noGrp="1"/>
          </p:cNvSpPr>
          <p:nvPr>
            <p:ph idx="1"/>
          </p:nvPr>
        </p:nvSpPr>
        <p:spPr/>
        <p:txBody>
          <a:bodyPr/>
          <a:lstStyle/>
          <a:p>
            <a:pPr marL="0" indent="0">
              <a:buNone/>
            </a:pPr>
            <a:r>
              <a:rPr lang="en-US" dirty="0" smtClean="0"/>
              <a:t>1. A </a:t>
            </a:r>
            <a:r>
              <a:rPr lang="en-US" i="1" dirty="0" smtClean="0"/>
              <a:t>point</a:t>
            </a:r>
            <a:r>
              <a:rPr lang="en-US" dirty="0" smtClean="0"/>
              <a:t> is that which has not parts.</a:t>
            </a:r>
          </a:p>
          <a:p>
            <a:pPr marL="0" indent="0">
              <a:buNone/>
            </a:pPr>
            <a:r>
              <a:rPr lang="en-US" dirty="0" smtClean="0"/>
              <a:t>…</a:t>
            </a:r>
          </a:p>
          <a:p>
            <a:pPr marL="0" indent="0">
              <a:buNone/>
            </a:pPr>
            <a:r>
              <a:rPr lang="en-US" dirty="0" smtClean="0"/>
              <a:t>23. </a:t>
            </a:r>
            <a:r>
              <a:rPr lang="en-US" i="1" dirty="0" smtClean="0"/>
              <a:t>Parallel</a:t>
            </a:r>
            <a:r>
              <a:rPr lang="en-US" dirty="0" smtClean="0"/>
              <a:t> straight lines are straight lines which, being in the same plane and being produced indefinitely in both directions, do not meet one another in either direction.</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5</a:t>
            </a:fld>
            <a:endParaRPr lang="en-US"/>
          </a:p>
        </p:txBody>
      </p:sp>
    </p:spTree>
    <p:extLst>
      <p:ext uri="{BB962C8B-B14F-4D97-AF65-F5344CB8AC3E}">
        <p14:creationId xmlns:p14="http://schemas.microsoft.com/office/powerpoint/2010/main" val="1955237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latin typeface="Palatino"/>
                <a:cs typeface="Palatino"/>
              </a:rPr>
              <a:t>a</a:t>
            </a:r>
            <a:r>
              <a:rPr lang="en-US" dirty="0" smtClean="0">
                <a:latin typeface="Palatino"/>
                <a:cs typeface="Palatino"/>
              </a:rPr>
              <a:t> + 1 = 1 + </a:t>
            </a:r>
            <a:r>
              <a:rPr lang="en-US" i="1" dirty="0" smtClean="0">
                <a:latin typeface="Palatino"/>
                <a:cs typeface="Palatino"/>
              </a:rPr>
              <a:t>a</a:t>
            </a:r>
            <a:endParaRPr lang="en-US" i="1" dirty="0">
              <a:latin typeface="Palatino"/>
              <a:cs typeface="Palatino"/>
            </a:endParaRPr>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10774" r="-10774"/>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50</a:t>
            </a:fld>
            <a:endParaRPr lang="en-US"/>
          </a:p>
        </p:txBody>
      </p:sp>
    </p:spTree>
    <p:extLst>
      <p:ext uri="{BB962C8B-B14F-4D97-AF65-F5344CB8AC3E}">
        <p14:creationId xmlns:p14="http://schemas.microsoft.com/office/powerpoint/2010/main" val="407566420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Commutativity of addition</a:t>
            </a:r>
            <a:endParaRPr lang="en-US" dirty="0">
              <a:latin typeface="Arial"/>
              <a:cs typeface="Arial"/>
            </a:endParaRPr>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25494" r="-25494"/>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51</a:t>
            </a:fld>
            <a:endParaRPr lang="en-US"/>
          </a:p>
        </p:txBody>
      </p:sp>
    </p:spTree>
    <p:extLst>
      <p:ext uri="{BB962C8B-B14F-4D97-AF65-F5344CB8AC3E}">
        <p14:creationId xmlns:p14="http://schemas.microsoft.com/office/powerpoint/2010/main" val="116463067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D5650298-D423-A341-A9F2-905E9F8FF2B6}" type="slidenum">
              <a:rPr lang="en-US" smtClean="0"/>
              <a:t>52</a:t>
            </a:fld>
            <a:endParaRPr lang="en-US" dirty="0"/>
          </a:p>
        </p:txBody>
      </p:sp>
      <p:sp>
        <p:nvSpPr>
          <p:cNvPr id="3" name="Content Placeholder 2"/>
          <p:cNvSpPr>
            <a:spLocks noGrp="1"/>
          </p:cNvSpPr>
          <p:nvPr>
            <p:ph idx="1"/>
          </p:nvPr>
        </p:nvSpPr>
        <p:spPr/>
        <p:txBody>
          <a:bodyPr/>
          <a:lstStyle/>
          <a:p>
            <a:pPr marL="0" indent="0">
              <a:buNone/>
            </a:pPr>
            <a:r>
              <a:rPr lang="en-US" dirty="0" smtClean="0"/>
              <a:t>Using induction prove </a:t>
            </a:r>
          </a:p>
          <a:p>
            <a:pPr lvl="1"/>
            <a:r>
              <a:rPr lang="en-US" dirty="0" smtClean="0"/>
              <a:t>associativity </a:t>
            </a:r>
            <a:r>
              <a:rPr lang="en-US" dirty="0"/>
              <a:t>and commutativity of </a:t>
            </a:r>
            <a:r>
              <a:rPr lang="en-US" dirty="0" smtClean="0"/>
              <a:t>multiplication</a:t>
            </a:r>
          </a:p>
          <a:p>
            <a:pPr lvl="1"/>
            <a:r>
              <a:rPr lang="en-US" dirty="0" smtClean="0"/>
              <a:t>distributivity of multiplication over addition</a:t>
            </a:r>
            <a:endParaRPr lang="en-US" dirty="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52</a:t>
            </a:fld>
            <a:endParaRPr lang="en-US"/>
          </a:p>
        </p:txBody>
      </p:sp>
    </p:spTree>
    <p:extLst>
      <p:ext uri="{BB962C8B-B14F-4D97-AF65-F5344CB8AC3E}">
        <p14:creationId xmlns:p14="http://schemas.microsoft.com/office/powerpoint/2010/main" val="378279626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D5650298-D423-A341-A9F2-905E9F8FF2B6}" type="slidenum">
              <a:rPr lang="en-US" smtClean="0"/>
              <a:t>53</a:t>
            </a:fld>
            <a:endParaRPr lang="en-US" dirty="0"/>
          </a:p>
        </p:txBody>
      </p:sp>
      <p:sp>
        <p:nvSpPr>
          <p:cNvPr id="3" name="Content Placeholder 2"/>
          <p:cNvSpPr>
            <a:spLocks noGrp="1"/>
          </p:cNvSpPr>
          <p:nvPr>
            <p:ph idx="1"/>
          </p:nvPr>
        </p:nvSpPr>
        <p:spPr/>
        <p:txBody>
          <a:bodyPr/>
          <a:lstStyle/>
          <a:p>
            <a:pPr marL="0" indent="0">
              <a:buNone/>
            </a:pPr>
            <a:r>
              <a:rPr lang="en-US" dirty="0" smtClean="0"/>
              <a:t>Using induction define total ordering between natural numbers. </a:t>
            </a:r>
          </a:p>
          <a:p>
            <a:pPr lvl="1"/>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53</a:t>
            </a:fld>
            <a:endParaRPr lang="en-US"/>
          </a:p>
        </p:txBody>
      </p:sp>
    </p:spTree>
    <p:extLst>
      <p:ext uri="{BB962C8B-B14F-4D97-AF65-F5344CB8AC3E}">
        <p14:creationId xmlns:p14="http://schemas.microsoft.com/office/powerpoint/2010/main" val="181834302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D5650298-D423-A341-A9F2-905E9F8FF2B6}" type="slidenum">
              <a:rPr lang="en-US" smtClean="0"/>
              <a:t>54</a:t>
            </a:fld>
            <a:endParaRPr lang="en-US" dirty="0"/>
          </a:p>
        </p:txBody>
      </p:sp>
      <p:sp>
        <p:nvSpPr>
          <p:cNvPr id="3" name="Content Placeholder 2"/>
          <p:cNvSpPr>
            <a:spLocks noGrp="1"/>
          </p:cNvSpPr>
          <p:nvPr>
            <p:ph idx="1"/>
          </p:nvPr>
        </p:nvSpPr>
        <p:spPr/>
        <p:txBody>
          <a:bodyPr/>
          <a:lstStyle/>
          <a:p>
            <a:pPr marL="0" indent="0">
              <a:buNone/>
            </a:pPr>
            <a:r>
              <a:rPr lang="en-US" dirty="0" smtClean="0"/>
              <a:t>Using induction define the following partial functions on natural numbers. </a:t>
            </a:r>
          </a:p>
          <a:p>
            <a:pPr lvl="1"/>
            <a:r>
              <a:rPr lang="en-US" dirty="0" smtClean="0"/>
              <a:t>predecessor</a:t>
            </a:r>
          </a:p>
          <a:p>
            <a:pPr lvl="1"/>
            <a:r>
              <a:rPr lang="en-US" dirty="0" smtClean="0"/>
              <a:t>subtraction </a:t>
            </a:r>
            <a:endParaRPr lang="en-US" dirty="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54</a:t>
            </a:fld>
            <a:endParaRPr lang="en-US"/>
          </a:p>
        </p:txBody>
      </p:sp>
    </p:spTree>
    <p:extLst>
      <p:ext uri="{BB962C8B-B14F-4D97-AF65-F5344CB8AC3E}">
        <p14:creationId xmlns:p14="http://schemas.microsoft.com/office/powerpoint/2010/main" val="371323383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of Peano Axioms</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dirty="0"/>
              <a:t>answer is that number (</a:t>
            </a:r>
            <a:r>
              <a:rPr lang="en-US" dirty="0" smtClean="0"/>
              <a:t>positive integer</a:t>
            </a:r>
            <a:r>
              <a:rPr lang="en-US" dirty="0"/>
              <a:t>) cannot be defined (seeing that the ideas of order, succession, aggregate, etc., </a:t>
            </a:r>
            <a:r>
              <a:rPr lang="en-US" dirty="0" smtClean="0"/>
              <a:t>are as </a:t>
            </a:r>
            <a:r>
              <a:rPr lang="en-US" dirty="0"/>
              <a:t>complex as that of number</a:t>
            </a:r>
            <a:r>
              <a:rPr lang="en-US" dirty="0" smtClean="0"/>
              <a:t>).”</a:t>
            </a:r>
          </a:p>
          <a:p>
            <a:pPr marL="0" indent="0" algn="r">
              <a:buNone/>
            </a:pPr>
            <a:r>
              <a:rPr lang="en-US" dirty="0" smtClean="0"/>
              <a:t>Giuseppe Peano</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55</a:t>
            </a:fld>
            <a:endParaRPr lang="en-US"/>
          </a:p>
        </p:txBody>
      </p:sp>
    </p:spTree>
    <p:extLst>
      <p:ext uri="{BB962C8B-B14F-4D97-AF65-F5344CB8AC3E}">
        <p14:creationId xmlns:p14="http://schemas.microsoft.com/office/powerpoint/2010/main" val="206267935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Utility of Axioms</a:t>
            </a:r>
            <a:endParaRPr lang="en-US" dirty="0"/>
          </a:p>
        </p:txBody>
      </p:sp>
      <p:sp>
        <p:nvSpPr>
          <p:cNvPr id="3" name="Content Placeholder 2"/>
          <p:cNvSpPr>
            <a:spLocks noGrp="1"/>
          </p:cNvSpPr>
          <p:nvPr>
            <p:ph idx="1"/>
          </p:nvPr>
        </p:nvSpPr>
        <p:spPr/>
        <p:txBody>
          <a:bodyPr/>
          <a:lstStyle/>
          <a:p>
            <a:r>
              <a:rPr lang="en-US" dirty="0" smtClean="0"/>
              <a:t>Axioms explain, not define.</a:t>
            </a:r>
          </a:p>
          <a:p>
            <a:r>
              <a:rPr lang="en-US" dirty="0" smtClean="0"/>
              <a:t>Explanation could be really slow</a:t>
            </a:r>
          </a:p>
          <a:p>
            <a:pPr lvl="1"/>
            <a:r>
              <a:rPr lang="en-US" dirty="0" smtClean="0"/>
              <a:t>defining + from successor</a:t>
            </a:r>
          </a:p>
          <a:p>
            <a:r>
              <a:rPr lang="en-US" dirty="0" smtClean="0"/>
              <a:t>Or not constructive at all</a:t>
            </a:r>
          </a:p>
          <a:p>
            <a:pPr lvl="1"/>
            <a:r>
              <a:rPr lang="en-US" dirty="0" smtClean="0"/>
              <a:t>there is an inverse element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56</a:t>
            </a:fld>
            <a:endParaRPr lang="en-US"/>
          </a:p>
        </p:txBody>
      </p:sp>
    </p:spTree>
    <p:extLst>
      <p:ext uri="{BB962C8B-B14F-4D97-AF65-F5344CB8AC3E}">
        <p14:creationId xmlns:p14="http://schemas.microsoft.com/office/powerpoint/2010/main" val="220404947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latin typeface="Arial"/>
                <a:cs typeface="Arial"/>
              </a:rPr>
              <a:t>Successors of Peano</a:t>
            </a:r>
            <a:endParaRPr lang="en-US" dirty="0">
              <a:latin typeface="Arial"/>
              <a:cs typeface="Arial"/>
            </a:endParaRPr>
          </a:p>
        </p:txBody>
      </p:sp>
      <p:sp>
        <p:nvSpPr>
          <p:cNvPr id="6" name="Subtitle 5"/>
          <p:cNvSpPr>
            <a:spLocks noGrp="1"/>
          </p:cNvSpPr>
          <p:nvPr>
            <p:ph type="subTitle" idx="1"/>
          </p:nvPr>
        </p:nvSpPr>
        <p:spPr/>
        <p:txBody>
          <a:bodyPr/>
          <a:lstStyle/>
          <a:p>
            <a:r>
              <a:rPr lang="en-US" dirty="0" smtClean="0"/>
              <a:t>Lecture 2</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57</a:t>
            </a:fld>
            <a:endParaRPr lang="en-US"/>
          </a:p>
        </p:txBody>
      </p:sp>
    </p:spTree>
    <p:extLst>
      <p:ext uri="{BB962C8B-B14F-4D97-AF65-F5344CB8AC3E}">
        <p14:creationId xmlns:p14="http://schemas.microsoft.com/office/powerpoint/2010/main" val="25175656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Sets</a:t>
            </a:r>
            <a:endParaRPr lang="en-US" dirty="0"/>
          </a:p>
        </p:txBody>
      </p:sp>
      <p:sp>
        <p:nvSpPr>
          <p:cNvPr id="3" name="Content Placeholder 2"/>
          <p:cNvSpPr>
            <a:spLocks noGrp="1"/>
          </p:cNvSpPr>
          <p:nvPr>
            <p:ph idx="1"/>
          </p:nvPr>
        </p:nvSpPr>
        <p:spPr/>
        <p:txBody>
          <a:bodyPr/>
          <a:lstStyle/>
          <a:p>
            <a:r>
              <a:rPr lang="en-US" dirty="0" smtClean="0"/>
              <a:t>Peano axioms referred to the set of natural numbers.</a:t>
            </a:r>
          </a:p>
          <a:p>
            <a:r>
              <a:rPr lang="en-US" dirty="0" smtClean="0"/>
              <a:t>What are sets?</a:t>
            </a:r>
          </a:p>
          <a:p>
            <a:r>
              <a:rPr lang="en-US" dirty="0" smtClean="0"/>
              <a:t>Does a set of natural numbers exist? </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58</a:t>
            </a:fld>
            <a:endParaRPr lang="en-US"/>
          </a:p>
        </p:txBody>
      </p:sp>
    </p:spTree>
    <p:extLst>
      <p:ext uri="{BB962C8B-B14F-4D97-AF65-F5344CB8AC3E}">
        <p14:creationId xmlns:p14="http://schemas.microsoft.com/office/powerpoint/2010/main" val="154203076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Nicole Oresme (1320 – 1382)</a:t>
            </a:r>
            <a:endParaRPr lang="en-US" dirty="0"/>
          </a:p>
        </p:txBody>
      </p:sp>
      <p:pic>
        <p:nvPicPr>
          <p:cNvPr id="4" name="Content Placeholder 3"/>
          <p:cNvPicPr>
            <a:picLocks noGrp="1" noChangeAspect="1"/>
          </p:cNvPicPr>
          <p:nvPr>
            <p:ph idx="1"/>
          </p:nvPr>
        </p:nvPicPr>
        <p:blipFill rotWithShape="1">
          <a:blip r:embed="rId2"/>
          <a:srcRect l="-3785" t="12167" r="4962" b="45626"/>
          <a:stretch/>
        </p:blipFill>
        <p:spPr>
          <a:xfrm>
            <a:off x="277500" y="1576232"/>
            <a:ext cx="8132709" cy="5013674"/>
          </a:xfrm>
        </p:spPr>
      </p:pic>
      <p:sp>
        <p:nvSpPr>
          <p:cNvPr id="5" name="Slide Number Placeholder 4"/>
          <p:cNvSpPr>
            <a:spLocks noGrp="1"/>
          </p:cNvSpPr>
          <p:nvPr>
            <p:ph type="sldNum" sz="quarter" idx="12"/>
          </p:nvPr>
        </p:nvSpPr>
        <p:spPr/>
        <p:txBody>
          <a:bodyPr/>
          <a:lstStyle/>
          <a:p>
            <a:fld id="{61370158-B695-A34E-8F3B-AA76DB2B0F20}" type="slidenum">
              <a:rPr lang="en-US" smtClean="0"/>
              <a:t>59</a:t>
            </a:fld>
            <a:endParaRPr lang="en-US"/>
          </a:p>
        </p:txBody>
      </p:sp>
    </p:spTree>
    <p:extLst>
      <p:ext uri="{BB962C8B-B14F-4D97-AF65-F5344CB8AC3E}">
        <p14:creationId xmlns:p14="http://schemas.microsoft.com/office/powerpoint/2010/main" val="3463617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Notions</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Things which are equal to the same thing are also equal to one another.</a:t>
            </a:r>
          </a:p>
          <a:p>
            <a:pPr marL="514350" indent="-514350">
              <a:buFont typeface="+mj-lt"/>
              <a:buAutoNum type="arabicPeriod"/>
            </a:pPr>
            <a:r>
              <a:rPr lang="en-US" dirty="0" smtClean="0"/>
              <a:t>If equals be added to equals, the whole are equal.</a:t>
            </a:r>
          </a:p>
          <a:p>
            <a:pPr marL="514350" indent="-514350">
              <a:buFont typeface="+mj-lt"/>
              <a:buAutoNum type="arabicPeriod"/>
            </a:pPr>
            <a:r>
              <a:rPr lang="en-US" dirty="0" smtClean="0"/>
              <a:t>If equals be subtracted from equals, the remainders are equal.</a:t>
            </a:r>
          </a:p>
          <a:p>
            <a:pPr marL="514350" indent="-514350">
              <a:buFont typeface="+mj-lt"/>
              <a:buAutoNum type="arabicPeriod"/>
            </a:pPr>
            <a:r>
              <a:rPr lang="en-US" dirty="0" smtClean="0"/>
              <a:t>Things which coincide with one another are equal to one another.</a:t>
            </a:r>
          </a:p>
          <a:p>
            <a:pPr marL="514350" indent="-514350">
              <a:buFont typeface="+mj-lt"/>
              <a:buAutoNum type="arabicPeriod"/>
            </a:pPr>
            <a:r>
              <a:rPr lang="en-US" dirty="0" smtClean="0"/>
              <a:t>The whole is greater than the part. </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6</a:t>
            </a:fld>
            <a:endParaRPr lang="en-US"/>
          </a:p>
        </p:txBody>
      </p:sp>
    </p:spTree>
    <p:extLst>
      <p:ext uri="{BB962C8B-B14F-4D97-AF65-F5344CB8AC3E}">
        <p14:creationId xmlns:p14="http://schemas.microsoft.com/office/powerpoint/2010/main" val="402925504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Oresme Accomplishments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Cartesian coordinates</a:t>
            </a:r>
          </a:p>
          <a:p>
            <a:r>
              <a:rPr lang="en-US" dirty="0" smtClean="0"/>
              <a:t>Translation of Aristotle into French</a:t>
            </a:r>
          </a:p>
          <a:p>
            <a:r>
              <a:rPr lang="en-US" dirty="0" smtClean="0"/>
              <a:t>Proof of Merton theorem</a:t>
            </a:r>
          </a:p>
          <a:p>
            <a:pPr lvl="1"/>
            <a:r>
              <a:rPr lang="en-US" dirty="0"/>
              <a:t>T</a:t>
            </a:r>
            <a:r>
              <a:rPr lang="en-US" dirty="0" smtClean="0"/>
              <a:t>he </a:t>
            </a:r>
            <a:r>
              <a:rPr lang="en-US" dirty="0"/>
              <a:t>distance traveled in any given period by a body moving under uniform acceleration is the same as if the body moved at a uniform speed equal to its speed at the midpoint of the </a:t>
            </a:r>
            <a:r>
              <a:rPr lang="en-US" dirty="0" smtClean="0"/>
              <a:t>period</a:t>
            </a:r>
          </a:p>
          <a:p>
            <a:pPr lvl="1"/>
            <a:r>
              <a:rPr lang="en-US" dirty="0" smtClean="0"/>
              <a:t>Thomas Bradwardine and Oxford Calculators</a:t>
            </a:r>
          </a:p>
          <a:p>
            <a:r>
              <a:rPr lang="en-US" dirty="0" smtClean="0"/>
              <a:t>Economics</a:t>
            </a:r>
          </a:p>
          <a:p>
            <a:pPr lvl="1"/>
            <a:r>
              <a:rPr lang="en-US" dirty="0" smtClean="0"/>
              <a:t>Monetary policy</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60</a:t>
            </a:fld>
            <a:endParaRPr lang="en-US"/>
          </a:p>
        </p:txBody>
      </p:sp>
    </p:spTree>
    <p:extLst>
      <p:ext uri="{BB962C8B-B14F-4D97-AF65-F5344CB8AC3E}">
        <p14:creationId xmlns:p14="http://schemas.microsoft.com/office/powerpoint/2010/main" val="31979821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Convergent infinite series </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99575" b="-199575"/>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61</a:t>
            </a:fld>
            <a:endParaRPr lang="en-US"/>
          </a:p>
        </p:txBody>
      </p:sp>
    </p:spTree>
    <p:extLst>
      <p:ext uri="{BB962C8B-B14F-4D97-AF65-F5344CB8AC3E}">
        <p14:creationId xmlns:p14="http://schemas.microsoft.com/office/powerpoint/2010/main" val="328288153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78307" b="-178307"/>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62</a:t>
            </a:fld>
            <a:endParaRPr lang="en-US"/>
          </a:p>
        </p:txBody>
      </p:sp>
    </p:spTree>
    <p:extLst>
      <p:ext uri="{BB962C8B-B14F-4D97-AF65-F5344CB8AC3E}">
        <p14:creationId xmlns:p14="http://schemas.microsoft.com/office/powerpoint/2010/main" val="146195678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3289" b="-23289"/>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63</a:t>
            </a:fld>
            <a:endParaRPr lang="en-US"/>
          </a:p>
        </p:txBody>
      </p:sp>
    </p:spTree>
    <p:extLst>
      <p:ext uri="{BB962C8B-B14F-4D97-AF65-F5344CB8AC3E}">
        <p14:creationId xmlns:p14="http://schemas.microsoft.com/office/powerpoint/2010/main" val="146157798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9308" b="-29308"/>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64</a:t>
            </a:fld>
            <a:endParaRPr lang="en-US"/>
          </a:p>
        </p:txBody>
      </p:sp>
    </p:spTree>
    <p:extLst>
      <p:ext uri="{BB962C8B-B14F-4D97-AF65-F5344CB8AC3E}">
        <p14:creationId xmlns:p14="http://schemas.microsoft.com/office/powerpoint/2010/main" val="97518770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29380" b="-229380"/>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65</a:t>
            </a:fld>
            <a:endParaRPr lang="en-US"/>
          </a:p>
        </p:txBody>
      </p:sp>
    </p:spTree>
    <p:extLst>
      <p:ext uri="{BB962C8B-B14F-4D97-AF65-F5344CB8AC3E}">
        <p14:creationId xmlns:p14="http://schemas.microsoft.com/office/powerpoint/2010/main" val="323142710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Divergence of Harmonic series</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13567" r="-13567"/>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66</a:t>
            </a:fld>
            <a:endParaRPr lang="en-US"/>
          </a:p>
        </p:txBody>
      </p:sp>
    </p:spTree>
    <p:extLst>
      <p:ext uri="{BB962C8B-B14F-4D97-AF65-F5344CB8AC3E}">
        <p14:creationId xmlns:p14="http://schemas.microsoft.com/office/powerpoint/2010/main" val="361080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a:t>
            </a:r>
            <a:r>
              <a:rPr lang="en-US" dirty="0" smtClean="0"/>
              <a:t>ne</a:t>
            </a:r>
            <a:r>
              <a:rPr lang="en-US" dirty="0"/>
              <a:t>-to-one C</a:t>
            </a:r>
            <a:r>
              <a:rPr lang="en-US" dirty="0" smtClean="0"/>
              <a:t>orrespondence </a:t>
            </a:r>
            <a:endParaRPr lang="en-US" dirty="0"/>
          </a:p>
        </p:txBody>
      </p:sp>
      <p:sp>
        <p:nvSpPr>
          <p:cNvPr id="3" name="Content Placeholder 2"/>
          <p:cNvSpPr>
            <a:spLocks noGrp="1"/>
          </p:cNvSpPr>
          <p:nvPr>
            <p:ph idx="1"/>
          </p:nvPr>
        </p:nvSpPr>
        <p:spPr/>
        <p:txBody>
          <a:bodyPr/>
          <a:lstStyle/>
          <a:p>
            <a:pPr marL="0" indent="0">
              <a:buNone/>
            </a:pPr>
            <a:r>
              <a:rPr lang="en-US" dirty="0" smtClean="0"/>
              <a:t>“Oresme </a:t>
            </a:r>
            <a:r>
              <a:rPr lang="en-US" dirty="0"/>
              <a:t>shows by the principle of one-to-one correspondence that the collection of odd natural numbers is not smaller than the collection of natural numbers, because it is possible to count the odd natural numbers by the natural </a:t>
            </a:r>
            <a:r>
              <a:rPr lang="en-US" dirty="0" smtClean="0"/>
              <a:t>numbers.”</a:t>
            </a:r>
          </a:p>
          <a:p>
            <a:pPr marL="0" indent="0" algn="r">
              <a:buNone/>
            </a:pPr>
            <a:r>
              <a:rPr lang="en-US" i="1" dirty="0" smtClean="0"/>
              <a:t>Stanford Encyclopedia of Philosophy</a:t>
            </a:r>
            <a:endParaRPr lang="en-US" i="1" dirty="0"/>
          </a:p>
        </p:txBody>
      </p:sp>
      <p:sp>
        <p:nvSpPr>
          <p:cNvPr id="4" name="Slide Number Placeholder 3"/>
          <p:cNvSpPr>
            <a:spLocks noGrp="1"/>
          </p:cNvSpPr>
          <p:nvPr>
            <p:ph type="sldNum" sz="quarter" idx="12"/>
          </p:nvPr>
        </p:nvSpPr>
        <p:spPr/>
        <p:txBody>
          <a:bodyPr/>
          <a:lstStyle/>
          <a:p>
            <a:fld id="{61370158-B695-A34E-8F3B-AA76DB2B0F20}" type="slidenum">
              <a:rPr lang="en-US" smtClean="0"/>
              <a:t>67</a:t>
            </a:fld>
            <a:endParaRPr lang="en-US"/>
          </a:p>
        </p:txBody>
      </p:sp>
    </p:spTree>
    <p:extLst>
      <p:ext uri="{BB962C8B-B14F-4D97-AF65-F5344CB8AC3E}">
        <p14:creationId xmlns:p14="http://schemas.microsoft.com/office/powerpoint/2010/main" val="204001109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Galileo </a:t>
            </a:r>
            <a:r>
              <a:rPr lang="en-US" dirty="0" err="1" smtClean="0"/>
              <a:t>Galilei</a:t>
            </a:r>
            <a:endParaRPr lang="en-US" dirty="0"/>
          </a:p>
        </p:txBody>
      </p:sp>
      <p:pic>
        <p:nvPicPr>
          <p:cNvPr id="4" name="Content Placeholder 3"/>
          <p:cNvPicPr>
            <a:picLocks noGrp="1" noChangeAspect="1"/>
          </p:cNvPicPr>
          <p:nvPr>
            <p:ph idx="1"/>
          </p:nvPr>
        </p:nvPicPr>
        <p:blipFill>
          <a:blip r:embed="rId2"/>
          <a:srcRect l="-59978" r="-59978"/>
          <a:stretch>
            <a:fillRect/>
          </a:stretch>
        </p:blipFill>
        <p:spPr>
          <a:xfrm>
            <a:off x="457200" y="1588218"/>
            <a:ext cx="8229600" cy="4525963"/>
          </a:xfrm>
        </p:spPr>
      </p:pic>
      <p:sp>
        <p:nvSpPr>
          <p:cNvPr id="5" name="Slide Number Placeholder 4"/>
          <p:cNvSpPr>
            <a:spLocks noGrp="1"/>
          </p:cNvSpPr>
          <p:nvPr>
            <p:ph type="sldNum" sz="quarter" idx="12"/>
          </p:nvPr>
        </p:nvSpPr>
        <p:spPr/>
        <p:txBody>
          <a:bodyPr/>
          <a:lstStyle/>
          <a:p>
            <a:fld id="{61370158-B695-A34E-8F3B-AA76DB2B0F20}" type="slidenum">
              <a:rPr lang="en-US" smtClean="0"/>
              <a:t>68</a:t>
            </a:fld>
            <a:endParaRPr lang="en-US"/>
          </a:p>
        </p:txBody>
      </p:sp>
    </p:spTree>
    <p:extLst>
      <p:ext uri="{BB962C8B-B14F-4D97-AF65-F5344CB8AC3E}">
        <p14:creationId xmlns:p14="http://schemas.microsoft.com/office/powerpoint/2010/main" val="16696713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Main Books </a:t>
            </a:r>
            <a:br>
              <a:rPr lang="en-US" dirty="0" smtClean="0"/>
            </a:br>
            <a:r>
              <a:rPr lang="en-US" dirty="0" smtClean="0"/>
              <a:t>(20 volumes total)</a:t>
            </a:r>
            <a:endParaRPr lang="en-US" dirty="0"/>
          </a:p>
        </p:txBody>
      </p:sp>
      <p:sp>
        <p:nvSpPr>
          <p:cNvPr id="3" name="Content Placeholder 2"/>
          <p:cNvSpPr>
            <a:spLocks noGrp="1"/>
          </p:cNvSpPr>
          <p:nvPr>
            <p:ph idx="1"/>
          </p:nvPr>
        </p:nvSpPr>
        <p:spPr/>
        <p:txBody>
          <a:bodyPr/>
          <a:lstStyle/>
          <a:p>
            <a:pPr marL="0" indent="0">
              <a:buNone/>
            </a:pPr>
            <a:r>
              <a:rPr lang="en-US" dirty="0" smtClean="0"/>
              <a:t>[1632] </a:t>
            </a:r>
            <a:r>
              <a:rPr lang="en-US" i="1" dirty="0"/>
              <a:t>Dialogue Concerning the Two Chief </a:t>
            </a:r>
            <a:r>
              <a:rPr lang="en-US" i="1" dirty="0" smtClean="0"/>
              <a:t>    </a:t>
            </a:r>
            <a:br>
              <a:rPr lang="en-US" i="1" dirty="0" smtClean="0"/>
            </a:br>
            <a:r>
              <a:rPr lang="en-US" i="1" dirty="0" smtClean="0"/>
              <a:t>           World Systems.</a:t>
            </a:r>
          </a:p>
          <a:p>
            <a:pPr marL="0" indent="0">
              <a:buNone/>
            </a:pPr>
            <a:r>
              <a:rPr lang="en-US" dirty="0" smtClean="0"/>
              <a:t>[1638] </a:t>
            </a:r>
            <a:r>
              <a:rPr lang="en-US" i="1" dirty="0"/>
              <a:t>Dialogues Concerning Two </a:t>
            </a:r>
            <a:r>
              <a:rPr lang="en-US" i="1" dirty="0" smtClean="0"/>
              <a:t>New</a:t>
            </a:r>
            <a:br>
              <a:rPr lang="en-US" i="1" dirty="0" smtClean="0"/>
            </a:br>
            <a:r>
              <a:rPr lang="en-US" i="1" dirty="0" smtClean="0"/>
              <a:t>           Sciences.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69</a:t>
            </a:fld>
            <a:endParaRPr lang="en-US"/>
          </a:p>
        </p:txBody>
      </p:sp>
    </p:spTree>
    <p:extLst>
      <p:ext uri="{BB962C8B-B14F-4D97-AF65-F5344CB8AC3E}">
        <p14:creationId xmlns:p14="http://schemas.microsoft.com/office/powerpoint/2010/main" val="18287455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704" y="274638"/>
            <a:ext cx="8229600" cy="1143000"/>
          </a:xfrm>
        </p:spPr>
        <p:txBody>
          <a:bodyPr>
            <a:normAutofit fontScale="90000"/>
          </a:bodyPr>
          <a:lstStyle/>
          <a:p>
            <a:r>
              <a:rPr lang="en-US" dirty="0" smtClean="0"/>
              <a:t>Modern Restatement of</a:t>
            </a:r>
            <a:br>
              <a:rPr lang="en-US" dirty="0" smtClean="0"/>
            </a:br>
            <a:r>
              <a:rPr lang="en-US" dirty="0" smtClean="0"/>
              <a:t> Common Notions</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1281" r="-1281"/>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7</a:t>
            </a:fld>
            <a:endParaRPr lang="en-US"/>
          </a:p>
        </p:txBody>
      </p:sp>
    </p:spTree>
    <p:extLst>
      <p:ext uri="{BB962C8B-B14F-4D97-AF65-F5344CB8AC3E}">
        <p14:creationId xmlns:p14="http://schemas.microsoft.com/office/powerpoint/2010/main" val="295150294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New Sciences (1638)</a:t>
            </a:r>
            <a:endParaRPr lang="en-US" dirty="0"/>
          </a:p>
        </p:txBody>
      </p:sp>
      <p:pic>
        <p:nvPicPr>
          <p:cNvPr id="4" name="Content Placeholder 3"/>
          <p:cNvPicPr>
            <a:picLocks noGrp="1" noChangeAspect="1"/>
          </p:cNvPicPr>
          <p:nvPr>
            <p:ph idx="1"/>
          </p:nvPr>
        </p:nvPicPr>
        <p:blipFill>
          <a:blip r:embed="rId3"/>
          <a:srcRect l="-40915" r="-40915"/>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70</a:t>
            </a:fld>
            <a:endParaRPr lang="en-US"/>
          </a:p>
        </p:txBody>
      </p:sp>
    </p:spTree>
    <p:extLst>
      <p:ext uri="{BB962C8B-B14F-4D97-AF65-F5344CB8AC3E}">
        <p14:creationId xmlns:p14="http://schemas.microsoft.com/office/powerpoint/2010/main" val="347918155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Sciences</a:t>
            </a:r>
            <a:endParaRPr lang="en-US" dirty="0"/>
          </a:p>
        </p:txBody>
      </p:sp>
      <p:sp>
        <p:nvSpPr>
          <p:cNvPr id="3" name="Content Placeholder 2"/>
          <p:cNvSpPr>
            <a:spLocks noGrp="1"/>
          </p:cNvSpPr>
          <p:nvPr>
            <p:ph idx="1"/>
          </p:nvPr>
        </p:nvSpPr>
        <p:spPr/>
        <p:txBody>
          <a:bodyPr/>
          <a:lstStyle/>
          <a:p>
            <a:r>
              <a:rPr lang="en-US" dirty="0" smtClean="0"/>
              <a:t>Strength of materials</a:t>
            </a:r>
          </a:p>
          <a:p>
            <a:pPr lvl="1"/>
            <a:r>
              <a:rPr lang="en-US" dirty="0"/>
              <a:t>S</a:t>
            </a:r>
            <a:r>
              <a:rPr lang="en-US" dirty="0" smtClean="0"/>
              <a:t>quare-cube law</a:t>
            </a:r>
          </a:p>
          <a:p>
            <a:endParaRPr lang="en-US" dirty="0"/>
          </a:p>
          <a:p>
            <a:r>
              <a:rPr lang="en-US" dirty="0" smtClean="0"/>
              <a:t>Laws of motion</a:t>
            </a:r>
          </a:p>
          <a:p>
            <a:pPr lvl="1"/>
            <a:r>
              <a:rPr lang="en-US" dirty="0" smtClean="0"/>
              <a:t>Uniform acceleration of falling bodies</a:t>
            </a:r>
          </a:p>
          <a:p>
            <a:pPr lvl="1"/>
            <a:r>
              <a:rPr lang="en-US" dirty="0" smtClean="0"/>
              <a:t>Trajectory of projectiles</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71</a:t>
            </a:fld>
            <a:endParaRPr lang="en-US"/>
          </a:p>
        </p:txBody>
      </p:sp>
    </p:spTree>
    <p:extLst>
      <p:ext uri="{BB962C8B-B14F-4D97-AF65-F5344CB8AC3E}">
        <p14:creationId xmlns:p14="http://schemas.microsoft.com/office/powerpoint/2010/main" val="121514916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Galileo on infinity</a:t>
            </a:r>
            <a:endParaRPr lang="en-US" dirty="0"/>
          </a:p>
        </p:txBody>
      </p:sp>
      <p:sp>
        <p:nvSpPr>
          <p:cNvPr id="3" name="Content Placeholder 2"/>
          <p:cNvSpPr>
            <a:spLocks noGrp="1"/>
          </p:cNvSpPr>
          <p:nvPr>
            <p:ph idx="1"/>
          </p:nvPr>
        </p:nvSpPr>
        <p:spPr/>
        <p:txBody>
          <a:bodyPr/>
          <a:lstStyle/>
          <a:p>
            <a:pPr marL="0" indent="0">
              <a:buNone/>
            </a:pPr>
            <a:r>
              <a:rPr lang="en-US" dirty="0" smtClean="0"/>
              <a:t>“</a:t>
            </a:r>
            <a:r>
              <a:rPr lang="en-US" dirty="0"/>
              <a:t>This is one of the difficulties which arise when we attempt, with our finite minds, to discuss the infinite, assigning to it those properties which we give to the finite and limited; but this I think is wrong, for we cannot speak of infinite quantities as being the one greater or less than or equal to another</a:t>
            </a:r>
            <a:r>
              <a:rPr lang="en-US" dirty="0" smtClean="0"/>
              <a:t>.”</a:t>
            </a:r>
            <a:endParaRPr lang="en-US" i="1" dirty="0"/>
          </a:p>
          <a:p>
            <a:pPr marL="0" indent="0">
              <a:buNone/>
            </a:pP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72</a:t>
            </a:fld>
            <a:endParaRPr lang="en-US"/>
          </a:p>
        </p:txBody>
      </p:sp>
    </p:spTree>
    <p:extLst>
      <p:ext uri="{BB962C8B-B14F-4D97-AF65-F5344CB8AC3E}">
        <p14:creationId xmlns:p14="http://schemas.microsoft.com/office/powerpoint/2010/main" val="46354045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Mapping from numbers to squares</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8702" b="-78702"/>
          <a:stretch>
            <a:fillRect/>
          </a:stretch>
        </p:blipFill>
        <p:spPr/>
      </p:pic>
      <p:sp>
        <p:nvSpPr>
          <p:cNvPr id="7" name="Slide Number Placeholder 6"/>
          <p:cNvSpPr>
            <a:spLocks noGrp="1"/>
          </p:cNvSpPr>
          <p:nvPr>
            <p:ph type="sldNum" sz="quarter" idx="12"/>
          </p:nvPr>
        </p:nvSpPr>
        <p:spPr/>
        <p:txBody>
          <a:bodyPr/>
          <a:lstStyle/>
          <a:p>
            <a:fld id="{61370158-B695-A34E-8F3B-AA76DB2B0F20}" type="slidenum">
              <a:rPr lang="en-US" smtClean="0"/>
              <a:t>73</a:t>
            </a:fld>
            <a:endParaRPr lang="en-US"/>
          </a:p>
        </p:txBody>
      </p:sp>
    </p:spTree>
    <p:extLst>
      <p:ext uri="{BB962C8B-B14F-4D97-AF65-F5344CB8AC3E}">
        <p14:creationId xmlns:p14="http://schemas.microsoft.com/office/powerpoint/2010/main" val="143806150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Paradox</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“The </a:t>
            </a:r>
            <a:r>
              <a:rPr lang="en-US" dirty="0"/>
              <a:t>proportionate number of squares diminishes as we pass to larger numbers, Thus up to 100 we have 10 squares, that is, the squares constitute 1/10 part of all the numbers; up to 10000, we find only 1/100 part to be squares; and up to a million only 1/1000 part; on the other hand in an infinite number, if one could conceive of such a thing, he would be forced to admit that there are as many squares as there are numbers taken all together</a:t>
            </a:r>
            <a:r>
              <a:rPr lang="en-US" dirty="0" smtClean="0"/>
              <a:t>.”</a:t>
            </a:r>
            <a:endParaRPr lang="en-US" i="1" dirty="0"/>
          </a:p>
        </p:txBody>
      </p:sp>
      <p:sp>
        <p:nvSpPr>
          <p:cNvPr id="4" name="Slide Number Placeholder 3"/>
          <p:cNvSpPr>
            <a:spLocks noGrp="1"/>
          </p:cNvSpPr>
          <p:nvPr>
            <p:ph type="sldNum" sz="quarter" idx="12"/>
          </p:nvPr>
        </p:nvSpPr>
        <p:spPr/>
        <p:txBody>
          <a:bodyPr/>
          <a:lstStyle/>
          <a:p>
            <a:fld id="{61370158-B695-A34E-8F3B-AA76DB2B0F20}" type="slidenum">
              <a:rPr lang="en-US" smtClean="0"/>
              <a:t>74</a:t>
            </a:fld>
            <a:endParaRPr lang="en-US"/>
          </a:p>
        </p:txBody>
      </p:sp>
    </p:spTree>
    <p:extLst>
      <p:ext uri="{BB962C8B-B14F-4D97-AF65-F5344CB8AC3E}">
        <p14:creationId xmlns:p14="http://schemas.microsoft.com/office/powerpoint/2010/main" val="140282504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Littlewood’s Paradox</a:t>
            </a:r>
            <a:endParaRPr lang="en-US" dirty="0"/>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5680" b="-25680"/>
          <a:stretch>
            <a:fillRect/>
          </a:stretch>
        </p:blipFill>
        <p:spPr/>
      </p:pic>
      <p:sp>
        <p:nvSpPr>
          <p:cNvPr id="9" name="Slide Number Placeholder 8"/>
          <p:cNvSpPr>
            <a:spLocks noGrp="1"/>
          </p:cNvSpPr>
          <p:nvPr>
            <p:ph type="sldNum" sz="quarter" idx="12"/>
          </p:nvPr>
        </p:nvSpPr>
        <p:spPr/>
        <p:txBody>
          <a:bodyPr/>
          <a:lstStyle/>
          <a:p>
            <a:fld id="{61370158-B695-A34E-8F3B-AA76DB2B0F20}" type="slidenum">
              <a:rPr lang="en-US" smtClean="0"/>
              <a:t>75</a:t>
            </a:fld>
            <a:endParaRPr lang="en-US"/>
          </a:p>
        </p:txBody>
      </p:sp>
    </p:spTree>
    <p:extLst>
      <p:ext uri="{BB962C8B-B14F-4D97-AF65-F5344CB8AC3E}">
        <p14:creationId xmlns:p14="http://schemas.microsoft.com/office/powerpoint/2010/main" val="291771827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Bernard Bolzano</a:t>
            </a:r>
            <a:endParaRPr lang="en-US" dirty="0"/>
          </a:p>
        </p:txBody>
      </p:sp>
      <p:pic>
        <p:nvPicPr>
          <p:cNvPr id="4" name="Content Placeholder 3"/>
          <p:cNvPicPr>
            <a:picLocks noGrp="1" noChangeAspect="1"/>
          </p:cNvPicPr>
          <p:nvPr>
            <p:ph idx="1"/>
          </p:nvPr>
        </p:nvPicPr>
        <p:blipFill>
          <a:blip r:embed="rId2"/>
          <a:srcRect l="-63173" r="-63173"/>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76</a:t>
            </a:fld>
            <a:endParaRPr lang="en-US"/>
          </a:p>
        </p:txBody>
      </p:sp>
    </p:spTree>
    <p:extLst>
      <p:ext uri="{BB962C8B-B14F-4D97-AF65-F5344CB8AC3E}">
        <p14:creationId xmlns:p14="http://schemas.microsoft.com/office/powerpoint/2010/main" val="125018704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a:t>
            </a:r>
            <a:endParaRPr lang="en-US" dirty="0"/>
          </a:p>
        </p:txBody>
      </p:sp>
      <p:sp>
        <p:nvSpPr>
          <p:cNvPr id="3" name="Content Placeholder 2"/>
          <p:cNvSpPr>
            <a:spLocks noGrp="1"/>
          </p:cNvSpPr>
          <p:nvPr>
            <p:ph idx="1"/>
          </p:nvPr>
        </p:nvSpPr>
        <p:spPr/>
        <p:txBody>
          <a:bodyPr/>
          <a:lstStyle/>
          <a:p>
            <a:r>
              <a:rPr lang="el-GR" i="1" dirty="0" smtClean="0">
                <a:latin typeface="Palatino"/>
                <a:cs typeface="Palatino"/>
              </a:rPr>
              <a:t>ε</a:t>
            </a:r>
            <a:r>
              <a:rPr lang="en-US" i="1" dirty="0" smtClean="0">
                <a:latin typeface="Palatino"/>
                <a:cs typeface="Palatino"/>
              </a:rPr>
              <a:t>-</a:t>
            </a:r>
            <a:r>
              <a:rPr lang="el-GR" i="1" dirty="0" smtClean="0">
                <a:latin typeface="Palatino"/>
                <a:cs typeface="Palatino"/>
              </a:rPr>
              <a:t>δ</a:t>
            </a:r>
            <a:r>
              <a:rPr lang="en-US" i="1" dirty="0" smtClean="0">
                <a:latin typeface="Palatino"/>
                <a:cs typeface="Palatino"/>
              </a:rPr>
              <a:t> </a:t>
            </a:r>
            <a:r>
              <a:rPr lang="en-US" dirty="0" smtClean="0"/>
              <a:t>definition of continuity</a:t>
            </a:r>
          </a:p>
          <a:p>
            <a:r>
              <a:rPr lang="en-US" dirty="0" smtClean="0"/>
              <a:t>Bolzano-Weierstrass Theorem</a:t>
            </a:r>
          </a:p>
          <a:p>
            <a:pPr lvl="1"/>
            <a:r>
              <a:rPr lang="en-US" dirty="0" smtClean="0"/>
              <a:t>every bounded sequence has a convergent subsequence.</a:t>
            </a:r>
          </a:p>
          <a:p>
            <a:r>
              <a:rPr lang="en-US" dirty="0" smtClean="0"/>
              <a:t>Intermediate value theorem</a:t>
            </a:r>
          </a:p>
          <a:p>
            <a:r>
              <a:rPr lang="en-US" dirty="0" smtClean="0"/>
              <a:t>Uniform convergence</a:t>
            </a:r>
          </a:p>
          <a:p>
            <a:r>
              <a:rPr lang="en-US" i="1" dirty="0"/>
              <a:t>Paradoxien des </a:t>
            </a:r>
            <a:r>
              <a:rPr lang="en-US" i="1" dirty="0" err="1"/>
              <a:t>Unendlichen</a:t>
            </a:r>
            <a:endParaRPr lang="en-US" i="1" dirty="0" smtClean="0"/>
          </a:p>
          <a:p>
            <a:r>
              <a:rPr lang="en-US" i="1" dirty="0" err="1" smtClean="0"/>
              <a:t>Wissenschaftslehre</a:t>
            </a:r>
            <a:endParaRPr lang="en-US" i="1" dirty="0" smtClean="0"/>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77</a:t>
            </a:fld>
            <a:endParaRPr lang="en-US"/>
          </a:p>
        </p:txBody>
      </p:sp>
    </p:spTree>
    <p:extLst>
      <p:ext uri="{BB962C8B-B14F-4D97-AF65-F5344CB8AC3E}">
        <p14:creationId xmlns:p14="http://schemas.microsoft.com/office/powerpoint/2010/main" val="314571831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76200"/>
            <a:ext cx="8229600" cy="1143000"/>
          </a:xfrm>
        </p:spPr>
        <p:txBody>
          <a:bodyPr/>
          <a:lstStyle/>
          <a:p>
            <a:r>
              <a:rPr lang="en-US" sz="4000" i="1" dirty="0" smtClean="0"/>
              <a:t>Paradoxes </a:t>
            </a:r>
            <a:r>
              <a:rPr lang="en-US" sz="4000" i="1" dirty="0"/>
              <a:t>of the infinite</a:t>
            </a:r>
          </a:p>
        </p:txBody>
      </p:sp>
      <p:sp>
        <p:nvSpPr>
          <p:cNvPr id="12291" name="Rectangle 3"/>
          <p:cNvSpPr>
            <a:spLocks noGrp="1" noChangeArrowheads="1"/>
          </p:cNvSpPr>
          <p:nvPr>
            <p:ph type="body" idx="1"/>
          </p:nvPr>
        </p:nvSpPr>
        <p:spPr>
          <a:xfrm>
            <a:off x="457200" y="1066800"/>
            <a:ext cx="8229600" cy="5715000"/>
          </a:xfrm>
        </p:spPr>
        <p:txBody>
          <a:bodyPr/>
          <a:lstStyle/>
          <a:p>
            <a:pPr marL="0" indent="0">
              <a:lnSpc>
                <a:spcPct val="80000"/>
              </a:lnSpc>
              <a:buNone/>
            </a:pPr>
            <a:r>
              <a:rPr lang="en-US" sz="2400" dirty="0">
                <a:cs typeface="Arial" charset="0"/>
              </a:rPr>
              <a:t>§</a:t>
            </a:r>
            <a:r>
              <a:rPr lang="en-US" sz="2400" dirty="0" smtClean="0">
                <a:cs typeface="Arial" charset="0"/>
              </a:rPr>
              <a:t>19  </a:t>
            </a:r>
            <a:r>
              <a:rPr lang="en-US" sz="2400" dirty="0">
                <a:cs typeface="Arial" charset="0"/>
              </a:rPr>
              <a:t>Not all infinite sets are </a:t>
            </a:r>
            <a:r>
              <a:rPr lang="en-US" sz="2400" i="1" dirty="0">
                <a:cs typeface="Arial" charset="0"/>
              </a:rPr>
              <a:t>equal with respect to their </a:t>
            </a:r>
            <a:r>
              <a:rPr lang="en-US" sz="2400" i="1" dirty="0" smtClean="0">
                <a:cs typeface="Arial" charset="0"/>
              </a:rPr>
              <a:t>  </a:t>
            </a:r>
            <a:br>
              <a:rPr lang="en-US" sz="2400" i="1" dirty="0" smtClean="0">
                <a:cs typeface="Arial" charset="0"/>
              </a:rPr>
            </a:br>
            <a:r>
              <a:rPr lang="en-US" sz="2400" i="1" dirty="0" smtClean="0">
                <a:cs typeface="Arial" charset="0"/>
              </a:rPr>
              <a:t>        multiplicity</a:t>
            </a:r>
            <a:endParaRPr lang="en-US" sz="2400" dirty="0">
              <a:cs typeface="Arial" charset="0"/>
            </a:endParaRPr>
          </a:p>
          <a:p>
            <a:pPr lvl="1">
              <a:lnSpc>
                <a:spcPct val="80000"/>
              </a:lnSpc>
            </a:pPr>
            <a:r>
              <a:rPr lang="en-US" sz="2000" dirty="0">
                <a:cs typeface="Arial" charset="0"/>
              </a:rPr>
              <a:t>One could say that all infinite sets are infinite and thus one cannot compare them, but most people will agree that an interval in the real line is certainly a part and thus agree to a comparison of infinite sets.</a:t>
            </a:r>
          </a:p>
          <a:p>
            <a:pPr marL="0" indent="0">
              <a:lnSpc>
                <a:spcPct val="80000"/>
              </a:lnSpc>
              <a:buNone/>
            </a:pPr>
            <a:r>
              <a:rPr lang="en-US" sz="2400" dirty="0">
                <a:cs typeface="Arial" charset="0"/>
              </a:rPr>
              <a:t>§20 There are distinct infinite sets between which there is </a:t>
            </a:r>
            <a:r>
              <a:rPr lang="en-US" sz="2400" dirty="0" smtClean="0">
                <a:cs typeface="Arial" charset="0"/>
              </a:rPr>
              <a:t/>
            </a:r>
            <a:br>
              <a:rPr lang="en-US" sz="2400" dirty="0" smtClean="0">
                <a:cs typeface="Arial" charset="0"/>
              </a:rPr>
            </a:br>
            <a:r>
              <a:rPr lang="en-US" sz="2400" dirty="0" smtClean="0">
                <a:cs typeface="Arial" charset="0"/>
              </a:rPr>
              <a:t>       1</a:t>
            </a:r>
            <a:r>
              <a:rPr lang="en-US" sz="2400" dirty="0">
                <a:cs typeface="Arial" charset="0"/>
              </a:rPr>
              <a:t>-1 correspondence. It is possible to have a 1-1 </a:t>
            </a:r>
            <a:r>
              <a:rPr lang="en-US" sz="2400" dirty="0" smtClean="0">
                <a:cs typeface="Arial" charset="0"/>
              </a:rPr>
              <a:t>     </a:t>
            </a:r>
            <a:br>
              <a:rPr lang="en-US" sz="2400" dirty="0" smtClean="0">
                <a:cs typeface="Arial" charset="0"/>
              </a:rPr>
            </a:br>
            <a:r>
              <a:rPr lang="en-US" sz="2400" dirty="0" smtClean="0">
                <a:cs typeface="Arial" charset="0"/>
              </a:rPr>
              <a:t>       correspondence </a:t>
            </a:r>
            <a:r>
              <a:rPr lang="en-US" sz="2400" dirty="0">
                <a:cs typeface="Arial" charset="0"/>
              </a:rPr>
              <a:t>between an infinite set and a proper </a:t>
            </a:r>
            <a:r>
              <a:rPr lang="en-US" sz="2400" dirty="0" smtClean="0">
                <a:cs typeface="Arial" charset="0"/>
              </a:rPr>
              <a:t/>
            </a:r>
            <a:br>
              <a:rPr lang="en-US" sz="2400" dirty="0" smtClean="0">
                <a:cs typeface="Arial" charset="0"/>
              </a:rPr>
            </a:br>
            <a:r>
              <a:rPr lang="en-US" sz="2400" dirty="0" smtClean="0">
                <a:cs typeface="Arial" charset="0"/>
              </a:rPr>
              <a:t>       subset </a:t>
            </a:r>
            <a:r>
              <a:rPr lang="en-US" sz="2400" dirty="0">
                <a:cs typeface="Arial" charset="0"/>
              </a:rPr>
              <a:t>of it.</a:t>
            </a:r>
          </a:p>
          <a:p>
            <a:pPr lvl="1">
              <a:lnSpc>
                <a:spcPct val="80000"/>
              </a:lnSpc>
            </a:pPr>
            <a:r>
              <a:rPr lang="en-US" sz="2000" dirty="0">
                <a:cs typeface="Arial" charset="0"/>
              </a:rPr>
              <a:t>y=12/5x and y=5/12x  gives a 1-1 correspondence between [0,5] and [0,12].</a:t>
            </a:r>
          </a:p>
          <a:p>
            <a:pPr marL="0" indent="0">
              <a:lnSpc>
                <a:spcPct val="80000"/>
              </a:lnSpc>
              <a:buNone/>
            </a:pPr>
            <a:r>
              <a:rPr lang="en-US" sz="2400" dirty="0">
                <a:cs typeface="Arial" charset="0"/>
              </a:rPr>
              <a:t>§21 If two sets </a:t>
            </a:r>
            <a:r>
              <a:rPr lang="en-US" sz="2400" i="1" dirty="0">
                <a:cs typeface="Arial" charset="0"/>
              </a:rPr>
              <a:t>A</a:t>
            </a:r>
            <a:r>
              <a:rPr lang="en-US" sz="2400" dirty="0">
                <a:cs typeface="Arial" charset="0"/>
              </a:rPr>
              <a:t> and </a:t>
            </a:r>
            <a:r>
              <a:rPr lang="en-US" sz="2400" i="1" dirty="0">
                <a:cs typeface="Arial" charset="0"/>
              </a:rPr>
              <a:t>B </a:t>
            </a:r>
            <a:r>
              <a:rPr lang="en-US" sz="2400" dirty="0">
                <a:cs typeface="Arial" charset="0"/>
              </a:rPr>
              <a:t>are </a:t>
            </a:r>
            <a:r>
              <a:rPr lang="en-US" sz="2400" b="1" dirty="0">
                <a:cs typeface="Arial" charset="0"/>
              </a:rPr>
              <a:t>infinite</a:t>
            </a:r>
            <a:r>
              <a:rPr lang="en-US" sz="2400" dirty="0">
                <a:cs typeface="Arial" charset="0"/>
              </a:rPr>
              <a:t>, one can not conclude </a:t>
            </a:r>
            <a:r>
              <a:rPr lang="en-US" sz="2400" dirty="0" smtClean="0">
                <a:cs typeface="Arial" charset="0"/>
              </a:rPr>
              <a:t> </a:t>
            </a:r>
            <a:br>
              <a:rPr lang="en-US" sz="2400" dirty="0" smtClean="0">
                <a:cs typeface="Arial" charset="0"/>
              </a:rPr>
            </a:br>
            <a:r>
              <a:rPr lang="en-US" sz="2400" dirty="0" smtClean="0">
                <a:cs typeface="Arial" charset="0"/>
              </a:rPr>
              <a:t>       anything </a:t>
            </a:r>
            <a:r>
              <a:rPr lang="en-US" sz="2400" dirty="0">
                <a:cs typeface="Arial" charset="0"/>
              </a:rPr>
              <a:t>about the equality of the sets even if there is a </a:t>
            </a:r>
            <a:r>
              <a:rPr lang="en-US" sz="2400" dirty="0" smtClean="0">
                <a:cs typeface="Arial" charset="0"/>
              </a:rPr>
              <a:t/>
            </a:r>
            <a:br>
              <a:rPr lang="en-US" sz="2400" dirty="0" smtClean="0">
                <a:cs typeface="Arial" charset="0"/>
              </a:rPr>
            </a:br>
            <a:r>
              <a:rPr lang="en-US" sz="2400" dirty="0" smtClean="0">
                <a:cs typeface="Arial" charset="0"/>
              </a:rPr>
              <a:t>       1</a:t>
            </a:r>
            <a:r>
              <a:rPr lang="en-US" sz="2400" dirty="0">
                <a:cs typeface="Arial" charset="0"/>
              </a:rPr>
              <a:t>-1 correspondence.</a:t>
            </a:r>
          </a:p>
          <a:p>
            <a:pPr lvl="1">
              <a:lnSpc>
                <a:spcPct val="80000"/>
              </a:lnSpc>
            </a:pPr>
            <a:r>
              <a:rPr lang="en-US" sz="2000" dirty="0">
                <a:cs typeface="Arial" charset="0"/>
              </a:rPr>
              <a:t>If A and B are</a:t>
            </a:r>
            <a:r>
              <a:rPr lang="en-US" sz="2000" b="1" dirty="0">
                <a:cs typeface="Arial" charset="0"/>
              </a:rPr>
              <a:t> finite </a:t>
            </a:r>
            <a:r>
              <a:rPr lang="en-US" sz="2000" dirty="0">
                <a:cs typeface="Arial" charset="0"/>
              </a:rPr>
              <a:t>and A is a subset of B such that there is a 1-1 correspondence, then indeed A=B</a:t>
            </a:r>
          </a:p>
          <a:p>
            <a:pPr lvl="1">
              <a:lnSpc>
                <a:spcPct val="80000"/>
              </a:lnSpc>
            </a:pPr>
            <a:r>
              <a:rPr lang="en-US" sz="2000" dirty="0">
                <a:cs typeface="Arial" charset="0"/>
              </a:rPr>
              <a:t>The above property is thus characteristic of infinite sets.</a:t>
            </a:r>
          </a:p>
        </p:txBody>
      </p:sp>
      <p:sp>
        <p:nvSpPr>
          <p:cNvPr id="2" name="Slide Number Placeholder 1"/>
          <p:cNvSpPr>
            <a:spLocks noGrp="1"/>
          </p:cNvSpPr>
          <p:nvPr>
            <p:ph type="sldNum" sz="quarter" idx="12"/>
          </p:nvPr>
        </p:nvSpPr>
        <p:spPr/>
        <p:txBody>
          <a:bodyPr/>
          <a:lstStyle/>
          <a:p>
            <a:fld id="{61370158-B695-A34E-8F3B-AA76DB2B0F20}" type="slidenum">
              <a:rPr lang="en-US" smtClean="0"/>
              <a:t>78</a:t>
            </a:fld>
            <a:endParaRPr lang="en-US"/>
          </a:p>
        </p:txBody>
      </p:sp>
    </p:spTree>
    <p:extLst>
      <p:ext uri="{BB962C8B-B14F-4D97-AF65-F5344CB8AC3E}">
        <p14:creationId xmlns:p14="http://schemas.microsoft.com/office/powerpoint/2010/main" val="49580694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truths, at least one”</a:t>
            </a:r>
            <a:endParaRPr lang="en-US" dirty="0"/>
          </a:p>
        </p:txBody>
      </p:sp>
      <p:sp>
        <p:nvSpPr>
          <p:cNvPr id="3" name="Content Placeholder 2"/>
          <p:cNvSpPr>
            <a:spLocks noGrp="1"/>
          </p:cNvSpPr>
          <p:nvPr>
            <p:ph idx="1"/>
          </p:nvPr>
        </p:nvSpPr>
        <p:spPr/>
        <p:txBody>
          <a:bodyPr/>
          <a:lstStyle/>
          <a:p>
            <a:pPr marL="0" indent="0">
              <a:buNone/>
            </a:pPr>
            <a:r>
              <a:rPr lang="en-US" dirty="0" smtClean="0"/>
              <a:t>“That no proposition has truth disproves itself because it is itself a proposition and we should have to call it false in order to call it true. For, if all propositions were false, then this proposition itself, namely that all propositions are false, would be false. Thus, not all propositions are false, but there also true propositions.”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79</a:t>
            </a:fld>
            <a:endParaRPr lang="en-US"/>
          </a:p>
        </p:txBody>
      </p:sp>
    </p:spTree>
    <p:extLst>
      <p:ext uri="{BB962C8B-B14F-4D97-AF65-F5344CB8AC3E}">
        <p14:creationId xmlns:p14="http://schemas.microsoft.com/office/powerpoint/2010/main" val="4345467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Postulates</a:t>
            </a:r>
            <a:endParaRPr lang="en-US" dirty="0">
              <a:latin typeface="Arial"/>
              <a:cs typeface="Arial"/>
            </a:endParaRPr>
          </a:p>
        </p:txBody>
      </p:sp>
      <p:sp>
        <p:nvSpPr>
          <p:cNvPr id="3" name="Content Placeholder 2"/>
          <p:cNvSpPr>
            <a:spLocks noGrp="1"/>
          </p:cNvSpPr>
          <p:nvPr>
            <p:ph idx="1"/>
          </p:nvPr>
        </p:nvSpPr>
        <p:spPr/>
        <p:txBody>
          <a:bodyPr>
            <a:normAutofit fontScale="85000" lnSpcReduction="10000"/>
          </a:bodyPr>
          <a:lstStyle/>
          <a:p>
            <a:pPr marL="571500" indent="-571500">
              <a:buFont typeface="+mj-lt"/>
              <a:buAutoNum type="romanUcPeriod"/>
            </a:pPr>
            <a:r>
              <a:rPr lang="en-US" dirty="0">
                <a:latin typeface="Arial"/>
                <a:cs typeface="Arial"/>
              </a:rPr>
              <a:t>To draw a straight line from any point to any point</a:t>
            </a:r>
            <a:r>
              <a:rPr lang="en-US" dirty="0" smtClean="0">
                <a:latin typeface="Arial"/>
                <a:cs typeface="Arial"/>
              </a:rPr>
              <a:t>.</a:t>
            </a:r>
          </a:p>
          <a:p>
            <a:pPr marL="514350" indent="-514350">
              <a:buFont typeface="+mj-lt"/>
              <a:buAutoNum type="romanUcPeriod"/>
            </a:pPr>
            <a:r>
              <a:rPr lang="en-US" dirty="0"/>
              <a:t>To produce a finite straight line continuously in a straight line</a:t>
            </a:r>
            <a:r>
              <a:rPr lang="en-US" dirty="0" smtClean="0"/>
              <a:t>.</a:t>
            </a:r>
          </a:p>
          <a:p>
            <a:pPr marL="514350" indent="-514350">
              <a:buFont typeface="+mj-lt"/>
              <a:buAutoNum type="romanUcPeriod"/>
            </a:pPr>
            <a:r>
              <a:rPr lang="en-US" dirty="0"/>
              <a:t>To describe a circle with any centre and distance</a:t>
            </a:r>
            <a:r>
              <a:rPr lang="en-US" dirty="0" smtClean="0"/>
              <a:t>.</a:t>
            </a:r>
          </a:p>
          <a:p>
            <a:pPr marL="514350" indent="-514350">
              <a:buFont typeface="+mj-lt"/>
              <a:buAutoNum type="romanUcPeriod"/>
            </a:pPr>
            <a:r>
              <a:rPr lang="en-US" dirty="0"/>
              <a:t>That all right angles are equal to one another</a:t>
            </a:r>
            <a:r>
              <a:rPr lang="en-US" dirty="0" smtClean="0"/>
              <a:t>.</a:t>
            </a:r>
          </a:p>
          <a:p>
            <a:pPr marL="514350" indent="-514350">
              <a:buFont typeface="+mj-lt"/>
              <a:buAutoNum type="romanUcPeriod"/>
            </a:pPr>
            <a:r>
              <a:rPr lang="en-US" dirty="0" smtClean="0"/>
              <a:t>That</a:t>
            </a:r>
            <a:r>
              <a:rPr lang="en-US" dirty="0"/>
              <a:t>, if a straight line falling on two straight lines make the interior angles on the same side less than two right angles, the two straight lines, if produced indefinitely, meet </a:t>
            </a:r>
            <a:r>
              <a:rPr lang="en-US" dirty="0" smtClean="0"/>
              <a:t>on </a:t>
            </a:r>
            <a:r>
              <a:rPr lang="en-US" dirty="0"/>
              <a:t>that side on which are the angles less than the two right angles.</a:t>
            </a:r>
            <a:endParaRPr lang="en-US" dirty="0">
              <a:latin typeface="Arial"/>
              <a:cs typeface="Arial"/>
            </a:endParaRPr>
          </a:p>
        </p:txBody>
      </p:sp>
      <p:sp>
        <p:nvSpPr>
          <p:cNvPr id="4" name="Slide Number Placeholder 3"/>
          <p:cNvSpPr>
            <a:spLocks noGrp="1"/>
          </p:cNvSpPr>
          <p:nvPr>
            <p:ph type="sldNum" sz="quarter" idx="12"/>
          </p:nvPr>
        </p:nvSpPr>
        <p:spPr/>
        <p:txBody>
          <a:bodyPr/>
          <a:lstStyle/>
          <a:p>
            <a:fld id="{61370158-B695-A34E-8F3B-AA76DB2B0F20}" type="slidenum">
              <a:rPr lang="en-US" smtClean="0"/>
              <a:t>8</a:t>
            </a:fld>
            <a:endParaRPr lang="en-US"/>
          </a:p>
        </p:txBody>
      </p:sp>
    </p:spTree>
    <p:extLst>
      <p:ext uri="{BB962C8B-B14F-4D97-AF65-F5344CB8AC3E}">
        <p14:creationId xmlns:p14="http://schemas.microsoft.com/office/powerpoint/2010/main" val="309879776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There is at least one true proposition</a:t>
            </a:r>
            <a:endParaRPr lang="en-US" dirty="0"/>
          </a:p>
        </p:txBody>
      </p:sp>
      <p:sp>
        <p:nvSpPr>
          <p:cNvPr id="3" name="Content Placeholder 2"/>
          <p:cNvSpPr>
            <a:spLocks noGrp="1"/>
          </p:cNvSpPr>
          <p:nvPr>
            <p:ph idx="1"/>
          </p:nvPr>
        </p:nvSpPr>
        <p:spPr/>
        <p:txBody>
          <a:bodyPr/>
          <a:lstStyle/>
          <a:p>
            <a:pPr marL="0" indent="0">
              <a:buNone/>
            </a:pPr>
            <a:r>
              <a:rPr lang="en-US" dirty="0" smtClean="0"/>
              <a:t>Consider the following propositions:</a:t>
            </a:r>
          </a:p>
          <a:p>
            <a:pPr marL="914400" lvl="1" indent="-514350">
              <a:buFont typeface="+mj-lt"/>
              <a:buAutoNum type="arabicPeriod"/>
            </a:pPr>
            <a:r>
              <a:rPr lang="en-US" dirty="0" smtClean="0"/>
              <a:t>There are no true propositions.</a:t>
            </a:r>
          </a:p>
          <a:p>
            <a:pPr marL="914400" lvl="1" indent="-514350">
              <a:buFont typeface="+mj-lt"/>
              <a:buAutoNum type="arabicPeriod"/>
            </a:pPr>
            <a:r>
              <a:rPr lang="en-US" dirty="0" smtClean="0"/>
              <a:t>If 1 is true then 1 is false.</a:t>
            </a:r>
          </a:p>
          <a:p>
            <a:pPr marL="914400" lvl="1" indent="-514350">
              <a:buFont typeface="+mj-lt"/>
              <a:buAutoNum type="arabicPeriod"/>
            </a:pPr>
            <a:r>
              <a:rPr lang="en-US" dirty="0" smtClean="0"/>
              <a:t>1 is false.</a:t>
            </a:r>
          </a:p>
          <a:p>
            <a:pPr marL="914400" lvl="1" indent="-514350">
              <a:buFont typeface="+mj-lt"/>
              <a:buAutoNum type="arabicPeriod"/>
            </a:pPr>
            <a:r>
              <a:rPr lang="en-US" dirty="0" smtClean="0"/>
              <a:t>3 is true.</a:t>
            </a:r>
          </a:p>
          <a:p>
            <a:pPr marL="914400" lvl="1" indent="-514350">
              <a:buFont typeface="+mj-lt"/>
              <a:buAutoNum type="arabicPeriod"/>
            </a:pPr>
            <a:r>
              <a:rPr lang="en-US" dirty="0" smtClean="0"/>
              <a:t>There is at least one true proposition.</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80</a:t>
            </a:fld>
            <a:endParaRPr lang="en-US"/>
          </a:p>
        </p:txBody>
      </p:sp>
    </p:spTree>
    <p:extLst>
      <p:ext uri="{BB962C8B-B14F-4D97-AF65-F5344CB8AC3E}">
        <p14:creationId xmlns:p14="http://schemas.microsoft.com/office/powerpoint/2010/main" val="119976806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E16D0C1E-63F2-6442-9F81-0C143A66A628}" type="slidenum">
              <a:rPr lang="en-US" smtClean="0"/>
              <a:t>81</a:t>
            </a:fld>
            <a:endParaRPr lang="en-US" dirty="0"/>
          </a:p>
        </p:txBody>
      </p:sp>
      <p:sp>
        <p:nvSpPr>
          <p:cNvPr id="3" name="Content Placeholder 2"/>
          <p:cNvSpPr>
            <a:spLocks noGrp="1"/>
          </p:cNvSpPr>
          <p:nvPr>
            <p:ph idx="1"/>
          </p:nvPr>
        </p:nvSpPr>
        <p:spPr/>
        <p:txBody>
          <a:bodyPr/>
          <a:lstStyle/>
          <a:p>
            <a:pPr marL="0" indent="0">
              <a:buNone/>
            </a:pPr>
            <a:r>
              <a:rPr lang="en-US" dirty="0" smtClean="0"/>
              <a:t>Using Bolzano method, prove that there are infinitely many true propositions.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81</a:t>
            </a:fld>
            <a:endParaRPr lang="en-US"/>
          </a:p>
        </p:txBody>
      </p:sp>
    </p:spTree>
    <p:extLst>
      <p:ext uri="{BB962C8B-B14F-4D97-AF65-F5344CB8AC3E}">
        <p14:creationId xmlns:p14="http://schemas.microsoft.com/office/powerpoint/2010/main" val="327674898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Georg Cantor </a:t>
            </a:r>
            <a:br>
              <a:rPr lang="en-US" dirty="0" smtClean="0"/>
            </a:br>
            <a:r>
              <a:rPr lang="en-US" sz="4000" dirty="0" smtClean="0"/>
              <a:t>(1845 – 1918)</a:t>
            </a:r>
            <a:endParaRPr lang="en-US" sz="4000" dirty="0"/>
          </a:p>
        </p:txBody>
      </p:sp>
      <p:pic>
        <p:nvPicPr>
          <p:cNvPr id="4" name="Content Placeholder 3"/>
          <p:cNvPicPr>
            <a:picLocks noGrp="1" noChangeAspect="1"/>
          </p:cNvPicPr>
          <p:nvPr>
            <p:ph idx="1"/>
          </p:nvPr>
        </p:nvPicPr>
        <p:blipFill>
          <a:blip r:embed="rId2"/>
          <a:srcRect l="-69165" r="-69165"/>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82</a:t>
            </a:fld>
            <a:endParaRPr lang="en-US"/>
          </a:p>
        </p:txBody>
      </p:sp>
    </p:spTree>
    <p:extLst>
      <p:ext uri="{BB962C8B-B14F-4D97-AF65-F5344CB8AC3E}">
        <p14:creationId xmlns:p14="http://schemas.microsoft.com/office/powerpoint/2010/main" val="15857964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Cantor-Dedekind</a:t>
            </a:r>
            <a:r>
              <a:rPr lang="en-US" sz="4000" dirty="0"/>
              <a:t> </a:t>
            </a:r>
            <a:r>
              <a:rPr lang="en-US" sz="4000" dirty="0" smtClean="0"/>
              <a:t>Correspondence </a:t>
            </a:r>
            <a:br>
              <a:rPr lang="en-US" sz="4000" dirty="0" smtClean="0"/>
            </a:br>
            <a:r>
              <a:rPr lang="en-US" sz="4000" dirty="0" smtClean="0"/>
              <a:t>(November - December 1873)</a:t>
            </a:r>
            <a:endParaRPr lang="en-US" sz="4000" dirty="0"/>
          </a:p>
        </p:txBody>
      </p:sp>
      <p:sp>
        <p:nvSpPr>
          <p:cNvPr id="3" name="Content Placeholder 2"/>
          <p:cNvSpPr>
            <a:spLocks noGrp="1"/>
          </p:cNvSpPr>
          <p:nvPr>
            <p:ph idx="1"/>
          </p:nvPr>
        </p:nvSpPr>
        <p:spPr/>
        <p:txBody>
          <a:bodyPr>
            <a:normAutofit/>
          </a:bodyPr>
          <a:lstStyle/>
          <a:p>
            <a:pPr marL="0" indent="0">
              <a:buNone/>
            </a:pPr>
            <a:r>
              <a:rPr lang="en-US" sz="2800" dirty="0" smtClean="0"/>
              <a:t>[Cantor] Could we enumerate positive real numbers?</a:t>
            </a:r>
          </a:p>
          <a:p>
            <a:pPr marL="0" indent="0">
              <a:buNone/>
            </a:pPr>
            <a:r>
              <a:rPr lang="en-US" sz="2800" dirty="0" smtClean="0"/>
              <a:t>[Dedekind] It is not an interesting question… But here is the proof that we can enumerate the algebraic numbers.</a:t>
            </a:r>
          </a:p>
          <a:p>
            <a:pPr marL="0" indent="0">
              <a:buNone/>
            </a:pPr>
            <a:r>
              <a:rPr lang="en-US" sz="2800" dirty="0" smtClean="0"/>
              <a:t>[Cantor] Then if the answer to my question is </a:t>
            </a:r>
            <a:r>
              <a:rPr lang="en-US" sz="2800" i="1" dirty="0" smtClean="0"/>
              <a:t>no</a:t>
            </a:r>
            <a:r>
              <a:rPr lang="en-US" sz="2800" dirty="0" smtClean="0"/>
              <a:t>, it would prove the existence of transcendental numbers…</a:t>
            </a:r>
          </a:p>
          <a:p>
            <a:pPr marL="0" indent="0">
              <a:buNone/>
            </a:pPr>
            <a:r>
              <a:rPr lang="en-US" sz="2800" dirty="0" smtClean="0"/>
              <a:t>[Cantor] The answer is </a:t>
            </a:r>
            <a:r>
              <a:rPr lang="en-US" sz="2800" i="1" dirty="0" smtClean="0"/>
              <a:t>NO</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61370158-B695-A34E-8F3B-AA76DB2B0F20}" type="slidenum">
              <a:rPr lang="en-US" smtClean="0"/>
              <a:t>83</a:t>
            </a:fld>
            <a:endParaRPr lang="en-US"/>
          </a:p>
        </p:txBody>
      </p:sp>
    </p:spTree>
    <p:extLst>
      <p:ext uri="{BB962C8B-B14F-4D97-AF65-F5344CB8AC3E}">
        <p14:creationId xmlns:p14="http://schemas.microsoft.com/office/powerpoint/2010/main" val="26711711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Countable Sets</a:t>
            </a:r>
            <a:endParaRPr lang="en-US" dirty="0"/>
          </a:p>
        </p:txBody>
      </p:sp>
      <p:sp>
        <p:nvSpPr>
          <p:cNvPr id="3" name="Content Placeholder 2"/>
          <p:cNvSpPr>
            <a:spLocks noGrp="1"/>
          </p:cNvSpPr>
          <p:nvPr>
            <p:ph idx="1"/>
          </p:nvPr>
        </p:nvSpPr>
        <p:spPr/>
        <p:txBody>
          <a:bodyPr/>
          <a:lstStyle/>
          <a:p>
            <a:r>
              <a:rPr lang="en-US" dirty="0" smtClean="0"/>
              <a:t>Hilbert’s hotel</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84</a:t>
            </a:fld>
            <a:endParaRPr lang="en-US"/>
          </a:p>
        </p:txBody>
      </p:sp>
    </p:spTree>
    <p:extLst>
      <p:ext uri="{BB962C8B-B14F-4D97-AF65-F5344CB8AC3E}">
        <p14:creationId xmlns:p14="http://schemas.microsoft.com/office/powerpoint/2010/main" val="107192121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Rational Numbers</a:t>
            </a:r>
            <a:endParaRPr lang="en-US" dirty="0"/>
          </a:p>
        </p:txBody>
      </p:sp>
      <p:pic>
        <p:nvPicPr>
          <p:cNvPr id="4" name="Content Placeholder 3"/>
          <p:cNvPicPr>
            <a:picLocks noGrp="1" noChangeAspect="1"/>
          </p:cNvPicPr>
          <p:nvPr>
            <p:ph idx="1"/>
          </p:nvPr>
        </p:nvPicPr>
        <p:blipFill>
          <a:blip r:embed="rId3"/>
          <a:srcRect l="-35560" r="-35560"/>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85</a:t>
            </a:fld>
            <a:endParaRPr lang="en-US"/>
          </a:p>
        </p:txBody>
      </p:sp>
    </p:spTree>
    <p:extLst>
      <p:ext uri="{BB962C8B-B14F-4D97-AF65-F5344CB8AC3E}">
        <p14:creationId xmlns:p14="http://schemas.microsoft.com/office/powerpoint/2010/main" val="26107217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Algebraic Numbers</a:t>
            </a:r>
            <a:endParaRPr lang="en-US" dirty="0"/>
          </a:p>
        </p:txBody>
      </p:sp>
      <p:sp>
        <p:nvSpPr>
          <p:cNvPr id="3" name="Content Placeholder 2"/>
          <p:cNvSpPr>
            <a:spLocks noGrp="1"/>
          </p:cNvSpPr>
          <p:nvPr>
            <p:ph idx="1"/>
          </p:nvPr>
        </p:nvSpPr>
        <p:spPr/>
        <p:txBody>
          <a:bodyPr>
            <a:normAutofit lnSpcReduction="10000"/>
          </a:bodyPr>
          <a:lstStyle/>
          <a:p>
            <a:r>
              <a:rPr lang="en-US" dirty="0" smtClean="0"/>
              <a:t>An real number is called </a:t>
            </a:r>
            <a:r>
              <a:rPr lang="en-US" i="1" dirty="0" smtClean="0"/>
              <a:t>algebraic</a:t>
            </a:r>
            <a:r>
              <a:rPr lang="en-US" dirty="0" smtClean="0"/>
              <a:t> if it is a root of a polynomial with integer coefficients.</a:t>
            </a:r>
          </a:p>
          <a:p>
            <a:r>
              <a:rPr lang="en-US" dirty="0" smtClean="0"/>
              <a:t>A polynomial has </a:t>
            </a:r>
            <a:r>
              <a:rPr lang="en-US" i="1" dirty="0" smtClean="0"/>
              <a:t>weight</a:t>
            </a:r>
            <a:r>
              <a:rPr lang="en-US" dirty="0" smtClean="0"/>
              <a:t> </a:t>
            </a:r>
            <a:r>
              <a:rPr lang="en-US" i="1" dirty="0" smtClean="0">
                <a:latin typeface="Palatino"/>
                <a:cs typeface="Palatino"/>
              </a:rPr>
              <a:t>k</a:t>
            </a:r>
            <a:r>
              <a:rPr lang="en-US" dirty="0" smtClean="0"/>
              <a:t> if </a:t>
            </a:r>
            <a:r>
              <a:rPr lang="en-US" i="1" dirty="0" smtClean="0">
                <a:latin typeface="Palatino"/>
                <a:cs typeface="Palatino"/>
              </a:rPr>
              <a:t>k</a:t>
            </a:r>
            <a:r>
              <a:rPr lang="en-US" dirty="0" smtClean="0"/>
              <a:t> is the maximum of absolute values of its coefficients and exponents.</a:t>
            </a:r>
          </a:p>
          <a:p>
            <a:r>
              <a:rPr lang="en-US" dirty="0" smtClean="0"/>
              <a:t>There is a finite number of polynomials of a given weight and every one of them has finitely many roots.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86</a:t>
            </a:fld>
            <a:endParaRPr lang="en-US"/>
          </a:p>
        </p:txBody>
      </p:sp>
    </p:spTree>
    <p:extLst>
      <p:ext uri="{BB962C8B-B14F-4D97-AF65-F5344CB8AC3E}">
        <p14:creationId xmlns:p14="http://schemas.microsoft.com/office/powerpoint/2010/main" val="427157626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Cantor’s 1874 Theorem</a:t>
            </a:r>
            <a:endParaRPr lang="en-US" dirty="0"/>
          </a:p>
        </p:txBody>
      </p:sp>
      <p:pic>
        <p:nvPicPr>
          <p:cNvPr id="12" name="Content Placeholder 11"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3767" b="-3767"/>
          <a:stretch>
            <a:fillRect/>
          </a:stretch>
        </p:blipFill>
        <p:spPr/>
      </p:pic>
      <p:sp>
        <p:nvSpPr>
          <p:cNvPr id="13" name="Slide Number Placeholder 12"/>
          <p:cNvSpPr>
            <a:spLocks noGrp="1"/>
          </p:cNvSpPr>
          <p:nvPr>
            <p:ph type="sldNum" sz="quarter" idx="12"/>
          </p:nvPr>
        </p:nvSpPr>
        <p:spPr/>
        <p:txBody>
          <a:bodyPr/>
          <a:lstStyle/>
          <a:p>
            <a:fld id="{61370158-B695-A34E-8F3B-AA76DB2B0F20}" type="slidenum">
              <a:rPr lang="en-US" smtClean="0"/>
              <a:t>87</a:t>
            </a:fld>
            <a:endParaRPr lang="en-US"/>
          </a:p>
        </p:txBody>
      </p:sp>
    </p:spTree>
    <p:extLst>
      <p:ext uri="{BB962C8B-B14F-4D97-AF65-F5344CB8AC3E}">
        <p14:creationId xmlns:p14="http://schemas.microsoft.com/office/powerpoint/2010/main" val="164766814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1874 proof of</a:t>
            </a:r>
            <a:br>
              <a:rPr lang="en-US" dirty="0" smtClean="0"/>
            </a:br>
            <a:r>
              <a:rPr lang="en-US" dirty="0" smtClean="0"/>
              <a:t> </a:t>
            </a:r>
            <a:r>
              <a:rPr lang="en-US" i="1" dirty="0" smtClean="0"/>
              <a:t>uncountability of continuum </a:t>
            </a:r>
            <a:endParaRPr lang="en-US" i="1" dirty="0"/>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1016" r="-1016"/>
          <a:stretch>
            <a:fillRect/>
          </a:stretch>
        </p:blipFill>
        <p:spPr/>
      </p:pic>
      <p:sp>
        <p:nvSpPr>
          <p:cNvPr id="11" name="Slide Number Placeholder 10"/>
          <p:cNvSpPr>
            <a:spLocks noGrp="1"/>
          </p:cNvSpPr>
          <p:nvPr>
            <p:ph type="sldNum" sz="quarter" idx="12"/>
          </p:nvPr>
        </p:nvSpPr>
        <p:spPr/>
        <p:txBody>
          <a:bodyPr/>
          <a:lstStyle/>
          <a:p>
            <a:fld id="{61370158-B695-A34E-8F3B-AA76DB2B0F20}" type="slidenum">
              <a:rPr lang="en-US" smtClean="0"/>
              <a:t>88</a:t>
            </a:fld>
            <a:endParaRPr lang="en-US"/>
          </a:p>
        </p:txBody>
      </p:sp>
    </p:spTree>
    <p:extLst>
      <p:ext uri="{BB962C8B-B14F-4D97-AF65-F5344CB8AC3E}">
        <p14:creationId xmlns:p14="http://schemas.microsoft.com/office/powerpoint/2010/main" val="45879641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8FA440A0-D644-3C4F-A52C-110CBCEE1584}" type="slidenum">
              <a:rPr lang="en-US" smtClean="0"/>
              <a:t>89</a:t>
            </a:fld>
            <a:endParaRPr lang="en-US" dirty="0"/>
          </a:p>
        </p:txBody>
      </p:sp>
      <p:sp>
        <p:nvSpPr>
          <p:cNvPr id="3" name="Content Placeholder 2"/>
          <p:cNvSpPr>
            <a:spLocks noGrp="1"/>
          </p:cNvSpPr>
          <p:nvPr>
            <p:ph idx="1"/>
          </p:nvPr>
        </p:nvSpPr>
        <p:spPr/>
        <p:txBody>
          <a:bodyPr/>
          <a:lstStyle/>
          <a:p>
            <a:pPr marL="0" indent="0">
              <a:buNone/>
            </a:pPr>
            <a:r>
              <a:rPr lang="en-US" dirty="0" smtClean="0"/>
              <a:t>Prove that the intersection of nested, closed intervals is not empty.</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89</a:t>
            </a:fld>
            <a:endParaRPr lang="en-US"/>
          </a:p>
        </p:txBody>
      </p:sp>
    </p:spTree>
    <p:extLst>
      <p:ext uri="{BB962C8B-B14F-4D97-AF65-F5344CB8AC3E}">
        <p14:creationId xmlns:p14="http://schemas.microsoft.com/office/powerpoint/2010/main" val="42635690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smtClean="0">
                <a:latin typeface="Palatino"/>
                <a:cs typeface="Palatino"/>
              </a:rPr>
              <a:t>α + β &lt; </a:t>
            </a:r>
            <a:r>
              <a:rPr lang="en-US" dirty="0">
                <a:latin typeface="Palatino"/>
                <a:cs typeface="Palatino"/>
              </a:rPr>
              <a:t>180°</a:t>
            </a:r>
            <a:endParaRPr lang="en-US" i="1" dirty="0">
              <a:latin typeface="Palatino"/>
              <a:cs typeface="Palatino"/>
            </a:endParaRPr>
          </a:p>
        </p:txBody>
      </p:sp>
      <p:pic>
        <p:nvPicPr>
          <p:cNvPr id="4" name="Content Placeholder 3"/>
          <p:cNvPicPr>
            <a:picLocks noGrp="1" noChangeAspect="1"/>
          </p:cNvPicPr>
          <p:nvPr>
            <p:ph idx="1"/>
          </p:nvPr>
        </p:nvPicPr>
        <p:blipFill>
          <a:blip r:embed="rId2"/>
          <a:srcRect t="13406" b="13406"/>
          <a:stretch>
            <a:fillRect/>
          </a:stretch>
        </p:blipFill>
        <p:spPr/>
      </p:pic>
      <p:sp>
        <p:nvSpPr>
          <p:cNvPr id="3" name="Slide Number Placeholder 2"/>
          <p:cNvSpPr>
            <a:spLocks noGrp="1"/>
          </p:cNvSpPr>
          <p:nvPr>
            <p:ph type="sldNum" sz="quarter" idx="12"/>
          </p:nvPr>
        </p:nvSpPr>
        <p:spPr/>
        <p:txBody>
          <a:bodyPr/>
          <a:lstStyle/>
          <a:p>
            <a:fld id="{61370158-B695-A34E-8F3B-AA76DB2B0F20}" type="slidenum">
              <a:rPr lang="en-US" smtClean="0"/>
              <a:t>9</a:t>
            </a:fld>
            <a:endParaRPr lang="en-US"/>
          </a:p>
        </p:txBody>
      </p:sp>
    </p:spTree>
    <p:extLst>
      <p:ext uri="{BB962C8B-B14F-4D97-AF65-F5344CB8AC3E}">
        <p14:creationId xmlns:p14="http://schemas.microsoft.com/office/powerpoint/2010/main" val="97338024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Kinds of Infinity</a:t>
            </a:r>
            <a:endParaRPr lang="en-US" dirty="0"/>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24827" b="-124827"/>
          <a:stretch>
            <a:fillRect/>
          </a:stretch>
        </p:blipFill>
        <p:spPr/>
      </p:pic>
      <p:sp>
        <p:nvSpPr>
          <p:cNvPr id="11" name="Slide Number Placeholder 10"/>
          <p:cNvSpPr>
            <a:spLocks noGrp="1"/>
          </p:cNvSpPr>
          <p:nvPr>
            <p:ph type="sldNum" sz="quarter" idx="12"/>
          </p:nvPr>
        </p:nvSpPr>
        <p:spPr/>
        <p:txBody>
          <a:bodyPr/>
          <a:lstStyle/>
          <a:p>
            <a:fld id="{61370158-B695-A34E-8F3B-AA76DB2B0F20}" type="slidenum">
              <a:rPr lang="en-US" smtClean="0"/>
              <a:t>90</a:t>
            </a:fld>
            <a:endParaRPr lang="en-US"/>
          </a:p>
        </p:txBody>
      </p:sp>
    </p:spTree>
    <p:extLst>
      <p:ext uri="{BB962C8B-B14F-4D97-AF65-F5344CB8AC3E}">
        <p14:creationId xmlns:p14="http://schemas.microsoft.com/office/powerpoint/2010/main" val="364745161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Transcendental Numbers </a:t>
            </a:r>
            <a:endParaRPr lang="en-US" dirty="0"/>
          </a:p>
        </p:txBody>
      </p:sp>
      <p:sp>
        <p:nvSpPr>
          <p:cNvPr id="3" name="Content Placeholder 2"/>
          <p:cNvSpPr>
            <a:spLocks noGrp="1"/>
          </p:cNvSpPr>
          <p:nvPr>
            <p:ph idx="1"/>
          </p:nvPr>
        </p:nvSpPr>
        <p:spPr/>
        <p:txBody>
          <a:bodyPr/>
          <a:lstStyle/>
          <a:p>
            <a:r>
              <a:rPr lang="en-US" dirty="0" smtClean="0"/>
              <a:t>Since there are “more” real numbers than algebraic numbers, most real numbers are </a:t>
            </a:r>
            <a:r>
              <a:rPr lang="en-US" i="1" dirty="0" smtClean="0"/>
              <a:t>transcendental</a:t>
            </a:r>
            <a:r>
              <a:rPr lang="en-US" dirty="0" smtClean="0"/>
              <a:t>.</a:t>
            </a:r>
          </a:p>
          <a:p>
            <a:pPr marL="457200" lvl="1" indent="0">
              <a:buNone/>
            </a:pP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91</a:t>
            </a:fld>
            <a:endParaRPr lang="en-US"/>
          </a:p>
        </p:txBody>
      </p:sp>
    </p:spTree>
    <p:extLst>
      <p:ext uri="{BB962C8B-B14F-4D97-AF65-F5344CB8AC3E}">
        <p14:creationId xmlns:p14="http://schemas.microsoft.com/office/powerpoint/2010/main" val="65060065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There are very few </a:t>
            </a:r>
            <a:br>
              <a:rPr lang="en-US" dirty="0" smtClean="0"/>
            </a:br>
            <a:r>
              <a:rPr lang="en-US" dirty="0" smtClean="0"/>
              <a:t>algebraic numbers.</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30640" b="-30640"/>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92</a:t>
            </a:fld>
            <a:endParaRPr lang="en-US"/>
          </a:p>
        </p:txBody>
      </p:sp>
    </p:spTree>
    <p:extLst>
      <p:ext uri="{BB962C8B-B14F-4D97-AF65-F5344CB8AC3E}">
        <p14:creationId xmlns:p14="http://schemas.microsoft.com/office/powerpoint/2010/main" val="236060397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55548" b="-155548"/>
          <a:stretch>
            <a:fillRect/>
          </a:stretch>
        </p:blipFill>
        <p:spPr>
          <a:xfrm>
            <a:off x="1463520" y="1600200"/>
            <a:ext cx="6109892" cy="3360205"/>
          </a:xfr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893" y="433868"/>
            <a:ext cx="6043287" cy="764298"/>
          </a:xfrm>
          <a:prstGeom prst="rect">
            <a:avLst/>
          </a:prstGeom>
        </p:spPr>
      </p:pic>
      <p:sp>
        <p:nvSpPr>
          <p:cNvPr id="7" name="Slide Number Placeholder 6"/>
          <p:cNvSpPr>
            <a:spLocks noGrp="1"/>
          </p:cNvSpPr>
          <p:nvPr>
            <p:ph type="sldNum" sz="quarter" idx="12"/>
          </p:nvPr>
        </p:nvSpPr>
        <p:spPr/>
        <p:txBody>
          <a:bodyPr/>
          <a:lstStyle/>
          <a:p>
            <a:fld id="{61370158-B695-A34E-8F3B-AA76DB2B0F20}" type="slidenum">
              <a:rPr lang="en-US" smtClean="0"/>
              <a:t>93</a:t>
            </a:fld>
            <a:endParaRPr lang="en-US"/>
          </a:p>
        </p:txBody>
      </p:sp>
    </p:spTree>
    <p:extLst>
      <p:ext uri="{BB962C8B-B14F-4D97-AF65-F5344CB8AC3E}">
        <p14:creationId xmlns:p14="http://schemas.microsoft.com/office/powerpoint/2010/main" val="375911001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19A32C0F-CA66-EC42-ADA7-1ECE7B368ECC}" type="slidenum">
              <a:rPr lang="en-US" smtClean="0"/>
              <a:t>94</a:t>
            </a:fld>
            <a:endParaRPr lang="en-US" dirty="0"/>
          </a:p>
        </p:txBody>
      </p:sp>
      <p:sp>
        <p:nvSpPr>
          <p:cNvPr id="3" name="Content Placeholder 2"/>
          <p:cNvSpPr>
            <a:spLocks noGrp="1"/>
          </p:cNvSpPr>
          <p:nvPr>
            <p:ph idx="1"/>
          </p:nvPr>
        </p:nvSpPr>
        <p:spPr/>
        <p:txBody>
          <a:bodyPr/>
          <a:lstStyle/>
          <a:p>
            <a:pPr marL="0" indent="0">
              <a:buNone/>
            </a:pPr>
            <a:r>
              <a:rPr lang="en-US" dirty="0" smtClean="0"/>
              <a:t>Prove that a power set of a finite set with </a:t>
            </a:r>
            <a:r>
              <a:rPr lang="en-US" i="1" dirty="0" smtClean="0">
                <a:latin typeface="Palatino"/>
                <a:cs typeface="Palatino"/>
              </a:rPr>
              <a:t>n</a:t>
            </a:r>
            <a:r>
              <a:rPr lang="en-US" dirty="0" smtClean="0"/>
              <a:t> elements contains </a:t>
            </a:r>
            <a:r>
              <a:rPr lang="en-US" dirty="0" smtClean="0">
                <a:latin typeface="Palatino"/>
                <a:cs typeface="Palatino"/>
              </a:rPr>
              <a:t>2</a:t>
            </a:r>
            <a:r>
              <a:rPr lang="en-US" i="1" baseline="30000" dirty="0" smtClean="0">
                <a:latin typeface="Palatino"/>
                <a:cs typeface="Palatino"/>
              </a:rPr>
              <a:t>n</a:t>
            </a:r>
            <a:r>
              <a:rPr lang="en-US" dirty="0" smtClean="0"/>
              <a:t> elements.</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94</a:t>
            </a:fld>
            <a:endParaRPr lang="en-US"/>
          </a:p>
        </p:txBody>
      </p:sp>
    </p:spTree>
    <p:extLst>
      <p:ext uri="{BB962C8B-B14F-4D97-AF65-F5344CB8AC3E}">
        <p14:creationId xmlns:p14="http://schemas.microsoft.com/office/powerpoint/2010/main" val="81572431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290" y="503304"/>
            <a:ext cx="3875696" cy="1096895"/>
          </a:xfrm>
          <a:prstGeom prst="rect">
            <a:avLst/>
          </a:prstGeom>
        </p:spPr>
      </p:pic>
      <p:pic>
        <p:nvPicPr>
          <p:cNvPr id="15" name="Content Placeholder 14" descr="latex-image-1.pdf"/>
          <p:cNvPicPr>
            <a:picLocks noGrp="1" noChangeAspect="1"/>
          </p:cNvPicPr>
          <p:nvPr>
            <p:ph idx="1"/>
          </p:nvPr>
        </p:nvPicPr>
        <p:blipFill>
          <a:blip r:embed="rId4">
            <a:extLst>
              <a:ext uri="{28A0092B-C50C-407E-A947-70E740481C1C}">
                <a14:useLocalDpi xmlns:a14="http://schemas.microsoft.com/office/drawing/2010/main" val="0"/>
              </a:ext>
            </a:extLst>
          </a:blip>
          <a:srcRect t="-44445" b="-44445"/>
          <a:stretch>
            <a:fillRect/>
          </a:stretch>
        </p:blipFill>
        <p:spPr/>
      </p:pic>
      <p:sp>
        <p:nvSpPr>
          <p:cNvPr id="16" name="Slide Number Placeholder 15"/>
          <p:cNvSpPr>
            <a:spLocks noGrp="1"/>
          </p:cNvSpPr>
          <p:nvPr>
            <p:ph type="sldNum" sz="quarter" idx="12"/>
          </p:nvPr>
        </p:nvSpPr>
        <p:spPr/>
        <p:txBody>
          <a:bodyPr/>
          <a:lstStyle/>
          <a:p>
            <a:fld id="{61370158-B695-A34E-8F3B-AA76DB2B0F20}" type="slidenum">
              <a:rPr lang="en-US" smtClean="0"/>
              <a:t>95</a:t>
            </a:fld>
            <a:endParaRPr lang="en-US"/>
          </a:p>
        </p:txBody>
      </p:sp>
    </p:spTree>
    <p:extLst>
      <p:ext uri="{BB962C8B-B14F-4D97-AF65-F5344CB8AC3E}">
        <p14:creationId xmlns:p14="http://schemas.microsoft.com/office/powerpoint/2010/main" val="166637947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Continuum Hypothesis (CH) </a:t>
            </a:r>
            <a:endParaRPr lang="en-US" dirty="0"/>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10176" b="-110176"/>
          <a:stretch>
            <a:fillRect/>
          </a:stretch>
        </p:blipFill>
        <p:spPr/>
      </p:pic>
      <p:sp>
        <p:nvSpPr>
          <p:cNvPr id="9" name="Slide Number Placeholder 8"/>
          <p:cNvSpPr>
            <a:spLocks noGrp="1"/>
          </p:cNvSpPr>
          <p:nvPr>
            <p:ph type="sldNum" sz="quarter" idx="12"/>
          </p:nvPr>
        </p:nvSpPr>
        <p:spPr/>
        <p:txBody>
          <a:bodyPr/>
          <a:lstStyle/>
          <a:p>
            <a:fld id="{61370158-B695-A34E-8F3B-AA76DB2B0F20}" type="slidenum">
              <a:rPr lang="en-US" smtClean="0"/>
              <a:t>96</a:t>
            </a:fld>
            <a:endParaRPr lang="en-US"/>
          </a:p>
        </p:txBody>
      </p:sp>
    </p:spTree>
    <p:extLst>
      <p:ext uri="{BB962C8B-B14F-4D97-AF65-F5344CB8AC3E}">
        <p14:creationId xmlns:p14="http://schemas.microsoft.com/office/powerpoint/2010/main" val="11159593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CH</a:t>
            </a:r>
            <a:endParaRPr lang="en-US" dirty="0"/>
          </a:p>
        </p:txBody>
      </p:sp>
      <p:sp>
        <p:nvSpPr>
          <p:cNvPr id="3" name="Content Placeholder 2"/>
          <p:cNvSpPr>
            <a:spLocks noGrp="1"/>
          </p:cNvSpPr>
          <p:nvPr>
            <p:ph idx="1"/>
          </p:nvPr>
        </p:nvSpPr>
        <p:spPr/>
        <p:txBody>
          <a:bodyPr/>
          <a:lstStyle/>
          <a:p>
            <a:r>
              <a:rPr lang="en-US" dirty="0" smtClean="0"/>
              <a:t>Georg Cantor (1878) states it.</a:t>
            </a:r>
          </a:p>
          <a:p>
            <a:r>
              <a:rPr lang="en-US" dirty="0" smtClean="0"/>
              <a:t>David Hilbert (1900) makes it famous.</a:t>
            </a:r>
          </a:p>
          <a:p>
            <a:r>
              <a:rPr lang="en-US" dirty="0" smtClean="0"/>
              <a:t>Kurt Gödel (1940) shows that it cannot be disproved in ZF or ZFC.</a:t>
            </a:r>
          </a:p>
          <a:p>
            <a:r>
              <a:rPr lang="en-US" dirty="0" smtClean="0"/>
              <a:t>Paul Cohen (1963) shows that it cannot be proved in </a:t>
            </a:r>
            <a:r>
              <a:rPr lang="en-US" dirty="0"/>
              <a:t>ZF or ZFC</a:t>
            </a:r>
            <a:r>
              <a:rPr lang="en-US" dirty="0" smtClean="0"/>
              <a:t>.</a:t>
            </a:r>
          </a:p>
          <a:p>
            <a:pPr lvl="1"/>
            <a:r>
              <a:rPr lang="en-US" dirty="0" smtClean="0"/>
              <a:t>but Cohen believed it to be false!</a:t>
            </a:r>
            <a:endParaRPr lang="en-US" dirty="0"/>
          </a:p>
          <a:p>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97</a:t>
            </a:fld>
            <a:endParaRPr lang="en-US"/>
          </a:p>
        </p:txBody>
      </p:sp>
    </p:spTree>
    <p:extLst>
      <p:ext uri="{BB962C8B-B14F-4D97-AF65-F5344CB8AC3E}">
        <p14:creationId xmlns:p14="http://schemas.microsoft.com/office/powerpoint/2010/main" val="306811111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Onto or Surjective Functions</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88202" b="-88202"/>
          <a:stretch>
            <a:fillRect/>
          </a:stretch>
        </p:blipFill>
        <p:spPr/>
      </p:pic>
      <p:sp>
        <p:nvSpPr>
          <p:cNvPr id="5" name="Slide Number Placeholder 4"/>
          <p:cNvSpPr>
            <a:spLocks noGrp="1"/>
          </p:cNvSpPr>
          <p:nvPr>
            <p:ph type="sldNum" sz="quarter" idx="12"/>
          </p:nvPr>
        </p:nvSpPr>
        <p:spPr/>
        <p:txBody>
          <a:bodyPr/>
          <a:lstStyle/>
          <a:p>
            <a:fld id="{61370158-B695-A34E-8F3B-AA76DB2B0F20}" type="slidenum">
              <a:rPr lang="en-US" smtClean="0"/>
              <a:t>98</a:t>
            </a:fld>
            <a:endParaRPr lang="en-US"/>
          </a:p>
        </p:txBody>
      </p:sp>
    </p:spTree>
    <p:extLst>
      <p:ext uri="{BB962C8B-B14F-4D97-AF65-F5344CB8AC3E}">
        <p14:creationId xmlns:p14="http://schemas.microsoft.com/office/powerpoint/2010/main" val="167144363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Cantor’s Theorem (1891)</a:t>
            </a:r>
            <a:endParaRPr lang="en-US" dirty="0"/>
          </a:p>
        </p:txBody>
      </p:sp>
      <p:sp>
        <p:nvSpPr>
          <p:cNvPr id="3" name="Content Placeholder 2"/>
          <p:cNvSpPr>
            <a:spLocks noGrp="1"/>
          </p:cNvSpPr>
          <p:nvPr>
            <p:ph idx="1"/>
          </p:nvPr>
        </p:nvSpPr>
        <p:spPr/>
        <p:txBody>
          <a:bodyPr/>
          <a:lstStyle/>
          <a:p>
            <a:pPr marL="0" indent="0">
              <a:buNone/>
            </a:pPr>
            <a:r>
              <a:rPr lang="en-US" dirty="0" smtClean="0"/>
              <a:t>There is no onto function from a set to its power set.</a:t>
            </a:r>
            <a:endParaRPr lang="en-US" dirty="0"/>
          </a:p>
        </p:txBody>
      </p:sp>
      <p:sp>
        <p:nvSpPr>
          <p:cNvPr id="4" name="Slide Number Placeholder 3"/>
          <p:cNvSpPr>
            <a:spLocks noGrp="1"/>
          </p:cNvSpPr>
          <p:nvPr>
            <p:ph type="sldNum" sz="quarter" idx="12"/>
          </p:nvPr>
        </p:nvSpPr>
        <p:spPr/>
        <p:txBody>
          <a:bodyPr/>
          <a:lstStyle/>
          <a:p>
            <a:fld id="{61370158-B695-A34E-8F3B-AA76DB2B0F20}" type="slidenum">
              <a:rPr lang="en-US" smtClean="0"/>
              <a:t>99</a:t>
            </a:fld>
            <a:endParaRPr lang="en-US"/>
          </a:p>
        </p:txBody>
      </p:sp>
    </p:spTree>
    <p:extLst>
      <p:ext uri="{BB962C8B-B14F-4D97-AF65-F5344CB8AC3E}">
        <p14:creationId xmlns:p14="http://schemas.microsoft.com/office/powerpoint/2010/main" val="11263535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121740</TotalTime>
  <Words>12238</Words>
  <Application>Microsoft Macintosh PowerPoint</Application>
  <PresentationFormat>On-screen Show (4:3)</PresentationFormat>
  <Paragraphs>1573</Paragraphs>
  <Slides>230</Slides>
  <Notes>68</Notes>
  <HiddenSlides>0</HiddenSlides>
  <MMClips>0</MMClips>
  <ScaleCrop>false</ScaleCrop>
  <HeadingPairs>
    <vt:vector size="4" baseType="variant">
      <vt:variant>
        <vt:lpstr>Theme</vt:lpstr>
      </vt:variant>
      <vt:variant>
        <vt:i4>1</vt:i4>
      </vt:variant>
      <vt:variant>
        <vt:lpstr>Slide Titles</vt:lpstr>
      </vt:variant>
      <vt:variant>
        <vt:i4>230</vt:i4>
      </vt:variant>
    </vt:vector>
  </HeadingPairs>
  <TitlesOfParts>
    <vt:vector size="231" baseType="lpstr">
      <vt:lpstr>Office Theme</vt:lpstr>
      <vt:lpstr>Journey Three: Successors of Peano</vt:lpstr>
      <vt:lpstr>Successors of Peano</vt:lpstr>
      <vt:lpstr>Axioms and Computers</vt:lpstr>
      <vt:lpstr>Euclid’s Axiomatic Method</vt:lpstr>
      <vt:lpstr>23 Definitions</vt:lpstr>
      <vt:lpstr>Common Notions</vt:lpstr>
      <vt:lpstr>Modern Restatement of  Common Notions</vt:lpstr>
      <vt:lpstr>Postulates</vt:lpstr>
      <vt:lpstr>α + β &lt; 180°</vt:lpstr>
      <vt:lpstr>Equivalent Formulations</vt:lpstr>
      <vt:lpstr>Proving Vth postulate</vt:lpstr>
      <vt:lpstr>Nikolai Ivanovich Lobachevsky (1792 -1856)</vt:lpstr>
      <vt:lpstr>Lobachevsky’s Work</vt:lpstr>
      <vt:lpstr>Lobachevsky’s Impact</vt:lpstr>
      <vt:lpstr>Janos Bolyai  (1802 – 1860)</vt:lpstr>
      <vt:lpstr>Bolyai Tragedy</vt:lpstr>
      <vt:lpstr>Geometry and Reality</vt:lpstr>
      <vt:lpstr>David Hilbert (1862 – 1943)</vt:lpstr>
      <vt:lpstr>Hilbert’s Work</vt:lpstr>
      <vt:lpstr>Hilbert’s Axioms</vt:lpstr>
      <vt:lpstr>Hilbert’s 23 Problems</vt:lpstr>
      <vt:lpstr>Hilbert’s Program</vt:lpstr>
      <vt:lpstr>Giuseppe Peano (1858 -1932)</vt:lpstr>
      <vt:lpstr>Peano Work</vt:lpstr>
      <vt:lpstr>Peano on  “tables, chairs and beer mugs”</vt:lpstr>
      <vt:lpstr>Peano Axioms</vt:lpstr>
      <vt:lpstr>Axioms in Interlingua</vt:lpstr>
      <vt:lpstr>Modern Variations</vt:lpstr>
      <vt:lpstr>Predecessors of Peano</vt:lpstr>
      <vt:lpstr>Hermann Grassmann</vt:lpstr>
      <vt:lpstr>Independence of Peano Axioms</vt:lpstr>
      <vt:lpstr>Removing  Existence of 0 Axiom</vt:lpstr>
      <vt:lpstr>Trivial model</vt:lpstr>
      <vt:lpstr>Removing  Totality of Successor Axiom</vt:lpstr>
      <vt:lpstr>Finite linear models</vt:lpstr>
      <vt:lpstr>Removing Induction Axiom</vt:lpstr>
      <vt:lpstr>Transfinite ordinals</vt:lpstr>
      <vt:lpstr>Removing  Invertibility of Successor Axiom</vt:lpstr>
      <vt:lpstr>ρ-shaped structures</vt:lpstr>
      <vt:lpstr>Removing  Nothing has 0 as its Successor Axiom</vt:lpstr>
      <vt:lpstr>Circular structures</vt:lpstr>
      <vt:lpstr>Definition of addition</vt:lpstr>
      <vt:lpstr>0 is left additive identity</vt:lpstr>
      <vt:lpstr>Definition of Multiplication</vt:lpstr>
      <vt:lpstr>PowerPoint Presentation</vt:lpstr>
      <vt:lpstr>Definition of 1</vt:lpstr>
      <vt:lpstr>Adding 1</vt:lpstr>
      <vt:lpstr>Multiplying by 1</vt:lpstr>
      <vt:lpstr>Associativity of addition</vt:lpstr>
      <vt:lpstr>a + 1 = 1 + a</vt:lpstr>
      <vt:lpstr>Commutativity of addition</vt:lpstr>
      <vt:lpstr>Problem 52</vt:lpstr>
      <vt:lpstr>Problem 53</vt:lpstr>
      <vt:lpstr>Problem 54</vt:lpstr>
      <vt:lpstr>Limitation of Peano Axioms</vt:lpstr>
      <vt:lpstr>Utility of Axioms</vt:lpstr>
      <vt:lpstr>Successors of Peano</vt:lpstr>
      <vt:lpstr>Sets</vt:lpstr>
      <vt:lpstr>Nicole Oresme (1320 – 1382)</vt:lpstr>
      <vt:lpstr>Oresme Accomplishments</vt:lpstr>
      <vt:lpstr>Convergent infinite series </vt:lpstr>
      <vt:lpstr>step 1</vt:lpstr>
      <vt:lpstr>step 2</vt:lpstr>
      <vt:lpstr>step 3</vt:lpstr>
      <vt:lpstr>step 4</vt:lpstr>
      <vt:lpstr>Divergence of Harmonic series</vt:lpstr>
      <vt:lpstr>One-to-one Correspondence </vt:lpstr>
      <vt:lpstr>Galileo Galilei</vt:lpstr>
      <vt:lpstr>Main Books  (20 volumes total)</vt:lpstr>
      <vt:lpstr>Two New Sciences (1638)</vt:lpstr>
      <vt:lpstr>Two Sciences</vt:lpstr>
      <vt:lpstr>Galileo on infinity</vt:lpstr>
      <vt:lpstr>Mapping from numbers to squares</vt:lpstr>
      <vt:lpstr>Paradox</vt:lpstr>
      <vt:lpstr>Littlewood’s Paradox</vt:lpstr>
      <vt:lpstr>Bernard Bolzano</vt:lpstr>
      <vt:lpstr>Contributions</vt:lpstr>
      <vt:lpstr>Paradoxes of the infinite</vt:lpstr>
      <vt:lpstr>“There are truths, at least one”</vt:lpstr>
      <vt:lpstr>There is at least one true proposition</vt:lpstr>
      <vt:lpstr>Problem 81</vt:lpstr>
      <vt:lpstr>Georg Cantor  (1845 – 1918)</vt:lpstr>
      <vt:lpstr>Cantor-Dedekind Correspondence  (November - December 1873)</vt:lpstr>
      <vt:lpstr>Countable Sets</vt:lpstr>
      <vt:lpstr>Counting Rational Numbers</vt:lpstr>
      <vt:lpstr>Counting Algebraic Numbers</vt:lpstr>
      <vt:lpstr>Cantor’s 1874 Theorem</vt:lpstr>
      <vt:lpstr>1874 proof of  uncountability of continuum </vt:lpstr>
      <vt:lpstr>Problem 89</vt:lpstr>
      <vt:lpstr>Two Kinds of Infinity</vt:lpstr>
      <vt:lpstr>Transcendental Numbers </vt:lpstr>
      <vt:lpstr>There are very few  algebraic numbers.</vt:lpstr>
      <vt:lpstr>PowerPoint Presentation</vt:lpstr>
      <vt:lpstr>Problem 94</vt:lpstr>
      <vt:lpstr>PowerPoint Presentation</vt:lpstr>
      <vt:lpstr>Continuum Hypothesis (CH) </vt:lpstr>
      <vt:lpstr>History of CH</vt:lpstr>
      <vt:lpstr>Onto or Surjective Functions</vt:lpstr>
      <vt:lpstr>Cantor’s Theorem (1891)</vt:lpstr>
      <vt:lpstr>Diagonalization Proof</vt:lpstr>
      <vt:lpstr>Infinity of Infinities</vt:lpstr>
      <vt:lpstr>Russell’s Paradox (1903)</vt:lpstr>
      <vt:lpstr>Successors of Peano</vt:lpstr>
      <vt:lpstr>Zermelo’s Axioms (1907)</vt:lpstr>
      <vt:lpstr>Axiom of Choice (AC)</vt:lpstr>
      <vt:lpstr>Banach-Tarski Paradox</vt:lpstr>
      <vt:lpstr>Axiom of Infinity</vt:lpstr>
      <vt:lpstr>Problem 108</vt:lpstr>
      <vt:lpstr>Zermelo-Fraenkel (ZF)</vt:lpstr>
      <vt:lpstr>Fraenkel, Bar-Hillel, Levy</vt:lpstr>
      <vt:lpstr>Emile Borel  (1871 – 1956) </vt:lpstr>
      <vt:lpstr>Mathematical Paradise </vt:lpstr>
      <vt:lpstr>Hilbert’s Program</vt:lpstr>
      <vt:lpstr>Kurt Gödel (1906 – 1978)</vt:lpstr>
      <vt:lpstr>Gödel’s results</vt:lpstr>
      <vt:lpstr>Incompleteness Theorems</vt:lpstr>
      <vt:lpstr>Magic Proposition</vt:lpstr>
      <vt:lpstr>Alonzo Church (1903 – 1995)</vt:lpstr>
      <vt:lpstr>Field of Symbolic Logic</vt:lpstr>
      <vt:lpstr>Church’s Students</vt:lpstr>
      <vt:lpstr>Church’s Thesis</vt:lpstr>
      <vt:lpstr>Alan Turing (1912 – 1954)</vt:lpstr>
      <vt:lpstr>Turing’s Contributions</vt:lpstr>
      <vt:lpstr>Diagonalization</vt:lpstr>
      <vt:lpstr>Liar’s Paradox</vt:lpstr>
      <vt:lpstr>Insolubilia</vt:lpstr>
      <vt:lpstr>Abstracting Diagonalization</vt:lpstr>
      <vt:lpstr>Unary-binary Family</vt:lpstr>
      <vt:lpstr>Examples of Unary-binary Families</vt:lpstr>
      <vt:lpstr>Interpreter</vt:lpstr>
      <vt:lpstr>Example of an interpreter</vt:lpstr>
      <vt:lpstr>Another interpreter</vt:lpstr>
      <vt:lpstr>Anti-interpreter</vt:lpstr>
      <vt:lpstr>An example of an anti-interpreter</vt:lpstr>
      <vt:lpstr>eval</vt:lpstr>
      <vt:lpstr>Diagonalizable Families</vt:lpstr>
      <vt:lpstr>Example of diagonalizable family</vt:lpstr>
      <vt:lpstr>Anti-interpreter Theorem</vt:lpstr>
      <vt:lpstr>Proof of the Anti-interpreter Theorem</vt:lpstr>
      <vt:lpstr>How about L ?</vt:lpstr>
      <vt:lpstr>Composable-diagonalizable (C-D) family </vt:lpstr>
      <vt:lpstr>Non-existence of interpreter theorem</vt:lpstr>
      <vt:lpstr>Proof of non-existence of interpreter</vt:lpstr>
      <vt:lpstr>Interpreter for any  Turing-complete system</vt:lpstr>
      <vt:lpstr>Interpreter Thesis</vt:lpstr>
      <vt:lpstr>Examples of C-D families</vt:lpstr>
      <vt:lpstr>Halting problem</vt:lpstr>
      <vt:lpstr>Anti-interpreter Code</vt:lpstr>
      <vt:lpstr>Successors of Peano</vt:lpstr>
      <vt:lpstr>The School of Athens</vt:lpstr>
      <vt:lpstr>Aristotle (384 BC – 322 BC) </vt:lpstr>
      <vt:lpstr>The Summary</vt:lpstr>
      <vt:lpstr>Works</vt:lpstr>
      <vt:lpstr>Organon</vt:lpstr>
      <vt:lpstr>Individual, Species, Genus</vt:lpstr>
      <vt:lpstr>Theories</vt:lpstr>
      <vt:lpstr>Theory of Groups</vt:lpstr>
      <vt:lpstr>Model of a theory</vt:lpstr>
      <vt:lpstr>Categorical Theories</vt:lpstr>
      <vt:lpstr>Groups of order &lt; 13</vt:lpstr>
      <vt:lpstr>Non-isomorphic groups of order 4</vt:lpstr>
      <vt:lpstr>Distinguishing proposition (differentia)  for groups of order 4</vt:lpstr>
      <vt:lpstr>Different models of Z4</vt:lpstr>
      <vt:lpstr>Different models of Klein group</vt:lpstr>
      <vt:lpstr>Propositions vs. models</vt:lpstr>
      <vt:lpstr>Value and its type</vt:lpstr>
      <vt:lpstr>Value-types in Programming Languages</vt:lpstr>
      <vt:lpstr>Object</vt:lpstr>
      <vt:lpstr>Object type</vt:lpstr>
      <vt:lpstr>Concepts and their types</vt:lpstr>
      <vt:lpstr>Integer Concepts and Their Types</vt:lpstr>
      <vt:lpstr>Concepts as predicates on types</vt:lpstr>
      <vt:lpstr>Type-functions</vt:lpstr>
      <vt:lpstr>Type-attribute</vt:lpstr>
      <vt:lpstr>Regular</vt:lpstr>
      <vt:lpstr>Semantics of Regular</vt:lpstr>
      <vt:lpstr>Semiregular</vt:lpstr>
      <vt:lpstr>Swap</vt:lpstr>
      <vt:lpstr>Iterator Concepts</vt:lpstr>
      <vt:lpstr>Dereferencing</vt:lpstr>
      <vt:lpstr>Separating successor and dereferencing</vt:lpstr>
      <vt:lpstr>Default dereferencing (illegal in C++)</vt:lpstr>
      <vt:lpstr>Connection of dereferencing and successor</vt:lpstr>
      <vt:lpstr>Forward Iterators</vt:lpstr>
      <vt:lpstr>PowerPoint Presentation</vt:lpstr>
      <vt:lpstr>Successors of Peano</vt:lpstr>
      <vt:lpstr>Three Fundamental Problems</vt:lpstr>
      <vt:lpstr>Three fundamental concepts</vt:lpstr>
      <vt:lpstr>Iterator Categories</vt:lpstr>
      <vt:lpstr>Output Iterators</vt:lpstr>
      <vt:lpstr>Other Categories of Iterators</vt:lpstr>
      <vt:lpstr>distance for input iterators</vt:lpstr>
      <vt:lpstr>distance for  random access iterators</vt:lpstr>
      <vt:lpstr>difference type</vt:lpstr>
      <vt:lpstr>Iterator Traits</vt:lpstr>
      <vt:lpstr>type functions in C++</vt:lpstr>
      <vt:lpstr>Category dispatch</vt:lpstr>
      <vt:lpstr>Un-implementability of valid_range</vt:lpstr>
      <vt:lpstr>Laws of valid ranges</vt:lpstr>
      <vt:lpstr>advance  (input iterators)</vt:lpstr>
      <vt:lpstr>advance  (random access iterators)</vt:lpstr>
      <vt:lpstr> advance  </vt:lpstr>
      <vt:lpstr>Open, Semi-open and Closed Ranges</vt:lpstr>
      <vt:lpstr>Semi-open Ranges</vt:lpstr>
      <vt:lpstr>Positions in a sequence</vt:lpstr>
      <vt:lpstr>Bounded and Counted Ranges </vt:lpstr>
      <vt:lpstr>Ranges</vt:lpstr>
      <vt:lpstr>Linear search</vt:lpstr>
      <vt:lpstr>Input iterators</vt:lpstr>
      <vt:lpstr>Linear search (counted)</vt:lpstr>
      <vt:lpstr>Binary Search</vt:lpstr>
      <vt:lpstr>bsearch() </vt:lpstr>
      <vt:lpstr>Intermediate value theorem</vt:lpstr>
      <vt:lpstr>Proof</vt:lpstr>
      <vt:lpstr>History of IVT</vt:lpstr>
      <vt:lpstr>Augustin-Louis Cauchy  (1789 -1857)</vt:lpstr>
      <vt:lpstr>partition_point_n</vt:lpstr>
      <vt:lpstr>Partition point semantics</vt:lpstr>
      <vt:lpstr>The sad story of partition</vt:lpstr>
      <vt:lpstr>PowerPoint Presentation</vt:lpstr>
      <vt:lpstr>partition_point</vt:lpstr>
      <vt:lpstr>Sorted ranges</vt:lpstr>
      <vt:lpstr>Binary Search Lemma</vt:lpstr>
      <vt:lpstr>Problem 224</vt:lpstr>
      <vt:lpstr>lower_bound</vt:lpstr>
      <vt:lpstr>lower_bound (C++11)</vt:lpstr>
      <vt:lpstr>upper_bound</vt:lpstr>
      <vt:lpstr>upper_bound (C++11)</vt:lpstr>
      <vt:lpstr>Practical theories</vt:lpstr>
      <vt:lpstr>Lessons of the Journey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Journey Three: Gifts from the Arabs</dc:title>
  <dc:creator>Stepanov, Alexander</dc:creator>
  <cp:lastModifiedBy>Stepanov, Alexander</cp:lastModifiedBy>
  <cp:revision>476</cp:revision>
  <cp:lastPrinted>2012-09-19T19:12:11Z</cp:lastPrinted>
  <dcterms:created xsi:type="dcterms:W3CDTF">2012-06-14T20:53:18Z</dcterms:created>
  <dcterms:modified xsi:type="dcterms:W3CDTF">2012-09-24T21:56:20Z</dcterms:modified>
</cp:coreProperties>
</file>