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321"/>
  </p:notesMasterIdLst>
  <p:handoutMasterIdLst>
    <p:handoutMasterId r:id="rId322"/>
  </p:handoutMasterIdLst>
  <p:sldIdLst>
    <p:sldId id="624" r:id="rId2"/>
    <p:sldId id="659" r:id="rId3"/>
    <p:sldId id="634" r:id="rId4"/>
    <p:sldId id="625" r:id="rId5"/>
    <p:sldId id="269" r:id="rId6"/>
    <p:sldId id="627" r:id="rId7"/>
    <p:sldId id="626" r:id="rId8"/>
    <p:sldId id="265" r:id="rId9"/>
    <p:sldId id="628" r:id="rId10"/>
    <p:sldId id="630" r:id="rId11"/>
    <p:sldId id="631" r:id="rId12"/>
    <p:sldId id="266" r:id="rId13"/>
    <p:sldId id="259" r:id="rId14"/>
    <p:sldId id="260" r:id="rId15"/>
    <p:sldId id="669" r:id="rId16"/>
    <p:sldId id="668" r:id="rId17"/>
    <p:sldId id="262" r:id="rId18"/>
    <p:sldId id="263" r:id="rId19"/>
    <p:sldId id="264" r:id="rId20"/>
    <p:sldId id="633" r:id="rId21"/>
    <p:sldId id="670" r:id="rId22"/>
    <p:sldId id="635" r:id="rId23"/>
    <p:sldId id="671" r:id="rId24"/>
    <p:sldId id="672" r:id="rId25"/>
    <p:sldId id="637" r:id="rId26"/>
    <p:sldId id="636" r:id="rId27"/>
    <p:sldId id="643" r:id="rId28"/>
    <p:sldId id="641" r:id="rId29"/>
    <p:sldId id="638" r:id="rId30"/>
    <p:sldId id="639" r:id="rId31"/>
    <p:sldId id="640" r:id="rId32"/>
    <p:sldId id="642" r:id="rId33"/>
    <p:sldId id="680" r:id="rId34"/>
    <p:sldId id="646" r:id="rId35"/>
    <p:sldId id="647" r:id="rId36"/>
    <p:sldId id="644" r:id="rId37"/>
    <p:sldId id="651" r:id="rId38"/>
    <p:sldId id="652" r:id="rId39"/>
    <p:sldId id="655" r:id="rId40"/>
    <p:sldId id="686" r:id="rId41"/>
    <p:sldId id="648" r:id="rId42"/>
    <p:sldId id="649" r:id="rId43"/>
    <p:sldId id="653" r:id="rId44"/>
    <p:sldId id="335" r:id="rId45"/>
    <p:sldId id="656" r:id="rId46"/>
    <p:sldId id="336" r:id="rId47"/>
    <p:sldId id="688" r:id="rId48"/>
    <p:sldId id="689" r:id="rId49"/>
    <p:sldId id="690" r:id="rId50"/>
    <p:sldId id="657" r:id="rId51"/>
    <p:sldId id="691" r:id="rId52"/>
    <p:sldId id="662" r:id="rId53"/>
    <p:sldId id="663" r:id="rId54"/>
    <p:sldId id="673" r:id="rId55"/>
    <p:sldId id="664" r:id="rId56"/>
    <p:sldId id="667" r:id="rId57"/>
    <p:sldId id="666" r:id="rId58"/>
    <p:sldId id="675" r:id="rId59"/>
    <p:sldId id="674" r:id="rId60"/>
    <p:sldId id="743" r:id="rId61"/>
    <p:sldId id="307" r:id="rId62"/>
    <p:sldId id="676" r:id="rId63"/>
    <p:sldId id="679" r:id="rId64"/>
    <p:sldId id="720" r:id="rId65"/>
    <p:sldId id="681" r:id="rId66"/>
    <p:sldId id="682" r:id="rId67"/>
    <p:sldId id="692" r:id="rId68"/>
    <p:sldId id="693" r:id="rId69"/>
    <p:sldId id="694" r:id="rId70"/>
    <p:sldId id="697" r:id="rId71"/>
    <p:sldId id="696" r:id="rId72"/>
    <p:sldId id="702" r:id="rId73"/>
    <p:sldId id="708" r:id="rId74"/>
    <p:sldId id="700" r:id="rId75"/>
    <p:sldId id="709" r:id="rId76"/>
    <p:sldId id="710" r:id="rId77"/>
    <p:sldId id="699" r:id="rId78"/>
    <p:sldId id="706" r:id="rId79"/>
    <p:sldId id="711" r:id="rId80"/>
    <p:sldId id="744" r:id="rId81"/>
    <p:sldId id="685" r:id="rId82"/>
    <p:sldId id="684" r:id="rId83"/>
    <p:sldId id="683" r:id="rId84"/>
    <p:sldId id="715" r:id="rId85"/>
    <p:sldId id="713" r:id="rId86"/>
    <p:sldId id="712" r:id="rId87"/>
    <p:sldId id="736" r:id="rId88"/>
    <p:sldId id="719" r:id="rId89"/>
    <p:sldId id="717" r:id="rId90"/>
    <p:sldId id="718" r:id="rId91"/>
    <p:sldId id="687" r:id="rId92"/>
    <p:sldId id="726" r:id="rId93"/>
    <p:sldId id="721" r:id="rId94"/>
    <p:sldId id="722" r:id="rId95"/>
    <p:sldId id="727" r:id="rId96"/>
    <p:sldId id="728" r:id="rId97"/>
    <p:sldId id="723" r:id="rId98"/>
    <p:sldId id="729" r:id="rId99"/>
    <p:sldId id="730" r:id="rId100"/>
    <p:sldId id="731" r:id="rId101"/>
    <p:sldId id="740" r:id="rId102"/>
    <p:sldId id="732" r:id="rId103"/>
    <p:sldId id="734" r:id="rId104"/>
    <p:sldId id="737" r:id="rId105"/>
    <p:sldId id="735" r:id="rId106"/>
    <p:sldId id="738" r:id="rId107"/>
    <p:sldId id="739" r:id="rId108"/>
    <p:sldId id="741" r:id="rId109"/>
    <p:sldId id="556" r:id="rId110"/>
    <p:sldId id="742" r:id="rId111"/>
    <p:sldId id="745" r:id="rId112"/>
    <p:sldId id="746" r:id="rId113"/>
    <p:sldId id="747" r:id="rId114"/>
    <p:sldId id="777" r:id="rId115"/>
    <p:sldId id="802" r:id="rId116"/>
    <p:sldId id="341" r:id="rId117"/>
    <p:sldId id="357" r:id="rId118"/>
    <p:sldId id="748" r:id="rId119"/>
    <p:sldId id="754" r:id="rId120"/>
    <p:sldId id="749" r:id="rId121"/>
    <p:sldId id="811" r:id="rId122"/>
    <p:sldId id="751" r:id="rId123"/>
    <p:sldId id="750" r:id="rId124"/>
    <p:sldId id="752" r:id="rId125"/>
    <p:sldId id="724" r:id="rId126"/>
    <p:sldId id="812" r:id="rId127"/>
    <p:sldId id="345" r:id="rId128"/>
    <p:sldId id="755" r:id="rId129"/>
    <p:sldId id="756" r:id="rId130"/>
    <p:sldId id="304" r:id="rId131"/>
    <p:sldId id="813" r:id="rId132"/>
    <p:sldId id="315" r:id="rId133"/>
    <p:sldId id="306" r:id="rId134"/>
    <p:sldId id="757" r:id="rId135"/>
    <p:sldId id="759" r:id="rId136"/>
    <p:sldId id="758" r:id="rId137"/>
    <p:sldId id="814" r:id="rId138"/>
    <p:sldId id="358" r:id="rId139"/>
    <p:sldId id="761" r:id="rId140"/>
    <p:sldId id="803" r:id="rId141"/>
    <p:sldId id="799" r:id="rId142"/>
    <p:sldId id="800" r:id="rId143"/>
    <p:sldId id="762" r:id="rId144"/>
    <p:sldId id="763" r:id="rId145"/>
    <p:sldId id="780" r:id="rId146"/>
    <p:sldId id="779" r:id="rId147"/>
    <p:sldId id="778" r:id="rId148"/>
    <p:sldId id="785" r:id="rId149"/>
    <p:sldId id="784" r:id="rId150"/>
    <p:sldId id="781" r:id="rId151"/>
    <p:sldId id="782" r:id="rId152"/>
    <p:sldId id="783" r:id="rId153"/>
    <p:sldId id="786" r:id="rId154"/>
    <p:sldId id="765" r:id="rId155"/>
    <p:sldId id="766" r:id="rId156"/>
    <p:sldId id="767" r:id="rId157"/>
    <p:sldId id="789" r:id="rId158"/>
    <p:sldId id="787" r:id="rId159"/>
    <p:sldId id="805" r:id="rId160"/>
    <p:sldId id="788" r:id="rId161"/>
    <p:sldId id="790" r:id="rId162"/>
    <p:sldId id="791" r:id="rId163"/>
    <p:sldId id="792" r:id="rId164"/>
    <p:sldId id="793" r:id="rId165"/>
    <p:sldId id="794" r:id="rId166"/>
    <p:sldId id="795" r:id="rId167"/>
    <p:sldId id="801" r:id="rId168"/>
    <p:sldId id="764" r:id="rId169"/>
    <p:sldId id="804" r:id="rId170"/>
    <p:sldId id="806" r:id="rId171"/>
    <p:sldId id="797" r:id="rId172"/>
    <p:sldId id="807" r:id="rId173"/>
    <p:sldId id="808" r:id="rId174"/>
    <p:sldId id="809" r:id="rId175"/>
    <p:sldId id="810" r:id="rId176"/>
    <p:sldId id="768" r:id="rId177"/>
    <p:sldId id="769" r:id="rId178"/>
    <p:sldId id="815" r:id="rId179"/>
    <p:sldId id="817" r:id="rId180"/>
    <p:sldId id="819" r:id="rId181"/>
    <p:sldId id="823" r:id="rId182"/>
    <p:sldId id="820" r:id="rId183"/>
    <p:sldId id="816" r:id="rId184"/>
    <p:sldId id="836" r:id="rId185"/>
    <p:sldId id="818" r:id="rId186"/>
    <p:sldId id="328" r:id="rId187"/>
    <p:sldId id="822" r:id="rId188"/>
    <p:sldId id="771" r:id="rId189"/>
    <p:sldId id="773" r:id="rId190"/>
    <p:sldId id="774" r:id="rId191"/>
    <p:sldId id="824" r:id="rId192"/>
    <p:sldId id="834" r:id="rId193"/>
    <p:sldId id="825" r:id="rId194"/>
    <p:sldId id="347" r:id="rId195"/>
    <p:sldId id="826" r:id="rId196"/>
    <p:sldId id="827" r:id="rId197"/>
    <p:sldId id="830" r:id="rId198"/>
    <p:sldId id="829" r:id="rId199"/>
    <p:sldId id="831" r:id="rId200"/>
    <p:sldId id="832" r:id="rId201"/>
    <p:sldId id="833" r:id="rId202"/>
    <p:sldId id="353" r:id="rId203"/>
    <p:sldId id="350" r:id="rId204"/>
    <p:sldId id="352" r:id="rId205"/>
    <p:sldId id="351" r:id="rId206"/>
    <p:sldId id="354" r:id="rId207"/>
    <p:sldId id="355" r:id="rId208"/>
    <p:sldId id="835" r:id="rId209"/>
    <p:sldId id="359" r:id="rId210"/>
    <p:sldId id="361" r:id="rId211"/>
    <p:sldId id="289" r:id="rId212"/>
    <p:sldId id="330" r:id="rId213"/>
    <p:sldId id="331" r:id="rId214"/>
    <p:sldId id="332" r:id="rId215"/>
    <p:sldId id="837" r:id="rId216"/>
    <p:sldId id="838" r:id="rId217"/>
    <p:sldId id="839" r:id="rId218"/>
    <p:sldId id="840" r:id="rId219"/>
    <p:sldId id="841" r:id="rId220"/>
    <p:sldId id="851" r:id="rId221"/>
    <p:sldId id="852" r:id="rId222"/>
    <p:sldId id="842" r:id="rId223"/>
    <p:sldId id="844" r:id="rId224"/>
    <p:sldId id="845" r:id="rId225"/>
    <p:sldId id="846" r:id="rId226"/>
    <p:sldId id="849" r:id="rId227"/>
    <p:sldId id="871" r:id="rId228"/>
    <p:sldId id="848" r:id="rId229"/>
    <p:sldId id="858" r:id="rId230"/>
    <p:sldId id="859" r:id="rId231"/>
    <p:sldId id="860" r:id="rId232"/>
    <p:sldId id="850" r:id="rId233"/>
    <p:sldId id="854" r:id="rId234"/>
    <p:sldId id="855" r:id="rId235"/>
    <p:sldId id="857" r:id="rId236"/>
    <p:sldId id="856" r:id="rId237"/>
    <p:sldId id="861" r:id="rId238"/>
    <p:sldId id="862" r:id="rId239"/>
    <p:sldId id="863" r:id="rId240"/>
    <p:sldId id="864" r:id="rId241"/>
    <p:sldId id="865" r:id="rId242"/>
    <p:sldId id="866" r:id="rId243"/>
    <p:sldId id="867" r:id="rId244"/>
    <p:sldId id="877" r:id="rId245"/>
    <p:sldId id="885" r:id="rId246"/>
    <p:sldId id="872" r:id="rId247"/>
    <p:sldId id="868" r:id="rId248"/>
    <p:sldId id="873" r:id="rId249"/>
    <p:sldId id="869" r:id="rId250"/>
    <p:sldId id="870" r:id="rId251"/>
    <p:sldId id="875" r:id="rId252"/>
    <p:sldId id="876" r:id="rId253"/>
    <p:sldId id="323" r:id="rId254"/>
    <p:sldId id="890" r:id="rId255"/>
    <p:sldId id="878" r:id="rId256"/>
    <p:sldId id="880" r:id="rId257"/>
    <p:sldId id="879" r:id="rId258"/>
    <p:sldId id="881" r:id="rId259"/>
    <p:sldId id="882" r:id="rId260"/>
    <p:sldId id="883" r:id="rId261"/>
    <p:sldId id="884" r:id="rId262"/>
    <p:sldId id="886" r:id="rId263"/>
    <p:sldId id="887" r:id="rId264"/>
    <p:sldId id="888" r:id="rId265"/>
    <p:sldId id="889" r:id="rId266"/>
    <p:sldId id="891" r:id="rId267"/>
    <p:sldId id="892" r:id="rId268"/>
    <p:sldId id="893" r:id="rId269"/>
    <p:sldId id="894" r:id="rId270"/>
    <p:sldId id="895" r:id="rId271"/>
    <p:sldId id="896" r:id="rId272"/>
    <p:sldId id="897" r:id="rId273"/>
    <p:sldId id="898" r:id="rId274"/>
    <p:sldId id="899" r:id="rId275"/>
    <p:sldId id="900" r:id="rId276"/>
    <p:sldId id="901" r:id="rId277"/>
    <p:sldId id="902" r:id="rId278"/>
    <p:sldId id="903" r:id="rId279"/>
    <p:sldId id="905" r:id="rId280"/>
    <p:sldId id="904" r:id="rId281"/>
    <p:sldId id="910" r:id="rId282"/>
    <p:sldId id="906" r:id="rId283"/>
    <p:sldId id="907" r:id="rId284"/>
    <p:sldId id="908" r:id="rId285"/>
    <p:sldId id="909" r:id="rId286"/>
    <p:sldId id="911" r:id="rId287"/>
    <p:sldId id="917" r:id="rId288"/>
    <p:sldId id="915" r:id="rId289"/>
    <p:sldId id="918" r:id="rId290"/>
    <p:sldId id="914" r:id="rId291"/>
    <p:sldId id="913" r:id="rId292"/>
    <p:sldId id="916" r:id="rId293"/>
    <p:sldId id="919" r:id="rId294"/>
    <p:sldId id="920" r:id="rId295"/>
    <p:sldId id="921" r:id="rId296"/>
    <p:sldId id="922" r:id="rId297"/>
    <p:sldId id="923" r:id="rId298"/>
    <p:sldId id="924" r:id="rId299"/>
    <p:sldId id="925" r:id="rId300"/>
    <p:sldId id="944" r:id="rId301"/>
    <p:sldId id="926" r:id="rId302"/>
    <p:sldId id="927" r:id="rId303"/>
    <p:sldId id="928" r:id="rId304"/>
    <p:sldId id="929" r:id="rId305"/>
    <p:sldId id="930" r:id="rId306"/>
    <p:sldId id="931" r:id="rId307"/>
    <p:sldId id="945" r:id="rId308"/>
    <p:sldId id="932" r:id="rId309"/>
    <p:sldId id="933" r:id="rId310"/>
    <p:sldId id="934" r:id="rId311"/>
    <p:sldId id="935" r:id="rId312"/>
    <p:sldId id="936" r:id="rId313"/>
    <p:sldId id="937" r:id="rId314"/>
    <p:sldId id="938" r:id="rId315"/>
    <p:sldId id="939" r:id="rId316"/>
    <p:sldId id="940" r:id="rId317"/>
    <p:sldId id="941" r:id="rId318"/>
    <p:sldId id="942" r:id="rId319"/>
    <p:sldId id="943" r:id="rId32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54D5FED3-0C11-7A4B-8BE4-A6BFEBBBB375}">
          <p14:sldIdLst>
            <p14:sldId id="624"/>
            <p14:sldId id="659"/>
            <p14:sldId id="634"/>
            <p14:sldId id="625"/>
            <p14:sldId id="269"/>
            <p14:sldId id="627"/>
            <p14:sldId id="626"/>
            <p14:sldId id="265"/>
            <p14:sldId id="628"/>
            <p14:sldId id="630"/>
            <p14:sldId id="631"/>
            <p14:sldId id="266"/>
            <p14:sldId id="259"/>
            <p14:sldId id="260"/>
            <p14:sldId id="669"/>
            <p14:sldId id="668"/>
            <p14:sldId id="262"/>
            <p14:sldId id="263"/>
            <p14:sldId id="264"/>
            <p14:sldId id="633"/>
            <p14:sldId id="670"/>
            <p14:sldId id="635"/>
            <p14:sldId id="671"/>
            <p14:sldId id="672"/>
            <p14:sldId id="637"/>
            <p14:sldId id="636"/>
            <p14:sldId id="643"/>
            <p14:sldId id="641"/>
            <p14:sldId id="638"/>
            <p14:sldId id="639"/>
            <p14:sldId id="640"/>
            <p14:sldId id="642"/>
            <p14:sldId id="680"/>
            <p14:sldId id="646"/>
            <p14:sldId id="647"/>
            <p14:sldId id="644"/>
            <p14:sldId id="651"/>
            <p14:sldId id="652"/>
            <p14:sldId id="655"/>
            <p14:sldId id="686"/>
            <p14:sldId id="648"/>
            <p14:sldId id="649"/>
            <p14:sldId id="653"/>
            <p14:sldId id="335"/>
            <p14:sldId id="656"/>
            <p14:sldId id="336"/>
            <p14:sldId id="688"/>
            <p14:sldId id="689"/>
            <p14:sldId id="690"/>
            <p14:sldId id="657"/>
            <p14:sldId id="691"/>
            <p14:sldId id="662"/>
            <p14:sldId id="663"/>
            <p14:sldId id="673"/>
            <p14:sldId id="664"/>
            <p14:sldId id="667"/>
            <p14:sldId id="666"/>
            <p14:sldId id="675"/>
            <p14:sldId id="674"/>
            <p14:sldId id="743"/>
            <p14:sldId id="307"/>
            <p14:sldId id="676"/>
            <p14:sldId id="679"/>
            <p14:sldId id="720"/>
            <p14:sldId id="681"/>
            <p14:sldId id="682"/>
            <p14:sldId id="692"/>
            <p14:sldId id="693"/>
            <p14:sldId id="694"/>
            <p14:sldId id="697"/>
            <p14:sldId id="696"/>
            <p14:sldId id="702"/>
            <p14:sldId id="708"/>
            <p14:sldId id="700"/>
            <p14:sldId id="709"/>
            <p14:sldId id="710"/>
            <p14:sldId id="699"/>
            <p14:sldId id="706"/>
            <p14:sldId id="711"/>
            <p14:sldId id="744"/>
            <p14:sldId id="685"/>
            <p14:sldId id="684"/>
            <p14:sldId id="683"/>
            <p14:sldId id="715"/>
            <p14:sldId id="713"/>
            <p14:sldId id="712"/>
            <p14:sldId id="736"/>
            <p14:sldId id="719"/>
            <p14:sldId id="717"/>
            <p14:sldId id="718"/>
            <p14:sldId id="687"/>
            <p14:sldId id="726"/>
            <p14:sldId id="721"/>
            <p14:sldId id="722"/>
            <p14:sldId id="727"/>
            <p14:sldId id="728"/>
            <p14:sldId id="723"/>
            <p14:sldId id="729"/>
            <p14:sldId id="730"/>
            <p14:sldId id="731"/>
            <p14:sldId id="740"/>
            <p14:sldId id="732"/>
            <p14:sldId id="734"/>
            <p14:sldId id="737"/>
            <p14:sldId id="735"/>
            <p14:sldId id="738"/>
            <p14:sldId id="739"/>
            <p14:sldId id="741"/>
            <p14:sldId id="556"/>
            <p14:sldId id="742"/>
            <p14:sldId id="745"/>
            <p14:sldId id="746"/>
            <p14:sldId id="747"/>
            <p14:sldId id="777"/>
            <p14:sldId id="802"/>
            <p14:sldId id="341"/>
            <p14:sldId id="357"/>
            <p14:sldId id="748"/>
            <p14:sldId id="754"/>
            <p14:sldId id="749"/>
            <p14:sldId id="811"/>
            <p14:sldId id="751"/>
            <p14:sldId id="750"/>
            <p14:sldId id="752"/>
            <p14:sldId id="724"/>
            <p14:sldId id="812"/>
            <p14:sldId id="345"/>
            <p14:sldId id="755"/>
            <p14:sldId id="756"/>
            <p14:sldId id="304"/>
            <p14:sldId id="813"/>
            <p14:sldId id="315"/>
            <p14:sldId id="306"/>
            <p14:sldId id="757"/>
            <p14:sldId id="759"/>
            <p14:sldId id="758"/>
            <p14:sldId id="814"/>
            <p14:sldId id="358"/>
            <p14:sldId id="761"/>
            <p14:sldId id="803"/>
            <p14:sldId id="799"/>
            <p14:sldId id="800"/>
            <p14:sldId id="762"/>
            <p14:sldId id="763"/>
            <p14:sldId id="780"/>
            <p14:sldId id="779"/>
            <p14:sldId id="778"/>
            <p14:sldId id="785"/>
            <p14:sldId id="784"/>
            <p14:sldId id="781"/>
            <p14:sldId id="782"/>
            <p14:sldId id="783"/>
            <p14:sldId id="786"/>
            <p14:sldId id="765"/>
            <p14:sldId id="766"/>
            <p14:sldId id="767"/>
            <p14:sldId id="789"/>
            <p14:sldId id="787"/>
            <p14:sldId id="805"/>
            <p14:sldId id="788"/>
            <p14:sldId id="790"/>
            <p14:sldId id="791"/>
            <p14:sldId id="792"/>
            <p14:sldId id="793"/>
            <p14:sldId id="794"/>
            <p14:sldId id="795"/>
            <p14:sldId id="801"/>
            <p14:sldId id="764"/>
            <p14:sldId id="804"/>
            <p14:sldId id="806"/>
            <p14:sldId id="797"/>
            <p14:sldId id="807"/>
            <p14:sldId id="808"/>
            <p14:sldId id="809"/>
            <p14:sldId id="810"/>
            <p14:sldId id="768"/>
            <p14:sldId id="769"/>
            <p14:sldId id="815"/>
            <p14:sldId id="817"/>
            <p14:sldId id="819"/>
            <p14:sldId id="823"/>
            <p14:sldId id="820"/>
            <p14:sldId id="816"/>
            <p14:sldId id="836"/>
            <p14:sldId id="818"/>
            <p14:sldId id="328"/>
            <p14:sldId id="822"/>
            <p14:sldId id="771"/>
            <p14:sldId id="773"/>
            <p14:sldId id="774"/>
            <p14:sldId id="824"/>
            <p14:sldId id="834"/>
            <p14:sldId id="825"/>
            <p14:sldId id="347"/>
            <p14:sldId id="826"/>
            <p14:sldId id="827"/>
            <p14:sldId id="830"/>
            <p14:sldId id="829"/>
            <p14:sldId id="831"/>
            <p14:sldId id="832"/>
            <p14:sldId id="833"/>
            <p14:sldId id="353"/>
            <p14:sldId id="350"/>
            <p14:sldId id="352"/>
            <p14:sldId id="351"/>
            <p14:sldId id="354"/>
            <p14:sldId id="355"/>
            <p14:sldId id="835"/>
            <p14:sldId id="359"/>
            <p14:sldId id="361"/>
            <p14:sldId id="289"/>
            <p14:sldId id="330"/>
            <p14:sldId id="331"/>
            <p14:sldId id="332"/>
            <p14:sldId id="837"/>
            <p14:sldId id="838"/>
            <p14:sldId id="839"/>
            <p14:sldId id="840"/>
            <p14:sldId id="841"/>
            <p14:sldId id="851"/>
            <p14:sldId id="852"/>
            <p14:sldId id="842"/>
            <p14:sldId id="844"/>
            <p14:sldId id="845"/>
            <p14:sldId id="846"/>
            <p14:sldId id="849"/>
            <p14:sldId id="871"/>
            <p14:sldId id="848"/>
            <p14:sldId id="858"/>
            <p14:sldId id="859"/>
            <p14:sldId id="860"/>
            <p14:sldId id="850"/>
            <p14:sldId id="854"/>
            <p14:sldId id="855"/>
            <p14:sldId id="857"/>
            <p14:sldId id="856"/>
            <p14:sldId id="861"/>
            <p14:sldId id="862"/>
            <p14:sldId id="863"/>
            <p14:sldId id="864"/>
            <p14:sldId id="865"/>
            <p14:sldId id="866"/>
            <p14:sldId id="867"/>
            <p14:sldId id="877"/>
            <p14:sldId id="885"/>
            <p14:sldId id="872"/>
            <p14:sldId id="868"/>
            <p14:sldId id="873"/>
            <p14:sldId id="869"/>
            <p14:sldId id="870"/>
            <p14:sldId id="875"/>
            <p14:sldId id="876"/>
            <p14:sldId id="323"/>
            <p14:sldId id="890"/>
            <p14:sldId id="878"/>
            <p14:sldId id="880"/>
            <p14:sldId id="879"/>
            <p14:sldId id="881"/>
            <p14:sldId id="882"/>
            <p14:sldId id="883"/>
            <p14:sldId id="884"/>
            <p14:sldId id="886"/>
            <p14:sldId id="887"/>
            <p14:sldId id="888"/>
            <p14:sldId id="889"/>
            <p14:sldId id="891"/>
            <p14:sldId id="892"/>
            <p14:sldId id="893"/>
            <p14:sldId id="894"/>
            <p14:sldId id="895"/>
            <p14:sldId id="896"/>
            <p14:sldId id="897"/>
            <p14:sldId id="898"/>
            <p14:sldId id="899"/>
            <p14:sldId id="900"/>
            <p14:sldId id="901"/>
            <p14:sldId id="902"/>
            <p14:sldId id="903"/>
            <p14:sldId id="905"/>
            <p14:sldId id="904"/>
            <p14:sldId id="910"/>
            <p14:sldId id="906"/>
            <p14:sldId id="907"/>
            <p14:sldId id="908"/>
            <p14:sldId id="909"/>
            <p14:sldId id="911"/>
            <p14:sldId id="917"/>
            <p14:sldId id="915"/>
            <p14:sldId id="918"/>
            <p14:sldId id="914"/>
            <p14:sldId id="913"/>
            <p14:sldId id="916"/>
            <p14:sldId id="919"/>
            <p14:sldId id="920"/>
            <p14:sldId id="921"/>
            <p14:sldId id="922"/>
            <p14:sldId id="923"/>
            <p14:sldId id="924"/>
            <p14:sldId id="925"/>
            <p14:sldId id="944"/>
            <p14:sldId id="926"/>
            <p14:sldId id="927"/>
            <p14:sldId id="928"/>
            <p14:sldId id="929"/>
            <p14:sldId id="930"/>
            <p14:sldId id="931"/>
            <p14:sldId id="945"/>
            <p14:sldId id="932"/>
            <p14:sldId id="933"/>
            <p14:sldId id="934"/>
            <p14:sldId id="935"/>
            <p14:sldId id="936"/>
            <p14:sldId id="937"/>
            <p14:sldId id="938"/>
            <p14:sldId id="939"/>
            <p14:sldId id="940"/>
            <p14:sldId id="941"/>
            <p14:sldId id="942"/>
            <p14:sldId id="94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C8C800"/>
    <a:srgbClr val="DADA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85462" autoAdjust="0"/>
  </p:normalViewPr>
  <p:slideViewPr>
    <p:cSldViewPr>
      <p:cViewPr>
        <p:scale>
          <a:sx n="100" d="100"/>
          <a:sy n="100" d="100"/>
        </p:scale>
        <p:origin x="-1776" y="-8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7592"/>
    </p:cViewPr>
  </p:sorterViewPr>
  <p:notesViewPr>
    <p:cSldViewPr>
      <p:cViewPr varScale="1">
        <p:scale>
          <a:sx n="71" d="100"/>
          <a:sy n="71" d="100"/>
        </p:scale>
        <p:origin x="-157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20" Type="http://schemas.openxmlformats.org/officeDocument/2006/relationships/slide" Target="slides/slide319.xml"/><Relationship Id="rId321" Type="http://schemas.openxmlformats.org/officeDocument/2006/relationships/notesMaster" Target="notesMasters/notesMaster1.xml"/><Relationship Id="rId322" Type="http://schemas.openxmlformats.org/officeDocument/2006/relationships/handoutMaster" Target="handoutMasters/handoutMaster1.xml"/><Relationship Id="rId323" Type="http://schemas.openxmlformats.org/officeDocument/2006/relationships/printerSettings" Target="printerSettings/printerSettings1.bin"/><Relationship Id="rId324" Type="http://schemas.openxmlformats.org/officeDocument/2006/relationships/presProps" Target="presProps.xml"/><Relationship Id="rId325" Type="http://schemas.openxmlformats.org/officeDocument/2006/relationships/viewProps" Target="viewProps.xml"/><Relationship Id="rId326" Type="http://schemas.openxmlformats.org/officeDocument/2006/relationships/theme" Target="theme/theme1.xml"/><Relationship Id="rId32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76ADD-F112-2645-A5FB-282DD989DD05}" type="doc">
      <dgm:prSet loTypeId="urn:microsoft.com/office/officeart/2005/8/layout/cycle2" loCatId="" qsTypeId="urn:microsoft.com/office/officeart/2005/8/quickstyle/simple1" qsCatId="simple" csTypeId="urn:microsoft.com/office/officeart/2005/8/colors/accent4_2" csCatId="accent4" phldr="1"/>
      <dgm:spPr/>
      <dgm:t>
        <a:bodyPr/>
        <a:lstStyle/>
        <a:p>
          <a:endParaRPr lang="en-US"/>
        </a:p>
      </dgm:t>
    </dgm:pt>
    <dgm:pt modelId="{CDA8AE06-4C63-8E45-8CF9-141A514B74B7}">
      <dgm:prSet phldrT="[Text]"/>
      <dgm:spPr/>
      <dgm:t>
        <a:bodyPr/>
        <a:lstStyle/>
        <a:p>
          <a:r>
            <a:rPr lang="en-US" dirty="0" smtClean="0"/>
            <a:t>1</a:t>
          </a:r>
          <a:endParaRPr lang="en-US" dirty="0"/>
        </a:p>
      </dgm:t>
    </dgm:pt>
    <dgm:pt modelId="{D334DE2D-14F7-4847-8C14-FD4FF78594B6}" type="parTrans" cxnId="{0512CFAB-148B-014C-9A57-6E4CC874E43B}">
      <dgm:prSet/>
      <dgm:spPr/>
      <dgm:t>
        <a:bodyPr/>
        <a:lstStyle/>
        <a:p>
          <a:endParaRPr lang="en-US"/>
        </a:p>
      </dgm:t>
    </dgm:pt>
    <dgm:pt modelId="{FCBBD62F-1D1C-0A49-8975-EC19A8E0F3DB}" type="sibTrans" cxnId="{0512CFAB-148B-014C-9A57-6E4CC874E43B}">
      <dgm:prSet/>
      <dgm:spPr/>
      <dgm:t>
        <a:bodyPr/>
        <a:lstStyle/>
        <a:p>
          <a:endParaRPr lang="en-US"/>
        </a:p>
      </dgm:t>
    </dgm:pt>
    <dgm:pt modelId="{363E5E76-F9CF-AF4C-8641-476D300E7579}">
      <dgm:prSet phldrT="[Text]"/>
      <dgm:spPr/>
      <dgm:t>
        <a:bodyPr/>
        <a:lstStyle/>
        <a:p>
          <a:r>
            <a:rPr lang="en-US" dirty="0" smtClean="0"/>
            <a:t>2</a:t>
          </a:r>
          <a:endParaRPr lang="en-US" dirty="0"/>
        </a:p>
      </dgm:t>
    </dgm:pt>
    <dgm:pt modelId="{50F55A06-A542-9445-AC15-21F6EC64B878}" type="parTrans" cxnId="{6A3C06EC-3A49-E844-B6A3-A7553EDA67B1}">
      <dgm:prSet/>
      <dgm:spPr/>
      <dgm:t>
        <a:bodyPr/>
        <a:lstStyle/>
        <a:p>
          <a:endParaRPr lang="en-US"/>
        </a:p>
      </dgm:t>
    </dgm:pt>
    <dgm:pt modelId="{0D4AEA46-9C61-0C4E-B651-C3D48C77FB32}" type="sibTrans" cxnId="{6A3C06EC-3A49-E844-B6A3-A7553EDA67B1}">
      <dgm:prSet/>
      <dgm:spPr/>
      <dgm:t>
        <a:bodyPr/>
        <a:lstStyle/>
        <a:p>
          <a:endParaRPr lang="en-US"/>
        </a:p>
      </dgm:t>
    </dgm:pt>
    <dgm:pt modelId="{48ECC0E0-592D-7E41-999B-976BF9307DFC}">
      <dgm:prSet phldrT="[Text]"/>
      <dgm:spPr/>
      <dgm:t>
        <a:bodyPr/>
        <a:lstStyle/>
        <a:p>
          <a:r>
            <a:rPr lang="en-US" dirty="0" smtClean="0"/>
            <a:t>3</a:t>
          </a:r>
          <a:endParaRPr lang="en-US" dirty="0"/>
        </a:p>
      </dgm:t>
    </dgm:pt>
    <dgm:pt modelId="{83DA9215-F9A5-7443-8EB0-114F159EE312}" type="parTrans" cxnId="{9878977C-3A2E-C244-8399-FA22D7B3E33A}">
      <dgm:prSet/>
      <dgm:spPr/>
      <dgm:t>
        <a:bodyPr/>
        <a:lstStyle/>
        <a:p>
          <a:endParaRPr lang="en-US"/>
        </a:p>
      </dgm:t>
    </dgm:pt>
    <dgm:pt modelId="{57AD4F89-FDE6-6F45-A93A-214A4FFB6E06}" type="sibTrans" cxnId="{9878977C-3A2E-C244-8399-FA22D7B3E33A}">
      <dgm:prSet/>
      <dgm:spPr/>
      <dgm:t>
        <a:bodyPr/>
        <a:lstStyle/>
        <a:p>
          <a:endParaRPr lang="en-US"/>
        </a:p>
      </dgm:t>
    </dgm:pt>
    <dgm:pt modelId="{4C2FE4D9-235B-2246-BEA2-2043957EC131}">
      <dgm:prSet phldrT="[Text]"/>
      <dgm:spPr/>
      <dgm:t>
        <a:bodyPr/>
        <a:lstStyle/>
        <a:p>
          <a:r>
            <a:rPr lang="en-US" dirty="0" smtClean="0"/>
            <a:t>5</a:t>
          </a:r>
          <a:endParaRPr lang="en-US" dirty="0"/>
        </a:p>
      </dgm:t>
    </dgm:pt>
    <dgm:pt modelId="{B3553293-E16B-C84D-BF1E-15C771792DB1}" type="parTrans" cxnId="{3EB7585A-5057-CA40-A83A-FA0B9244B997}">
      <dgm:prSet/>
      <dgm:spPr/>
      <dgm:t>
        <a:bodyPr/>
        <a:lstStyle/>
        <a:p>
          <a:endParaRPr lang="en-US"/>
        </a:p>
      </dgm:t>
    </dgm:pt>
    <dgm:pt modelId="{E887DDF0-EA2D-AA46-94DA-2F042DCD1E1D}" type="sibTrans" cxnId="{3EB7585A-5057-CA40-A83A-FA0B9244B997}">
      <dgm:prSet/>
      <dgm:spPr/>
      <dgm:t>
        <a:bodyPr/>
        <a:lstStyle/>
        <a:p>
          <a:endParaRPr lang="en-US"/>
        </a:p>
      </dgm:t>
    </dgm:pt>
    <dgm:pt modelId="{A423B432-3ED0-6C4B-968F-657F29A69B13}" type="pres">
      <dgm:prSet presAssocID="{B9576ADD-F112-2645-A5FB-282DD989DD05}" presName="cycle" presStyleCnt="0">
        <dgm:presLayoutVars>
          <dgm:dir/>
          <dgm:resizeHandles val="exact"/>
        </dgm:presLayoutVars>
      </dgm:prSet>
      <dgm:spPr/>
    </dgm:pt>
    <dgm:pt modelId="{E2CBD900-A724-F64C-8844-9175C62A43F7}" type="pres">
      <dgm:prSet presAssocID="{CDA8AE06-4C63-8E45-8CF9-141A514B74B7}" presName="node" presStyleLbl="node1" presStyleIdx="0" presStyleCnt="4" custRadScaleRad="111412">
        <dgm:presLayoutVars>
          <dgm:bulletEnabled val="1"/>
        </dgm:presLayoutVars>
      </dgm:prSet>
      <dgm:spPr/>
    </dgm:pt>
    <dgm:pt modelId="{24BE940E-7095-AA44-AF4E-307F08DA6012}" type="pres">
      <dgm:prSet presAssocID="{FCBBD62F-1D1C-0A49-8975-EC19A8E0F3DB}" presName="sibTrans" presStyleLbl="sibTrans2D1" presStyleIdx="0" presStyleCnt="4"/>
      <dgm:spPr/>
    </dgm:pt>
    <dgm:pt modelId="{6DD45104-CAF0-8F48-8080-890B46BF4EC7}" type="pres">
      <dgm:prSet presAssocID="{FCBBD62F-1D1C-0A49-8975-EC19A8E0F3DB}" presName="connectorText" presStyleLbl="sibTrans2D1" presStyleIdx="0" presStyleCnt="4"/>
      <dgm:spPr/>
    </dgm:pt>
    <dgm:pt modelId="{E8F4B911-2995-AF4B-AD3A-3628E0BAEE58}" type="pres">
      <dgm:prSet presAssocID="{363E5E76-F9CF-AF4C-8641-476D300E7579}" presName="node" presStyleLbl="node1" presStyleIdx="1" presStyleCnt="4">
        <dgm:presLayoutVars>
          <dgm:bulletEnabled val="1"/>
        </dgm:presLayoutVars>
      </dgm:prSet>
      <dgm:spPr/>
    </dgm:pt>
    <dgm:pt modelId="{B7155CBB-DABB-8845-8530-5DA13C63FFB8}" type="pres">
      <dgm:prSet presAssocID="{0D4AEA46-9C61-0C4E-B651-C3D48C77FB32}" presName="sibTrans" presStyleLbl="sibTrans2D1" presStyleIdx="1" presStyleCnt="4"/>
      <dgm:spPr/>
    </dgm:pt>
    <dgm:pt modelId="{6D72FCEE-626A-4945-9EE5-13D13BD0092D}" type="pres">
      <dgm:prSet presAssocID="{0D4AEA46-9C61-0C4E-B651-C3D48C77FB32}" presName="connectorText" presStyleLbl="sibTrans2D1" presStyleIdx="1" presStyleCnt="4"/>
      <dgm:spPr/>
    </dgm:pt>
    <dgm:pt modelId="{E2EF94DC-5B21-524B-AD33-DB58A702A1C5}" type="pres">
      <dgm:prSet presAssocID="{48ECC0E0-592D-7E41-999B-976BF9307DFC}" presName="node" presStyleLbl="node1" presStyleIdx="2" presStyleCnt="4">
        <dgm:presLayoutVars>
          <dgm:bulletEnabled val="1"/>
        </dgm:presLayoutVars>
      </dgm:prSet>
      <dgm:spPr/>
    </dgm:pt>
    <dgm:pt modelId="{063C7949-7A1D-BC45-AEC9-0EAF0F8123A2}" type="pres">
      <dgm:prSet presAssocID="{57AD4F89-FDE6-6F45-A93A-214A4FFB6E06}" presName="sibTrans" presStyleLbl="sibTrans2D1" presStyleIdx="2" presStyleCnt="4"/>
      <dgm:spPr/>
    </dgm:pt>
    <dgm:pt modelId="{F6FEDDCA-32D1-734A-A33E-B5B2364B2140}" type="pres">
      <dgm:prSet presAssocID="{57AD4F89-FDE6-6F45-A93A-214A4FFB6E06}" presName="connectorText" presStyleLbl="sibTrans2D1" presStyleIdx="2" presStyleCnt="4"/>
      <dgm:spPr/>
    </dgm:pt>
    <dgm:pt modelId="{E3F1CE35-2AC0-D748-905F-B154A1BA9931}" type="pres">
      <dgm:prSet presAssocID="{4C2FE4D9-235B-2246-BEA2-2043957EC131}" presName="node" presStyleLbl="node1" presStyleIdx="3" presStyleCnt="4">
        <dgm:presLayoutVars>
          <dgm:bulletEnabled val="1"/>
        </dgm:presLayoutVars>
      </dgm:prSet>
      <dgm:spPr/>
    </dgm:pt>
    <dgm:pt modelId="{29749300-7577-A740-9102-B46F22B25189}" type="pres">
      <dgm:prSet presAssocID="{E887DDF0-EA2D-AA46-94DA-2F042DCD1E1D}" presName="sibTrans" presStyleLbl="sibTrans2D1" presStyleIdx="3" presStyleCnt="4"/>
      <dgm:spPr/>
    </dgm:pt>
    <dgm:pt modelId="{334590C9-15DA-BE42-A58E-EF43DCFB26DF}" type="pres">
      <dgm:prSet presAssocID="{E887DDF0-EA2D-AA46-94DA-2F042DCD1E1D}" presName="connectorText" presStyleLbl="sibTrans2D1" presStyleIdx="3" presStyleCnt="4"/>
      <dgm:spPr/>
    </dgm:pt>
  </dgm:ptLst>
  <dgm:cxnLst>
    <dgm:cxn modelId="{33923F24-54D2-3343-BC66-D71FED9E7B0C}" type="presOf" srcId="{0D4AEA46-9C61-0C4E-B651-C3D48C77FB32}" destId="{B7155CBB-DABB-8845-8530-5DA13C63FFB8}" srcOrd="0" destOrd="0" presId="urn:microsoft.com/office/officeart/2005/8/layout/cycle2"/>
    <dgm:cxn modelId="{53128804-5CB1-0A47-BC0A-13E6FC906D89}" type="presOf" srcId="{E887DDF0-EA2D-AA46-94DA-2F042DCD1E1D}" destId="{334590C9-15DA-BE42-A58E-EF43DCFB26DF}" srcOrd="1" destOrd="0" presId="urn:microsoft.com/office/officeart/2005/8/layout/cycle2"/>
    <dgm:cxn modelId="{6A3C06EC-3A49-E844-B6A3-A7553EDA67B1}" srcId="{B9576ADD-F112-2645-A5FB-282DD989DD05}" destId="{363E5E76-F9CF-AF4C-8641-476D300E7579}" srcOrd="1" destOrd="0" parTransId="{50F55A06-A542-9445-AC15-21F6EC64B878}" sibTransId="{0D4AEA46-9C61-0C4E-B651-C3D48C77FB32}"/>
    <dgm:cxn modelId="{0512CFAB-148B-014C-9A57-6E4CC874E43B}" srcId="{B9576ADD-F112-2645-A5FB-282DD989DD05}" destId="{CDA8AE06-4C63-8E45-8CF9-141A514B74B7}" srcOrd="0" destOrd="0" parTransId="{D334DE2D-14F7-4847-8C14-FD4FF78594B6}" sibTransId="{FCBBD62F-1D1C-0A49-8975-EC19A8E0F3DB}"/>
    <dgm:cxn modelId="{C724FEC5-D17E-4940-B6DA-FD943FE9B029}" type="presOf" srcId="{FCBBD62F-1D1C-0A49-8975-EC19A8E0F3DB}" destId="{6DD45104-CAF0-8F48-8080-890B46BF4EC7}" srcOrd="1" destOrd="0" presId="urn:microsoft.com/office/officeart/2005/8/layout/cycle2"/>
    <dgm:cxn modelId="{56C5CD6B-F885-2945-88BE-9F2EF4152D19}" type="presOf" srcId="{57AD4F89-FDE6-6F45-A93A-214A4FFB6E06}" destId="{063C7949-7A1D-BC45-AEC9-0EAF0F8123A2}" srcOrd="0" destOrd="0" presId="urn:microsoft.com/office/officeart/2005/8/layout/cycle2"/>
    <dgm:cxn modelId="{1C7F51C2-DABE-9C45-B3E1-B1A0D2F6C0C5}" type="presOf" srcId="{363E5E76-F9CF-AF4C-8641-476D300E7579}" destId="{E8F4B911-2995-AF4B-AD3A-3628E0BAEE58}" srcOrd="0" destOrd="0" presId="urn:microsoft.com/office/officeart/2005/8/layout/cycle2"/>
    <dgm:cxn modelId="{3A93F57C-BEB3-5C47-B1D6-CA71F8F14033}" type="presOf" srcId="{0D4AEA46-9C61-0C4E-B651-C3D48C77FB32}" destId="{6D72FCEE-626A-4945-9EE5-13D13BD0092D}" srcOrd="1" destOrd="0" presId="urn:microsoft.com/office/officeart/2005/8/layout/cycle2"/>
    <dgm:cxn modelId="{48A2A511-96BD-014E-8E89-352DB006EA2C}" type="presOf" srcId="{E887DDF0-EA2D-AA46-94DA-2F042DCD1E1D}" destId="{29749300-7577-A740-9102-B46F22B25189}" srcOrd="0" destOrd="0" presId="urn:microsoft.com/office/officeart/2005/8/layout/cycle2"/>
    <dgm:cxn modelId="{4600A709-CE16-404D-85C8-53A6802B8B46}" type="presOf" srcId="{57AD4F89-FDE6-6F45-A93A-214A4FFB6E06}" destId="{F6FEDDCA-32D1-734A-A33E-B5B2364B2140}" srcOrd="1" destOrd="0" presId="urn:microsoft.com/office/officeart/2005/8/layout/cycle2"/>
    <dgm:cxn modelId="{3EB7585A-5057-CA40-A83A-FA0B9244B997}" srcId="{B9576ADD-F112-2645-A5FB-282DD989DD05}" destId="{4C2FE4D9-235B-2246-BEA2-2043957EC131}" srcOrd="3" destOrd="0" parTransId="{B3553293-E16B-C84D-BF1E-15C771792DB1}" sibTransId="{E887DDF0-EA2D-AA46-94DA-2F042DCD1E1D}"/>
    <dgm:cxn modelId="{4540F5F8-CDC0-3A45-82EC-CFFC422867C5}" type="presOf" srcId="{B9576ADD-F112-2645-A5FB-282DD989DD05}" destId="{A423B432-3ED0-6C4B-968F-657F29A69B13}" srcOrd="0" destOrd="0" presId="urn:microsoft.com/office/officeart/2005/8/layout/cycle2"/>
    <dgm:cxn modelId="{9878977C-3A2E-C244-8399-FA22D7B3E33A}" srcId="{B9576ADD-F112-2645-A5FB-282DD989DD05}" destId="{48ECC0E0-592D-7E41-999B-976BF9307DFC}" srcOrd="2" destOrd="0" parTransId="{83DA9215-F9A5-7443-8EB0-114F159EE312}" sibTransId="{57AD4F89-FDE6-6F45-A93A-214A4FFB6E06}"/>
    <dgm:cxn modelId="{44DD3232-27E3-314B-B0A8-8CAA03B7254B}" type="presOf" srcId="{FCBBD62F-1D1C-0A49-8975-EC19A8E0F3DB}" destId="{24BE940E-7095-AA44-AF4E-307F08DA6012}" srcOrd="0" destOrd="0" presId="urn:microsoft.com/office/officeart/2005/8/layout/cycle2"/>
    <dgm:cxn modelId="{C9A03679-0CA6-CB41-988E-9C32BC8898E6}" type="presOf" srcId="{48ECC0E0-592D-7E41-999B-976BF9307DFC}" destId="{E2EF94DC-5B21-524B-AD33-DB58A702A1C5}" srcOrd="0" destOrd="0" presId="urn:microsoft.com/office/officeart/2005/8/layout/cycle2"/>
    <dgm:cxn modelId="{464378E0-5FC0-5941-96AD-01D1CF9D864F}" type="presOf" srcId="{CDA8AE06-4C63-8E45-8CF9-141A514B74B7}" destId="{E2CBD900-A724-F64C-8844-9175C62A43F7}" srcOrd="0" destOrd="0" presId="urn:microsoft.com/office/officeart/2005/8/layout/cycle2"/>
    <dgm:cxn modelId="{17B03435-94EF-814E-9E0F-72C2EA2ACB86}" type="presOf" srcId="{4C2FE4D9-235B-2246-BEA2-2043957EC131}" destId="{E3F1CE35-2AC0-D748-905F-B154A1BA9931}" srcOrd="0" destOrd="0" presId="urn:microsoft.com/office/officeart/2005/8/layout/cycle2"/>
    <dgm:cxn modelId="{19DADC6F-8F16-224E-B6DF-2FC3DE5CC4CB}" type="presParOf" srcId="{A423B432-3ED0-6C4B-968F-657F29A69B13}" destId="{E2CBD900-A724-F64C-8844-9175C62A43F7}" srcOrd="0" destOrd="0" presId="urn:microsoft.com/office/officeart/2005/8/layout/cycle2"/>
    <dgm:cxn modelId="{21D9915F-5B40-0E41-89F1-C2D6FE0BBEF0}" type="presParOf" srcId="{A423B432-3ED0-6C4B-968F-657F29A69B13}" destId="{24BE940E-7095-AA44-AF4E-307F08DA6012}" srcOrd="1" destOrd="0" presId="urn:microsoft.com/office/officeart/2005/8/layout/cycle2"/>
    <dgm:cxn modelId="{7E0FCA13-7B80-F843-BE56-4AD15EA1FCE4}" type="presParOf" srcId="{24BE940E-7095-AA44-AF4E-307F08DA6012}" destId="{6DD45104-CAF0-8F48-8080-890B46BF4EC7}" srcOrd="0" destOrd="0" presId="urn:microsoft.com/office/officeart/2005/8/layout/cycle2"/>
    <dgm:cxn modelId="{F34863D4-CA3C-3C46-B5F6-3B5810F811F6}" type="presParOf" srcId="{A423B432-3ED0-6C4B-968F-657F29A69B13}" destId="{E8F4B911-2995-AF4B-AD3A-3628E0BAEE58}" srcOrd="2" destOrd="0" presId="urn:microsoft.com/office/officeart/2005/8/layout/cycle2"/>
    <dgm:cxn modelId="{6682AB20-3AA7-C442-884E-B4FCC350689A}" type="presParOf" srcId="{A423B432-3ED0-6C4B-968F-657F29A69B13}" destId="{B7155CBB-DABB-8845-8530-5DA13C63FFB8}" srcOrd="3" destOrd="0" presId="urn:microsoft.com/office/officeart/2005/8/layout/cycle2"/>
    <dgm:cxn modelId="{F569713C-6552-7B4C-A61E-C92896A4DDF1}" type="presParOf" srcId="{B7155CBB-DABB-8845-8530-5DA13C63FFB8}" destId="{6D72FCEE-626A-4945-9EE5-13D13BD0092D}" srcOrd="0" destOrd="0" presId="urn:microsoft.com/office/officeart/2005/8/layout/cycle2"/>
    <dgm:cxn modelId="{13D05A7F-0839-FA4F-9036-75B3B90FFC2E}" type="presParOf" srcId="{A423B432-3ED0-6C4B-968F-657F29A69B13}" destId="{E2EF94DC-5B21-524B-AD33-DB58A702A1C5}" srcOrd="4" destOrd="0" presId="urn:microsoft.com/office/officeart/2005/8/layout/cycle2"/>
    <dgm:cxn modelId="{EBB2987D-E1C7-4B43-9F02-BA9D6FE8B7E4}" type="presParOf" srcId="{A423B432-3ED0-6C4B-968F-657F29A69B13}" destId="{063C7949-7A1D-BC45-AEC9-0EAF0F8123A2}" srcOrd="5" destOrd="0" presId="urn:microsoft.com/office/officeart/2005/8/layout/cycle2"/>
    <dgm:cxn modelId="{8E527543-1742-6A4E-9831-13F5DE342483}" type="presParOf" srcId="{063C7949-7A1D-BC45-AEC9-0EAF0F8123A2}" destId="{F6FEDDCA-32D1-734A-A33E-B5B2364B2140}" srcOrd="0" destOrd="0" presId="urn:microsoft.com/office/officeart/2005/8/layout/cycle2"/>
    <dgm:cxn modelId="{03827F99-7A04-D24A-96DD-B49452AD9DD7}" type="presParOf" srcId="{A423B432-3ED0-6C4B-968F-657F29A69B13}" destId="{E3F1CE35-2AC0-D748-905F-B154A1BA9931}" srcOrd="6" destOrd="0" presId="urn:microsoft.com/office/officeart/2005/8/layout/cycle2"/>
    <dgm:cxn modelId="{0AA936EE-3842-3449-993C-89AE21856E8E}" type="presParOf" srcId="{A423B432-3ED0-6C4B-968F-657F29A69B13}" destId="{29749300-7577-A740-9102-B46F22B25189}" srcOrd="7" destOrd="0" presId="urn:microsoft.com/office/officeart/2005/8/layout/cycle2"/>
    <dgm:cxn modelId="{E0FAB6BC-804D-3645-B4E4-1D67DAA1D515}" type="presParOf" srcId="{29749300-7577-A740-9102-B46F22B25189}" destId="{334590C9-15DA-BE42-A58E-EF43DCFB26DF}" srcOrd="0" destOrd="0" presId="urn:microsoft.com/office/officeart/2005/8/layout/cycle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968EF8-4210-E848-853B-C01D69351263}" type="doc">
      <dgm:prSet loTypeId="urn:microsoft.com/office/officeart/2005/8/layout/cycle2" loCatId="" qsTypeId="urn:microsoft.com/office/officeart/2005/8/quickstyle/simple1" qsCatId="simple" csTypeId="urn:microsoft.com/office/officeart/2005/8/colors/accent4_2" csCatId="accent4" phldr="1"/>
      <dgm:spPr/>
      <dgm:t>
        <a:bodyPr/>
        <a:lstStyle/>
        <a:p>
          <a:endParaRPr lang="en-US"/>
        </a:p>
      </dgm:t>
    </dgm:pt>
    <dgm:pt modelId="{2B991C9E-376F-8940-BA11-65FD5EF26A0A}">
      <dgm:prSet phldrT="[Text]"/>
      <dgm:spPr/>
      <dgm:t>
        <a:bodyPr/>
        <a:lstStyle/>
        <a:p>
          <a:r>
            <a:rPr lang="en-US" dirty="0" smtClean="0"/>
            <a:t>4</a:t>
          </a:r>
          <a:endParaRPr lang="en-US" dirty="0"/>
        </a:p>
      </dgm:t>
    </dgm:pt>
    <dgm:pt modelId="{2550C1EC-42DD-3943-A8CA-1C9E18693B28}" type="parTrans" cxnId="{81AA5DF7-A40B-8B44-BA76-24CA659D50E0}">
      <dgm:prSet/>
      <dgm:spPr/>
      <dgm:t>
        <a:bodyPr/>
        <a:lstStyle/>
        <a:p>
          <a:endParaRPr lang="en-US"/>
        </a:p>
      </dgm:t>
    </dgm:pt>
    <dgm:pt modelId="{4E2816F5-9443-4C41-B975-CF3F598757F8}" type="sibTrans" cxnId="{81AA5DF7-A40B-8B44-BA76-24CA659D50E0}">
      <dgm:prSet/>
      <dgm:spPr/>
      <dgm:t>
        <a:bodyPr/>
        <a:lstStyle/>
        <a:p>
          <a:endParaRPr lang="en-US"/>
        </a:p>
      </dgm:t>
    </dgm:pt>
    <dgm:pt modelId="{43ACAD2D-3276-1941-BD73-F09A5181DF9A}">
      <dgm:prSet phldrT="[Text]"/>
      <dgm:spPr/>
      <dgm:t>
        <a:bodyPr/>
        <a:lstStyle/>
        <a:p>
          <a:r>
            <a:rPr lang="en-US" dirty="0" smtClean="0"/>
            <a:t>6</a:t>
          </a:r>
          <a:endParaRPr lang="en-US" dirty="0"/>
        </a:p>
      </dgm:t>
    </dgm:pt>
    <dgm:pt modelId="{DE08D54D-B3A8-514E-A9CB-BF64BAE7D45A}" type="parTrans" cxnId="{E71B7CD2-E32A-9644-8B14-046D8E303C5C}">
      <dgm:prSet/>
      <dgm:spPr/>
      <dgm:t>
        <a:bodyPr/>
        <a:lstStyle/>
        <a:p>
          <a:endParaRPr lang="en-US"/>
        </a:p>
      </dgm:t>
    </dgm:pt>
    <dgm:pt modelId="{D400EC5D-0D67-0C49-A24E-1C1EF45CA470}" type="sibTrans" cxnId="{E71B7CD2-E32A-9644-8B14-046D8E303C5C}">
      <dgm:prSet/>
      <dgm:spPr/>
      <dgm:t>
        <a:bodyPr/>
        <a:lstStyle/>
        <a:p>
          <a:endParaRPr lang="en-US"/>
        </a:p>
      </dgm:t>
    </dgm:pt>
    <dgm:pt modelId="{AE2E8CB5-BE61-714B-9A17-CC1CDFC2AFC5}" type="pres">
      <dgm:prSet presAssocID="{84968EF8-4210-E848-853B-C01D69351263}" presName="cycle" presStyleCnt="0">
        <dgm:presLayoutVars>
          <dgm:dir/>
          <dgm:resizeHandles val="exact"/>
        </dgm:presLayoutVars>
      </dgm:prSet>
      <dgm:spPr/>
    </dgm:pt>
    <dgm:pt modelId="{A148752F-BCA7-F141-BFB4-F81BF3D308C1}" type="pres">
      <dgm:prSet presAssocID="{2B991C9E-376F-8940-BA11-65FD5EF26A0A}" presName="node" presStyleLbl="node1" presStyleIdx="0" presStyleCnt="2">
        <dgm:presLayoutVars>
          <dgm:bulletEnabled val="1"/>
        </dgm:presLayoutVars>
      </dgm:prSet>
      <dgm:spPr/>
    </dgm:pt>
    <dgm:pt modelId="{5CE52219-A762-5F4B-8199-058087DFDDD2}" type="pres">
      <dgm:prSet presAssocID="{4E2816F5-9443-4C41-B975-CF3F598757F8}" presName="sibTrans" presStyleLbl="sibTrans2D1" presStyleIdx="0" presStyleCnt="2"/>
      <dgm:spPr/>
    </dgm:pt>
    <dgm:pt modelId="{03FD7B44-D32A-4B45-9BD9-0B5EE1D419E4}" type="pres">
      <dgm:prSet presAssocID="{4E2816F5-9443-4C41-B975-CF3F598757F8}" presName="connectorText" presStyleLbl="sibTrans2D1" presStyleIdx="0" presStyleCnt="2"/>
      <dgm:spPr/>
    </dgm:pt>
    <dgm:pt modelId="{00471838-D59A-0642-8436-E6D25FE3D664}" type="pres">
      <dgm:prSet presAssocID="{43ACAD2D-3276-1941-BD73-F09A5181DF9A}" presName="node" presStyleLbl="node1" presStyleIdx="1" presStyleCnt="2">
        <dgm:presLayoutVars>
          <dgm:bulletEnabled val="1"/>
        </dgm:presLayoutVars>
      </dgm:prSet>
      <dgm:spPr/>
    </dgm:pt>
    <dgm:pt modelId="{12A0EEAB-355D-1E48-ADCC-31E7B5203802}" type="pres">
      <dgm:prSet presAssocID="{D400EC5D-0D67-0C49-A24E-1C1EF45CA470}" presName="sibTrans" presStyleLbl="sibTrans2D1" presStyleIdx="1" presStyleCnt="2"/>
      <dgm:spPr/>
    </dgm:pt>
    <dgm:pt modelId="{D584AED3-6819-EB4F-B70E-6C7882948E07}" type="pres">
      <dgm:prSet presAssocID="{D400EC5D-0D67-0C49-A24E-1C1EF45CA470}" presName="connectorText" presStyleLbl="sibTrans2D1" presStyleIdx="1" presStyleCnt="2"/>
      <dgm:spPr/>
    </dgm:pt>
  </dgm:ptLst>
  <dgm:cxnLst>
    <dgm:cxn modelId="{81AA5DF7-A40B-8B44-BA76-24CA659D50E0}" srcId="{84968EF8-4210-E848-853B-C01D69351263}" destId="{2B991C9E-376F-8940-BA11-65FD5EF26A0A}" srcOrd="0" destOrd="0" parTransId="{2550C1EC-42DD-3943-A8CA-1C9E18693B28}" sibTransId="{4E2816F5-9443-4C41-B975-CF3F598757F8}"/>
    <dgm:cxn modelId="{BD865846-3D1A-4140-B4D4-046BD8F56143}" type="presOf" srcId="{D400EC5D-0D67-0C49-A24E-1C1EF45CA470}" destId="{12A0EEAB-355D-1E48-ADCC-31E7B5203802}" srcOrd="0" destOrd="0" presId="urn:microsoft.com/office/officeart/2005/8/layout/cycle2"/>
    <dgm:cxn modelId="{BD4116C2-A8EE-E84F-966C-FC60C6C48C60}" type="presOf" srcId="{4E2816F5-9443-4C41-B975-CF3F598757F8}" destId="{5CE52219-A762-5F4B-8199-058087DFDDD2}" srcOrd="0" destOrd="0" presId="urn:microsoft.com/office/officeart/2005/8/layout/cycle2"/>
    <dgm:cxn modelId="{CF1BBD35-CFA0-A243-BC36-1614624683E9}" type="presOf" srcId="{84968EF8-4210-E848-853B-C01D69351263}" destId="{AE2E8CB5-BE61-714B-9A17-CC1CDFC2AFC5}" srcOrd="0" destOrd="0" presId="urn:microsoft.com/office/officeart/2005/8/layout/cycle2"/>
    <dgm:cxn modelId="{E71B7CD2-E32A-9644-8B14-046D8E303C5C}" srcId="{84968EF8-4210-E848-853B-C01D69351263}" destId="{43ACAD2D-3276-1941-BD73-F09A5181DF9A}" srcOrd="1" destOrd="0" parTransId="{DE08D54D-B3A8-514E-A9CB-BF64BAE7D45A}" sibTransId="{D400EC5D-0D67-0C49-A24E-1C1EF45CA470}"/>
    <dgm:cxn modelId="{C71C7F00-4124-3443-A568-128D460CA1F6}" type="presOf" srcId="{43ACAD2D-3276-1941-BD73-F09A5181DF9A}" destId="{00471838-D59A-0642-8436-E6D25FE3D664}" srcOrd="0" destOrd="0" presId="urn:microsoft.com/office/officeart/2005/8/layout/cycle2"/>
    <dgm:cxn modelId="{51E4F60E-8472-B748-A77C-946DECD5870A}" type="presOf" srcId="{4E2816F5-9443-4C41-B975-CF3F598757F8}" destId="{03FD7B44-D32A-4B45-9BD9-0B5EE1D419E4}" srcOrd="1" destOrd="0" presId="urn:microsoft.com/office/officeart/2005/8/layout/cycle2"/>
    <dgm:cxn modelId="{C73D3C08-4A9E-C845-B137-894E6BCC1669}" type="presOf" srcId="{2B991C9E-376F-8940-BA11-65FD5EF26A0A}" destId="{A148752F-BCA7-F141-BFB4-F81BF3D308C1}" srcOrd="0" destOrd="0" presId="urn:microsoft.com/office/officeart/2005/8/layout/cycle2"/>
    <dgm:cxn modelId="{BC2D754C-4BA8-C44D-98C7-7AD78957296C}" type="presOf" srcId="{D400EC5D-0D67-0C49-A24E-1C1EF45CA470}" destId="{D584AED3-6819-EB4F-B70E-6C7882948E07}" srcOrd="1" destOrd="0" presId="urn:microsoft.com/office/officeart/2005/8/layout/cycle2"/>
    <dgm:cxn modelId="{13DD23E4-DC4C-3F4E-BD85-5AFEB937B43F}" type="presParOf" srcId="{AE2E8CB5-BE61-714B-9A17-CC1CDFC2AFC5}" destId="{A148752F-BCA7-F141-BFB4-F81BF3D308C1}" srcOrd="0" destOrd="0" presId="urn:microsoft.com/office/officeart/2005/8/layout/cycle2"/>
    <dgm:cxn modelId="{08C6FD29-75AD-4649-AB59-5AEBB7CBE002}" type="presParOf" srcId="{AE2E8CB5-BE61-714B-9A17-CC1CDFC2AFC5}" destId="{5CE52219-A762-5F4B-8199-058087DFDDD2}" srcOrd="1" destOrd="0" presId="urn:microsoft.com/office/officeart/2005/8/layout/cycle2"/>
    <dgm:cxn modelId="{A87F94E7-E44F-3847-BDE8-C6177D675ADD}" type="presParOf" srcId="{5CE52219-A762-5F4B-8199-058087DFDDD2}" destId="{03FD7B44-D32A-4B45-9BD9-0B5EE1D419E4}" srcOrd="0" destOrd="0" presId="urn:microsoft.com/office/officeart/2005/8/layout/cycle2"/>
    <dgm:cxn modelId="{740EA078-26A8-C54D-9E02-D1A3A2516D37}" type="presParOf" srcId="{AE2E8CB5-BE61-714B-9A17-CC1CDFC2AFC5}" destId="{00471838-D59A-0642-8436-E6D25FE3D664}" srcOrd="2" destOrd="0" presId="urn:microsoft.com/office/officeart/2005/8/layout/cycle2"/>
    <dgm:cxn modelId="{7FBF1ED7-A84D-F445-A615-4B5A71E704DC}" type="presParOf" srcId="{AE2E8CB5-BE61-714B-9A17-CC1CDFC2AFC5}" destId="{12A0EEAB-355D-1E48-ADCC-31E7B5203802}" srcOrd="3" destOrd="0" presId="urn:microsoft.com/office/officeart/2005/8/layout/cycle2"/>
    <dgm:cxn modelId="{448EEAA6-36C3-6247-8BD2-F93E5B033E86}" type="presParOf" srcId="{12A0EEAB-355D-1E48-ADCC-31E7B5203802}" destId="{D584AED3-6819-EB4F-B70E-6C7882948E07}"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D900-A724-F64C-8844-9175C62A43F7}">
      <dsp:nvSpPr>
        <dsp:cNvPr id="0" name=""/>
        <dsp:cNvSpPr/>
      </dsp:nvSpPr>
      <dsp:spPr>
        <a:xfrm>
          <a:off x="1168840" y="0"/>
          <a:ext cx="634119" cy="63411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1</a:t>
          </a:r>
          <a:endParaRPr lang="en-US" sz="2700" kern="1200" dirty="0"/>
        </a:p>
      </dsp:txBody>
      <dsp:txXfrm>
        <a:off x="1261705" y="92865"/>
        <a:ext cx="448389" cy="448389"/>
      </dsp:txXfrm>
    </dsp:sp>
    <dsp:sp modelId="{24BE940E-7095-AA44-AF4E-307F08DA6012}">
      <dsp:nvSpPr>
        <dsp:cNvPr id="0" name=""/>
        <dsp:cNvSpPr/>
      </dsp:nvSpPr>
      <dsp:spPr>
        <a:xfrm rot="2701515">
          <a:off x="1734734" y="543447"/>
          <a:ext cx="168534" cy="2140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742146" y="568366"/>
        <a:ext cx="117974" cy="128409"/>
      </dsp:txXfrm>
    </dsp:sp>
    <dsp:sp modelId="{E8F4B911-2995-AF4B-AD3A-3628E0BAEE58}">
      <dsp:nvSpPr>
        <dsp:cNvPr id="0" name=""/>
        <dsp:cNvSpPr/>
      </dsp:nvSpPr>
      <dsp:spPr>
        <a:xfrm>
          <a:off x="1841786" y="673539"/>
          <a:ext cx="634119" cy="63411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2</a:t>
          </a:r>
          <a:endParaRPr lang="en-US" sz="2700" kern="1200" dirty="0"/>
        </a:p>
      </dsp:txBody>
      <dsp:txXfrm>
        <a:off x="1934651" y="766404"/>
        <a:ext cx="448389" cy="448389"/>
      </dsp:txXfrm>
    </dsp:sp>
    <dsp:sp modelId="{B7155CBB-DABB-8845-8530-5DA13C63FFB8}">
      <dsp:nvSpPr>
        <dsp:cNvPr id="0" name=""/>
        <dsp:cNvSpPr/>
      </dsp:nvSpPr>
      <dsp:spPr>
        <a:xfrm rot="8100000">
          <a:off x="1741585" y="1216696"/>
          <a:ext cx="168312" cy="2140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784684" y="1241647"/>
        <a:ext cx="117818" cy="128409"/>
      </dsp:txXfrm>
    </dsp:sp>
    <dsp:sp modelId="{E2EF94DC-5B21-524B-AD33-DB58A702A1C5}">
      <dsp:nvSpPr>
        <dsp:cNvPr id="0" name=""/>
        <dsp:cNvSpPr/>
      </dsp:nvSpPr>
      <dsp:spPr>
        <a:xfrm>
          <a:off x="1168840" y="1346486"/>
          <a:ext cx="634119" cy="63411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3</a:t>
          </a:r>
          <a:endParaRPr lang="en-US" sz="2700" kern="1200" dirty="0"/>
        </a:p>
      </dsp:txBody>
      <dsp:txXfrm>
        <a:off x="1261705" y="1439351"/>
        <a:ext cx="448389" cy="448389"/>
      </dsp:txXfrm>
    </dsp:sp>
    <dsp:sp modelId="{063C7949-7A1D-BC45-AEC9-0EAF0F8123A2}">
      <dsp:nvSpPr>
        <dsp:cNvPr id="0" name=""/>
        <dsp:cNvSpPr/>
      </dsp:nvSpPr>
      <dsp:spPr>
        <a:xfrm rot="13500000">
          <a:off x="1068638" y="1223433"/>
          <a:ext cx="168312" cy="2140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111737" y="1284088"/>
        <a:ext cx="117818" cy="128409"/>
      </dsp:txXfrm>
    </dsp:sp>
    <dsp:sp modelId="{E3F1CE35-2AC0-D748-905F-B154A1BA9931}">
      <dsp:nvSpPr>
        <dsp:cNvPr id="0" name=""/>
        <dsp:cNvSpPr/>
      </dsp:nvSpPr>
      <dsp:spPr>
        <a:xfrm>
          <a:off x="495893" y="673539"/>
          <a:ext cx="634119" cy="63411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5</a:t>
          </a:r>
          <a:endParaRPr lang="en-US" sz="2700" kern="1200" dirty="0"/>
        </a:p>
      </dsp:txBody>
      <dsp:txXfrm>
        <a:off x="588758" y="766404"/>
        <a:ext cx="448389" cy="448389"/>
      </dsp:txXfrm>
    </dsp:sp>
    <dsp:sp modelId="{29749300-7577-A740-9102-B46F22B25189}">
      <dsp:nvSpPr>
        <dsp:cNvPr id="0" name=""/>
        <dsp:cNvSpPr/>
      </dsp:nvSpPr>
      <dsp:spPr>
        <a:xfrm rot="18898485">
          <a:off x="1061788" y="550196"/>
          <a:ext cx="168534" cy="21401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069200" y="610883"/>
        <a:ext cx="117974" cy="128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8752F-BCA7-F141-BFB4-F81BF3D308C1}">
      <dsp:nvSpPr>
        <dsp:cNvPr id="0" name=""/>
        <dsp:cNvSpPr/>
      </dsp:nvSpPr>
      <dsp:spPr>
        <a:xfrm>
          <a:off x="268" y="213828"/>
          <a:ext cx="639142" cy="63914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4</a:t>
          </a:r>
          <a:endParaRPr lang="en-US" sz="2700" kern="1200" dirty="0"/>
        </a:p>
      </dsp:txBody>
      <dsp:txXfrm>
        <a:off x="93868" y="307428"/>
        <a:ext cx="451942" cy="451942"/>
      </dsp:txXfrm>
    </dsp:sp>
    <dsp:sp modelId="{5CE52219-A762-5F4B-8199-058087DFDDD2}">
      <dsp:nvSpPr>
        <dsp:cNvPr id="0" name=""/>
        <dsp:cNvSpPr/>
      </dsp:nvSpPr>
      <dsp:spPr>
        <a:xfrm>
          <a:off x="589603" y="123498"/>
          <a:ext cx="398440" cy="21571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89603" y="166640"/>
        <a:ext cx="333727" cy="129426"/>
      </dsp:txXfrm>
    </dsp:sp>
    <dsp:sp modelId="{00471838-D59A-0642-8436-E6D25FE3D664}">
      <dsp:nvSpPr>
        <dsp:cNvPr id="0" name=""/>
        <dsp:cNvSpPr/>
      </dsp:nvSpPr>
      <dsp:spPr>
        <a:xfrm>
          <a:off x="960788" y="213828"/>
          <a:ext cx="639142" cy="63914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6</a:t>
          </a:r>
          <a:endParaRPr lang="en-US" sz="2700" kern="1200" dirty="0"/>
        </a:p>
      </dsp:txBody>
      <dsp:txXfrm>
        <a:off x="1054388" y="307428"/>
        <a:ext cx="451942" cy="451942"/>
      </dsp:txXfrm>
    </dsp:sp>
    <dsp:sp modelId="{12A0EEAB-355D-1E48-ADCC-31E7B5203802}">
      <dsp:nvSpPr>
        <dsp:cNvPr id="0" name=""/>
        <dsp:cNvSpPr/>
      </dsp:nvSpPr>
      <dsp:spPr>
        <a:xfrm rot="10800000">
          <a:off x="612156" y="727591"/>
          <a:ext cx="398440" cy="21571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676869" y="770733"/>
        <a:ext cx="333727" cy="12942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56A32C3-365E-E74D-AB75-137658432497}" type="datetimeFigureOut">
              <a:rPr lang="en-US" smtClean="0"/>
              <a:t>5/15/12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15561682-511F-1947-A648-8AEE1F23A4FD}" type="slidenum">
              <a:rPr lang="en-US" smtClean="0"/>
              <a:t>‹#›</a:t>
            </a:fld>
            <a:endParaRPr lang="en-US"/>
          </a:p>
        </p:txBody>
      </p:sp>
    </p:spTree>
    <p:extLst>
      <p:ext uri="{BB962C8B-B14F-4D97-AF65-F5344CB8AC3E}">
        <p14:creationId xmlns:p14="http://schemas.microsoft.com/office/powerpoint/2010/main" val="34119504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defRPr>
            </a:lvl1pPr>
          </a:lstStyle>
          <a:p>
            <a:endParaRPr lang="en-US"/>
          </a:p>
        </p:txBody>
      </p:sp>
      <p:sp>
        <p:nvSpPr>
          <p:cNvPr id="125955"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defRPr>
            </a:lvl1pPr>
          </a:lstStyle>
          <a:p>
            <a:endParaRPr lang="en-US"/>
          </a:p>
        </p:txBody>
      </p:sp>
      <p:sp>
        <p:nvSpPr>
          <p:cNvPr id="1259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25957"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58"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defRPr>
            </a:lvl1pPr>
          </a:lstStyle>
          <a:p>
            <a:endParaRPr lang="en-US"/>
          </a:p>
        </p:txBody>
      </p:sp>
      <p:sp>
        <p:nvSpPr>
          <p:cNvPr id="125959"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D96BEE2E-A57D-DB46-BA08-0F83851AFB1F}" type="slidenum">
              <a:rPr lang="en-US"/>
              <a:pPr/>
              <a:t>‹#›</a:t>
            </a:fld>
            <a:endParaRPr lang="en-US"/>
          </a:p>
        </p:txBody>
      </p:sp>
    </p:spTree>
    <p:extLst>
      <p:ext uri="{BB962C8B-B14F-4D97-AF65-F5344CB8AC3E}">
        <p14:creationId xmlns:p14="http://schemas.microsoft.com/office/powerpoint/2010/main" val="29323288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a:t>
            </a:fld>
            <a:endParaRPr lang="en-US"/>
          </a:p>
        </p:txBody>
      </p:sp>
    </p:spTree>
    <p:extLst>
      <p:ext uri="{BB962C8B-B14F-4D97-AF65-F5344CB8AC3E}">
        <p14:creationId xmlns:p14="http://schemas.microsoft.com/office/powerpoint/2010/main" val="377860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8BE1B-F3B0-C240-B342-05F3A5EE9644}" type="slidenum">
              <a:rPr lang="en-US"/>
              <a:pPr/>
              <a:t>16</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\angle ABC &amp;= \angle AFE \\</a:t>
            </a:r>
          </a:p>
          <a:p>
            <a:r>
              <a:rPr lang="en-US" sz="1200" kern="1200" dirty="0" smtClean="0">
                <a:solidFill>
                  <a:schemeClr val="tx1"/>
                </a:solidFill>
                <a:latin typeface="Times New Roman" charset="0"/>
                <a:ea typeface="ＭＳ Ｐゴシック" charset="0"/>
                <a:cs typeface="+mn-cs"/>
              </a:rPr>
              <a:t>\angle ABF &amp;= \angle AFB \\</a:t>
            </a:r>
          </a:p>
          <a:p>
            <a:r>
              <a:rPr lang="en-US" sz="1200" kern="1200" dirty="0" smtClean="0">
                <a:solidFill>
                  <a:schemeClr val="tx1"/>
                </a:solidFill>
                <a:latin typeface="Times New Roman" charset="0"/>
                <a:ea typeface="ＭＳ Ｐゴシック" charset="0"/>
                <a:cs typeface="+mn-cs"/>
              </a:rPr>
              <a:t>\angle ABC - \angle ABF &amp;= \angle AFE - \angle AFB\\</a:t>
            </a:r>
          </a:p>
          <a:p>
            <a:r>
              <a:rPr lang="en-US" sz="1200" kern="1200" dirty="0" smtClean="0">
                <a:solidFill>
                  <a:schemeClr val="tx1"/>
                </a:solidFill>
                <a:latin typeface="Times New Roman" charset="0"/>
                <a:ea typeface="ＭＳ Ｐゴシック" charset="0"/>
                <a:cs typeface="+mn-cs"/>
              </a:rPr>
              <a:t>\angle EBF &amp;= \angle EFB \implies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{BE} =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{EF}\\</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CEA71-591E-9540-940F-4A1931BE9C06}" type="slidenum">
              <a:rPr lang="en-US"/>
              <a:pPr/>
              <a:t>253</a:t>
            </a:fld>
            <a:endParaRPr lang="en-US"/>
          </a:p>
        </p:txBody>
      </p:sp>
      <p:sp>
        <p:nvSpPr>
          <p:cNvPr id="23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\begin{</a:t>
            </a:r>
            <a:r>
              <a:rPr lang="en-US" sz="1200" kern="1200" dirty="0" err="1" smtClean="0">
                <a:solidFill>
                  <a:schemeClr val="tx1"/>
                </a:solidFill>
                <a:latin typeface="Times New Roman" charset="0"/>
                <a:ea typeface="ＭＳ Ｐゴシック" charset="0"/>
                <a:cs typeface="+mn-cs"/>
              </a:rPr>
              <a:t>pmatrix</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1 &amp; 2 &amp; 3 &amp; 4 \\</a:t>
            </a:r>
          </a:p>
          <a:p>
            <a:r>
              <a:rPr lang="en-US" sz="1200" kern="1200" dirty="0" smtClean="0">
                <a:solidFill>
                  <a:schemeClr val="tx1"/>
                </a:solidFill>
                <a:latin typeface="Times New Roman" charset="0"/>
                <a:ea typeface="ＭＳ Ｐゴシック" charset="0"/>
                <a:cs typeface="+mn-cs"/>
              </a:rPr>
              <a:t>2 &amp; 4 &amp; 1 &amp; 3</a:t>
            </a:r>
          </a:p>
          <a:p>
            <a:r>
              <a:rPr lang="en-US" sz="1200" kern="1200" dirty="0" smtClean="0">
                <a:solidFill>
                  <a:schemeClr val="tx1"/>
                </a:solidFill>
                <a:latin typeface="Times New Roman" charset="0"/>
                <a:ea typeface="ＭＳ Ｐゴシック" charset="0"/>
                <a:cs typeface="+mn-cs"/>
              </a:rPr>
              <a:t>\end{</a:t>
            </a:r>
            <a:r>
              <a:rPr lang="en-US" sz="1200" kern="1200" dirty="0" err="1" smtClean="0">
                <a:solidFill>
                  <a:schemeClr val="tx1"/>
                </a:solidFill>
                <a:latin typeface="Times New Roman" charset="0"/>
                <a:ea typeface="ＭＳ Ｐゴシック" charset="0"/>
                <a:cs typeface="+mn-cs"/>
              </a:rPr>
              <a:t>pmatrix</a:t>
            </a:r>
            <a:r>
              <a:rPr lang="en-US" sz="1200" kern="1200" dirty="0" smtClean="0">
                <a:solidFill>
                  <a:schemeClr val="tx1"/>
                </a:solidFill>
                <a:latin typeface="Times New Roman" charset="0"/>
                <a:ea typeface="ＭＳ Ｐゴシック" charset="0"/>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256</a:t>
            </a:fld>
            <a:endParaRPr lang="en-US"/>
          </a:p>
        </p:txBody>
      </p:sp>
    </p:spTree>
    <p:extLst>
      <p:ext uri="{BB962C8B-B14F-4D97-AF65-F5344CB8AC3E}">
        <p14:creationId xmlns:p14="http://schemas.microsoft.com/office/powerpoint/2010/main" val="377888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8BE1B-F3B0-C240-B342-05F3A5EE9644}" type="slidenum">
              <a:rPr lang="en-US"/>
              <a:pPr/>
              <a:t>17</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BEE94-149B-B849-8BAD-B882E60A8D6E}" type="slidenum">
              <a:rPr lang="en-US"/>
              <a:pPr/>
              <a:t>18</a:t>
            </a:fld>
            <a:endParaRPr lang="en-US"/>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gcm(\</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{AC},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{AB}) = gcm(\</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{AB},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{CF}) = gcm(\</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{CE},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{CF})</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AE8F1-1FFE-E54A-A55D-3CA16344F283}" type="slidenum">
              <a:rPr lang="en-US"/>
              <a:pPr/>
              <a:t>19</a:t>
            </a:fld>
            <a:endParaRPr lang="en-US"/>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{EB} &lt;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{EC} \implies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{EF} &lt;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{AB}}{2}</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~\\Assume that $(m/n)^2 = 2$ and that $m/n$ is irreducible. \\$m^2 = 2n^2$. \\$m$ is even.\\ $m = 2u$. \\$(2u)^2 = 2n^2$.\\ $4u^2 = 2n^2$.\\ $2u^2 = n^2$.\\ $n$ is even. \\Contradiction.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a:t>
            </a:fld>
            <a:endParaRPr lang="en-US"/>
          </a:p>
        </p:txBody>
      </p:sp>
    </p:spTree>
    <p:extLst>
      <p:ext uri="{BB962C8B-B14F-4D97-AF65-F5344CB8AC3E}">
        <p14:creationId xmlns:p14="http://schemas.microsoft.com/office/powerpoint/2010/main" val="20688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148</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33</a:t>
            </a:fld>
            <a:endParaRPr lang="en-US"/>
          </a:p>
        </p:txBody>
      </p:sp>
    </p:spTree>
    <p:extLst>
      <p:ext uri="{BB962C8B-B14F-4D97-AF65-F5344CB8AC3E}">
        <p14:creationId xmlns:p14="http://schemas.microsoft.com/office/powerpoint/2010/main" val="376242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those books are in agreement with the Quran, we have no need of them; and if these are opposed to the Quran, destroy them."</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38</a:t>
            </a:fld>
            <a:endParaRPr lang="en-US"/>
          </a:p>
        </p:txBody>
      </p:sp>
    </p:spTree>
    <p:extLst>
      <p:ext uri="{BB962C8B-B14F-4D97-AF65-F5344CB8AC3E}">
        <p14:creationId xmlns:p14="http://schemas.microsoft.com/office/powerpoint/2010/main" val="2368950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37F86-D307-6F41-8E25-F09639CB0273}" type="slidenum">
              <a:rPr lang="en-US"/>
              <a:pPr/>
              <a:t>44</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45</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34AD6-2F41-E543-9989-BCA2BEF6F752}" type="slidenum">
              <a:rPr lang="en-US"/>
              <a:pPr/>
              <a:t>46</a:t>
            </a:fld>
            <a:endParaRPr lang="en-US"/>
          </a:p>
        </p:txBody>
      </p:sp>
      <p:sp>
        <p:nvSpPr>
          <p:cNvPr id="17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578536-2849-A14E-99EF-5314814D06DA}" type="slidenum">
              <a:rPr lang="en-US"/>
              <a:pPr/>
              <a:t>5</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34AD6-2F41-E543-9989-BCA2BEF6F752}" type="slidenum">
              <a:rPr lang="en-US"/>
              <a:pPr/>
              <a:t>47</a:t>
            </a:fld>
            <a:endParaRPr lang="en-US"/>
          </a:p>
        </p:txBody>
      </p:sp>
      <p:sp>
        <p:nvSpPr>
          <p:cNvPr id="17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49</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50</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forall</a:t>
            </a:r>
            <a:r>
              <a:rPr lang="en-US" sz="1200" kern="1200" dirty="0" smtClean="0">
                <a:solidFill>
                  <a:schemeClr val="tx1"/>
                </a:solidFill>
                <a:latin typeface="Times New Roman" charset="0"/>
                <a:ea typeface="ＭＳ Ｐゴシック" charset="0"/>
                <a:cs typeface="+mn-cs"/>
              </a:rPr>
              <a:t> a, b~ \exists n: a \le </a:t>
            </a:r>
            <a:r>
              <a:rPr lang="en-US" sz="1200" kern="1200" dirty="0" err="1" smtClean="0">
                <a:solidFill>
                  <a:schemeClr val="tx1"/>
                </a:solidFill>
                <a:latin typeface="Times New Roman" charset="0"/>
                <a:ea typeface="ＭＳ Ｐゴシック" charset="0"/>
                <a:cs typeface="+mn-cs"/>
              </a:rPr>
              <a:t>nb</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52</a:t>
            </a:fld>
            <a:endParaRPr lang="en-US"/>
          </a:p>
        </p:txBody>
      </p:sp>
    </p:spTree>
    <p:extLst>
      <p:ext uri="{BB962C8B-B14F-4D97-AF65-F5344CB8AC3E}">
        <p14:creationId xmlns:p14="http://schemas.microsoft.com/office/powerpoint/2010/main" val="2187096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~~\\If $r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segment\_remainder}(a, 2b)$ then\\</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segment\_remainder}(a, b) = \begin{cases}</a:t>
            </a:r>
          </a:p>
          <a:p>
            <a:r>
              <a:rPr lang="en-US" sz="1200" kern="1200" dirty="0" smtClean="0">
                <a:solidFill>
                  <a:schemeClr val="tx1"/>
                </a:solidFill>
                <a:latin typeface="Times New Roman" charset="0"/>
                <a:ea typeface="ＭＳ Ｐゴシック" charset="0"/>
                <a:cs typeface="+mn-cs"/>
              </a:rPr>
              <a:t>                 r &amp; \text{if $r \</a:t>
            </a:r>
            <a:r>
              <a:rPr lang="en-US" sz="1200" kern="1200" dirty="0" err="1" smtClean="0">
                <a:solidFill>
                  <a:schemeClr val="tx1"/>
                </a:solidFill>
                <a:latin typeface="Times New Roman" charset="0"/>
                <a:ea typeface="ＭＳ Ｐゴシック" charset="0"/>
                <a:cs typeface="+mn-cs"/>
              </a:rPr>
              <a:t>leq</a:t>
            </a:r>
            <a:r>
              <a:rPr lang="en-US" sz="1200" kern="1200" dirty="0" smtClean="0">
                <a:solidFill>
                  <a:schemeClr val="tx1"/>
                </a:solidFill>
                <a:latin typeface="Times New Roman" charset="0"/>
                <a:ea typeface="ＭＳ Ｐゴシック" charset="0"/>
                <a:cs typeface="+mn-cs"/>
              </a:rPr>
              <a:t> b$} \\</a:t>
            </a:r>
          </a:p>
          <a:p>
            <a:r>
              <a:rPr lang="en-US" sz="1200" kern="1200" dirty="0" smtClean="0">
                <a:solidFill>
                  <a:schemeClr val="tx1"/>
                </a:solidFill>
                <a:latin typeface="Times New Roman" charset="0"/>
                <a:ea typeface="ＭＳ Ｐゴシック" charset="0"/>
                <a:cs typeface="+mn-cs"/>
              </a:rPr>
              <a:t>                 r - b &amp; \text{if $r &gt; b$}</a:t>
            </a:r>
          </a:p>
          <a:p>
            <a:r>
              <a:rPr lang="en-US" sz="1200" kern="1200" dirty="0" smtClean="0">
                <a:solidFill>
                  <a:schemeClr val="tx1"/>
                </a:solidFill>
                <a:latin typeface="Times New Roman" charset="0"/>
                <a:ea typeface="ＭＳ Ｐゴシック" charset="0"/>
                <a:cs typeface="+mn-cs"/>
              </a:rPr>
              <a:t>               \end{cases}$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54</a:t>
            </a:fld>
            <a:endParaRPr lang="en-US"/>
          </a:p>
        </p:txBody>
      </p:sp>
    </p:spTree>
    <p:extLst>
      <p:ext uri="{BB962C8B-B14F-4D97-AF65-F5344CB8AC3E}">
        <p14:creationId xmlns:p14="http://schemas.microsoft.com/office/powerpoint/2010/main" val="3137507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FCA30-250F-1F49-A0C6-9724844D2200}" type="slidenum">
              <a:rPr lang="en-US"/>
              <a:pPr/>
              <a:t>61</a:t>
            </a:fld>
            <a:endParaRPr lang="en-US"/>
          </a:p>
        </p:txBody>
      </p:sp>
      <p:sp>
        <p:nvSpPr>
          <p:cNvPr id="16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Times New Roman" charset="0"/>
                <a:ea typeface="ＭＳ Ｐゴシック" charset="0"/>
                <a:cs typeface="+mn-cs"/>
              </a:rPr>
              <a:t>\</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[3]{16} + \</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[3]{54} = \</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[3]{250}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64</a:t>
            </a:fld>
            <a:endParaRPr lang="en-US"/>
          </a:p>
        </p:txBody>
      </p:sp>
    </p:spTree>
    <p:extLst>
      <p:ext uri="{BB962C8B-B14F-4D97-AF65-F5344CB8AC3E}">
        <p14:creationId xmlns:p14="http://schemas.microsoft.com/office/powerpoint/2010/main" val="407902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74</a:t>
            </a:fld>
            <a:endParaRPr lang="en-US"/>
          </a:p>
        </p:txBody>
      </p:sp>
    </p:spTree>
    <p:extLst>
      <p:ext uri="{BB962C8B-B14F-4D97-AF65-F5344CB8AC3E}">
        <p14:creationId xmlns:p14="http://schemas.microsoft.com/office/powerpoint/2010/main" val="1126827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Times New Roman" charset="0"/>
                <a:ea typeface="ＭＳ Ｐゴシック" charset="0"/>
                <a:cs typeface="+mn-cs"/>
              </a:rPr>
              <a:t>\</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[12]{2}</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83</a:t>
            </a:fld>
            <a:endParaRPr lang="en-US"/>
          </a:p>
        </p:txBody>
      </p:sp>
    </p:spTree>
    <p:extLst>
      <p:ext uri="{BB962C8B-B14F-4D97-AF65-F5344CB8AC3E}">
        <p14:creationId xmlns:p14="http://schemas.microsoft.com/office/powerpoint/2010/main" val="3229293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For slide 85</a:t>
            </a:r>
            <a:endParaRPr lang="en-US"/>
          </a:p>
        </p:txBody>
      </p:sp>
      <p:sp>
        <p:nvSpPr>
          <p:cNvPr id="4" name="Slide Number Placeholder 3"/>
          <p:cNvSpPr>
            <a:spLocks noGrp="1"/>
          </p:cNvSpPr>
          <p:nvPr>
            <p:ph type="sldNum" sz="quarter" idx="10"/>
          </p:nvPr>
        </p:nvSpPr>
        <p:spPr/>
        <p:txBody>
          <a:bodyPr/>
          <a:lstStyle/>
          <a:p>
            <a:fld id="{C003B7BF-E588-D84C-BCD9-2A983CB962AF}" type="slidenum">
              <a:rPr lang="en-US" smtClean="0"/>
              <a:t>87</a:t>
            </a:fld>
            <a:endParaRPr lang="en-US"/>
          </a:p>
        </p:txBody>
      </p:sp>
    </p:spTree>
    <p:extLst>
      <p:ext uri="{BB962C8B-B14F-4D97-AF65-F5344CB8AC3E}">
        <p14:creationId xmlns:p14="http://schemas.microsoft.com/office/powerpoint/2010/main" val="2626021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gcm(a, a) &amp;= a\\</a:t>
            </a:r>
          </a:p>
          <a:p>
            <a:r>
              <a:rPr lang="en-US" sz="1200" kern="1200" dirty="0" smtClean="0">
                <a:solidFill>
                  <a:schemeClr val="tx1"/>
                </a:solidFill>
                <a:latin typeface="Times New Roman" charset="0"/>
                <a:ea typeface="ＭＳ Ｐゴシック" charset="0"/>
                <a:cs typeface="+mn-cs"/>
              </a:rPr>
              <a:t>gcm(</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&amp;= gcm(a,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b &lt; a \implies gcm(a, b) &amp;= gcm(a - b, b)\\</a:t>
            </a:r>
          </a:p>
          <a:p>
            <a:r>
              <a:rPr lang="en-US" sz="1200" kern="1200" dirty="0" smtClean="0">
                <a:solidFill>
                  <a:schemeClr val="tx1"/>
                </a:solidFill>
                <a:latin typeface="Times New Roman" charset="0"/>
                <a:ea typeface="ＭＳ Ｐゴシック" charset="0"/>
                <a:cs typeface="+mn-cs"/>
              </a:rPr>
              <a:t>gcm(a, b) &amp;= gcm(b, a)</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a:t>
            </a:fld>
            <a:endParaRPr lang="en-US"/>
          </a:p>
        </p:txBody>
      </p:sp>
    </p:spTree>
    <p:extLst>
      <p:ext uri="{BB962C8B-B14F-4D97-AF65-F5344CB8AC3E}">
        <p14:creationId xmlns:p14="http://schemas.microsoft.com/office/powerpoint/2010/main" val="1033253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Times New Roman" charset="0"/>
                <a:ea typeface="ＭＳ Ｐゴシック" charset="0"/>
                <a:cs typeface="+mn-cs"/>
              </a:rPr>
              <a:t>4x^4 + 7x^3 -x^2 + 27x -3</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91</a:t>
            </a:fld>
            <a:endParaRPr lang="en-US"/>
          </a:p>
        </p:txBody>
      </p:sp>
    </p:spTree>
    <p:extLst>
      <p:ext uri="{BB962C8B-B14F-4D97-AF65-F5344CB8AC3E}">
        <p14:creationId xmlns:p14="http://schemas.microsoft.com/office/powerpoint/2010/main" val="1478080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Simon Stevin of</a:t>
            </a:r>
            <a:r>
              <a:rPr lang="en-US" b="1" i="0" baseline="0" dirty="0" smtClean="0"/>
              <a:t> Bruges</a:t>
            </a:r>
            <a:r>
              <a:rPr lang="en-US" i="1" baseline="0" dirty="0" smtClean="0"/>
              <a:t>, </a:t>
            </a:r>
            <a:r>
              <a:rPr lang="en-US" i="0" baseline="0" dirty="0" smtClean="0"/>
              <a:t>George </a:t>
            </a:r>
            <a:r>
              <a:rPr lang="en-US" i="0" baseline="0" dirty="0" err="1" smtClean="0"/>
              <a:t>Sarton</a:t>
            </a:r>
            <a:r>
              <a:rPr lang="en-US" i="0" baseline="0" dirty="0" smtClean="0"/>
              <a:t>, </a:t>
            </a:r>
            <a:r>
              <a:rPr lang="en-US" i="1" baseline="0" dirty="0" smtClean="0"/>
              <a:t>Isis</a:t>
            </a:r>
            <a:r>
              <a:rPr lang="en-US" i="0" baseline="0" dirty="0" smtClean="0"/>
              <a:t>, Vol.21,No.2.(Jul., 1934), pages 253 and 273 and(pp.241-303) </a:t>
            </a:r>
            <a:endParaRPr lang="en-US" i="1"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92</a:t>
            </a:fld>
            <a:endParaRPr lang="en-US"/>
          </a:p>
        </p:txBody>
      </p:sp>
    </p:spTree>
    <p:extLst>
      <p:ext uri="{BB962C8B-B14F-4D97-AF65-F5344CB8AC3E}">
        <p14:creationId xmlns:p14="http://schemas.microsoft.com/office/powerpoint/2010/main" val="656635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Times New Roman" charset="0"/>
                <a:ea typeface="ＭＳ Ｐゴシック" charset="0"/>
                <a:cs typeface="+mn-cs"/>
              </a:rPr>
              <a:t>&amp;4x^4 + 7x^3 -x^2 + 27x -3 =\\</a:t>
            </a:r>
          </a:p>
          <a:p>
            <a:r>
              <a:rPr lang="fr-FR" sz="1200" kern="1200" dirty="0" smtClean="0">
                <a:solidFill>
                  <a:schemeClr val="tx1"/>
                </a:solidFill>
                <a:latin typeface="Times New Roman" charset="0"/>
                <a:ea typeface="ＭＳ Ｐゴシック" charset="0"/>
                <a:cs typeface="+mn-cs"/>
              </a:rPr>
              <a:t>&amp;(((4x + 7)x - 1)x + 27)x -3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93</a:t>
            </a:fld>
            <a:endParaRPr lang="en-US"/>
          </a:p>
        </p:txBody>
      </p:sp>
    </p:spTree>
    <p:extLst>
      <p:ext uri="{BB962C8B-B14F-4D97-AF65-F5344CB8AC3E}">
        <p14:creationId xmlns:p14="http://schemas.microsoft.com/office/powerpoint/2010/main" val="4201462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c_0 &amp;= a_0b_0\\</a:t>
            </a:r>
          </a:p>
          <a:p>
            <a:r>
              <a:rPr lang="en-US" sz="1200" kern="1200" dirty="0" smtClean="0">
                <a:solidFill>
                  <a:schemeClr val="tx1"/>
                </a:solidFill>
                <a:latin typeface="Times New Roman" charset="0"/>
                <a:ea typeface="ＭＳ Ｐゴシック" charset="0"/>
                <a:cs typeface="+mn-cs"/>
              </a:rPr>
              <a:t>c_1 &amp;= a_0b_1 + a_1b_0\\</a:t>
            </a:r>
          </a:p>
          <a:p>
            <a:r>
              <a:rPr lang="en-US" sz="1200" kern="1200" dirty="0" smtClean="0">
                <a:solidFill>
                  <a:schemeClr val="tx1"/>
                </a:solidFill>
                <a:latin typeface="Times New Roman" charset="0"/>
                <a:ea typeface="ＭＳ Ｐゴシック" charset="0"/>
                <a:cs typeface="+mn-cs"/>
              </a:rPr>
              <a:t>c_2 &amp;= a_0b_2 + a_1b_1 + a_2b_0\\</a:t>
            </a:r>
          </a:p>
          <a:p>
            <a:r>
              <a:rPr lang="cs-CZ" sz="1200" kern="1200" dirty="0" smtClean="0">
                <a:solidFill>
                  <a:schemeClr val="tx1"/>
                </a:solidFill>
                <a:latin typeface="Times New Roman" charset="0"/>
                <a:ea typeface="ＭＳ Ｐゴシック" charset="0"/>
                <a:cs typeface="+mn-cs"/>
              </a:rPr>
              <a:t> &amp;~~\</a:t>
            </a:r>
            <a:r>
              <a:rPr lang="cs-CZ" sz="1200" kern="1200" dirty="0" err="1" smtClean="0">
                <a:solidFill>
                  <a:schemeClr val="tx1"/>
                </a:solidFill>
                <a:latin typeface="Times New Roman" charset="0"/>
                <a:ea typeface="ＭＳ Ｐゴシック" charset="0"/>
                <a:cs typeface="+mn-cs"/>
              </a:rPr>
              <a:t>vdots</a:t>
            </a:r>
            <a:r>
              <a:rPr lang="cs-CZ" sz="1200" kern="1200" dirty="0" smtClean="0">
                <a:solidFill>
                  <a:schemeClr val="tx1"/>
                </a:solidFill>
                <a:latin typeface="Times New Roman" charset="0"/>
                <a:ea typeface="ＭＳ Ｐゴシック" charset="0"/>
                <a:cs typeface="+mn-cs"/>
              </a:rPr>
              <a:t>\\</a:t>
            </a:r>
          </a:p>
          <a:p>
            <a:r>
              <a:rPr lang="cs-CZ" sz="1200" kern="1200" dirty="0" err="1" smtClean="0">
                <a:solidFill>
                  <a:schemeClr val="tx1"/>
                </a:solidFill>
                <a:latin typeface="Times New Roman" charset="0"/>
                <a:ea typeface="ＭＳ Ｐゴシック" charset="0"/>
                <a:cs typeface="+mn-cs"/>
              </a:rPr>
              <a:t>c_k</a:t>
            </a:r>
            <a:r>
              <a:rPr lang="cs-CZ" sz="1200" kern="1200" dirty="0" smtClean="0">
                <a:solidFill>
                  <a:schemeClr val="tx1"/>
                </a:solidFill>
                <a:latin typeface="Times New Roman" charset="0"/>
                <a:ea typeface="ＭＳ Ｐゴシック" charset="0"/>
                <a:cs typeface="+mn-cs"/>
              </a:rPr>
              <a:t> &amp;= \sum_{k = i + j}</a:t>
            </a:r>
            <a:r>
              <a:rPr lang="cs-CZ" sz="1200" kern="1200" dirty="0" err="1" smtClean="0">
                <a:solidFill>
                  <a:schemeClr val="tx1"/>
                </a:solidFill>
                <a:latin typeface="Times New Roman" charset="0"/>
                <a:ea typeface="ＭＳ Ｐゴシック" charset="0"/>
                <a:cs typeface="+mn-cs"/>
              </a:rPr>
              <a:t>a_ib_j</a:t>
            </a:r>
            <a:endParaRPr lang="cs-CZ" sz="1200" kern="1200" dirty="0" smtClean="0">
              <a:solidFill>
                <a:schemeClr val="tx1"/>
              </a:solidFill>
              <a:latin typeface="Times New Roman" charset="0"/>
              <a:ea typeface="ＭＳ Ｐゴシック" charset="0"/>
              <a:cs typeface="+mn-cs"/>
            </a:endParaRPr>
          </a:p>
          <a:p>
            <a:endParaRPr lang="cs-CZ"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97</a:t>
            </a:fld>
            <a:endParaRPr lang="en-US"/>
          </a:p>
        </p:txBody>
      </p:sp>
    </p:spTree>
    <p:extLst>
      <p:ext uri="{BB962C8B-B14F-4D97-AF65-F5344CB8AC3E}">
        <p14:creationId xmlns:p14="http://schemas.microsoft.com/office/powerpoint/2010/main" val="3363354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smtClean="0">
                <a:solidFill>
                  <a:schemeClr val="tx1"/>
                </a:solidFill>
                <a:latin typeface="Times New Roman" charset="0"/>
                <a:ea typeface="ＭＳ Ｐゴシック" charset="0"/>
                <a:cs typeface="+mn-cs"/>
              </a:rPr>
              <a:t>{\</a:t>
            </a:r>
            <a:r>
              <a:rPr lang="it-IT" sz="1200" kern="1200" dirty="0" err="1" smtClean="0">
                <a:solidFill>
                  <a:schemeClr val="tx1"/>
                </a:solidFill>
                <a:latin typeface="Times New Roman" charset="0"/>
                <a:ea typeface="ＭＳ Ｐゴシック" charset="0"/>
                <a:cs typeface="+mn-cs"/>
              </a:rPr>
              <a:t>rm</a:t>
            </a:r>
            <a:r>
              <a:rPr lang="it-IT" sz="1200" kern="1200" dirty="0" smtClean="0">
                <a:solidFill>
                  <a:schemeClr val="tx1"/>
                </a:solidFill>
                <a:latin typeface="Times New Roman" charset="0"/>
                <a:ea typeface="ＭＳ Ｐゴシック" charset="0"/>
                <a:cs typeface="+mn-cs"/>
              </a:rPr>
              <a:t> </a:t>
            </a:r>
            <a:r>
              <a:rPr lang="it-IT" sz="1200" kern="1200" dirty="0" err="1" smtClean="0">
                <a:solidFill>
                  <a:schemeClr val="tx1"/>
                </a:solidFill>
                <a:latin typeface="Times New Roman" charset="0"/>
                <a:ea typeface="ＭＳ Ｐゴシック" charset="0"/>
                <a:cs typeface="+mn-cs"/>
              </a:rPr>
              <a:t>deg</a:t>
            </a:r>
            <a:r>
              <a:rPr lang="it-IT" sz="1200" kern="1200" dirty="0" smtClean="0">
                <a:solidFill>
                  <a:schemeClr val="tx1"/>
                </a:solidFill>
                <a:latin typeface="Times New Roman" charset="0"/>
                <a:ea typeface="ＭＳ Ｐゴシック" charset="0"/>
                <a:cs typeface="+mn-cs"/>
              </a:rPr>
              <a:t>}(5) &amp;= 0\\</a:t>
            </a:r>
          </a:p>
          <a:p>
            <a:r>
              <a:rPr lang="it-IT" sz="1200" kern="1200" dirty="0" smtClean="0">
                <a:solidFill>
                  <a:schemeClr val="tx1"/>
                </a:solidFill>
                <a:latin typeface="Times New Roman" charset="0"/>
                <a:ea typeface="ＭＳ Ｐゴシック" charset="0"/>
                <a:cs typeface="+mn-cs"/>
              </a:rPr>
              <a:t>{\</a:t>
            </a:r>
            <a:r>
              <a:rPr lang="it-IT" sz="1200" kern="1200" dirty="0" err="1" smtClean="0">
                <a:solidFill>
                  <a:schemeClr val="tx1"/>
                </a:solidFill>
                <a:latin typeface="Times New Roman" charset="0"/>
                <a:ea typeface="ＭＳ Ｐゴシック" charset="0"/>
                <a:cs typeface="+mn-cs"/>
              </a:rPr>
              <a:t>rm</a:t>
            </a:r>
            <a:r>
              <a:rPr lang="it-IT" sz="1200" kern="1200" dirty="0" smtClean="0">
                <a:solidFill>
                  <a:schemeClr val="tx1"/>
                </a:solidFill>
                <a:latin typeface="Times New Roman" charset="0"/>
                <a:ea typeface="ＭＳ Ｐゴシック" charset="0"/>
                <a:cs typeface="+mn-cs"/>
              </a:rPr>
              <a:t> </a:t>
            </a:r>
            <a:r>
              <a:rPr lang="it-IT" sz="1200" kern="1200" dirty="0" err="1" smtClean="0">
                <a:solidFill>
                  <a:schemeClr val="tx1"/>
                </a:solidFill>
                <a:latin typeface="Times New Roman" charset="0"/>
                <a:ea typeface="ＭＳ Ｐゴシック" charset="0"/>
                <a:cs typeface="+mn-cs"/>
              </a:rPr>
              <a:t>deg</a:t>
            </a:r>
            <a:r>
              <a:rPr lang="it-IT" sz="1200" kern="1200" dirty="0" smtClean="0">
                <a:solidFill>
                  <a:schemeClr val="tx1"/>
                </a:solidFill>
                <a:latin typeface="Times New Roman" charset="0"/>
                <a:ea typeface="ＭＳ Ｐゴシック" charset="0"/>
                <a:cs typeface="+mn-cs"/>
              </a:rPr>
              <a:t>}(x+3) &amp;= 1\\</a:t>
            </a:r>
          </a:p>
          <a:p>
            <a:r>
              <a:rPr lang="it-IT" sz="1200" kern="1200" dirty="0" smtClean="0">
                <a:solidFill>
                  <a:schemeClr val="tx1"/>
                </a:solidFill>
                <a:latin typeface="Times New Roman" charset="0"/>
                <a:ea typeface="ＭＳ Ｐゴシック" charset="0"/>
                <a:cs typeface="+mn-cs"/>
              </a:rPr>
              <a:t>{\</a:t>
            </a:r>
            <a:r>
              <a:rPr lang="it-IT" sz="1200" kern="1200" dirty="0" err="1" smtClean="0">
                <a:solidFill>
                  <a:schemeClr val="tx1"/>
                </a:solidFill>
                <a:latin typeface="Times New Roman" charset="0"/>
                <a:ea typeface="ＭＳ Ｐゴシック" charset="0"/>
                <a:cs typeface="+mn-cs"/>
              </a:rPr>
              <a:t>rm</a:t>
            </a:r>
            <a:r>
              <a:rPr lang="it-IT" sz="1200" kern="1200" dirty="0" smtClean="0">
                <a:solidFill>
                  <a:schemeClr val="tx1"/>
                </a:solidFill>
                <a:latin typeface="Times New Roman" charset="0"/>
                <a:ea typeface="ＭＳ Ｐゴシック" charset="0"/>
                <a:cs typeface="+mn-cs"/>
              </a:rPr>
              <a:t> </a:t>
            </a:r>
            <a:r>
              <a:rPr lang="it-IT" sz="1200" kern="1200" dirty="0" err="1" smtClean="0">
                <a:solidFill>
                  <a:schemeClr val="tx1"/>
                </a:solidFill>
                <a:latin typeface="Times New Roman" charset="0"/>
                <a:ea typeface="ＭＳ Ｐゴシック" charset="0"/>
                <a:cs typeface="+mn-cs"/>
              </a:rPr>
              <a:t>deg</a:t>
            </a:r>
            <a:r>
              <a:rPr lang="it-IT" sz="1200" kern="1200" dirty="0" smtClean="0">
                <a:solidFill>
                  <a:schemeClr val="tx1"/>
                </a:solidFill>
                <a:latin typeface="Times New Roman" charset="0"/>
                <a:ea typeface="ＭＳ Ｐゴシック" charset="0"/>
                <a:cs typeface="+mn-cs"/>
              </a:rPr>
              <a:t>}(x^3 + x - 7) &amp;= 3</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98</a:t>
            </a:fld>
            <a:endParaRPr lang="en-US"/>
          </a:p>
        </p:txBody>
      </p:sp>
    </p:spTree>
    <p:extLst>
      <p:ext uri="{BB962C8B-B14F-4D97-AF65-F5344CB8AC3E}">
        <p14:creationId xmlns:p14="http://schemas.microsoft.com/office/powerpoint/2010/main" val="17155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 </a:t>
            </a:r>
            <a:r>
              <a:rPr lang="en-US" sz="1200" kern="1200" dirty="0" err="1" smtClean="0">
                <a:solidFill>
                  <a:schemeClr val="tx1"/>
                </a:solidFill>
                <a:latin typeface="Times New Roman" charset="0"/>
                <a:ea typeface="ＭＳ Ｐゴシック" charset="0"/>
                <a:cs typeface="+mn-cs"/>
              </a:rPr>
              <a:t>bq</a:t>
            </a:r>
            <a:r>
              <a:rPr lang="en-US" sz="1200" kern="1200" dirty="0" smtClean="0">
                <a:solidFill>
                  <a:schemeClr val="tx1"/>
                </a:solidFill>
                <a:latin typeface="Times New Roman" charset="0"/>
                <a:ea typeface="ＭＳ Ｐゴシック" charset="0"/>
                <a:cs typeface="+mn-cs"/>
              </a:rPr>
              <a:t> + r ~~\wedge~~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deg</a:t>
            </a:r>
            <a:r>
              <a:rPr lang="en-US" sz="1200" kern="1200" dirty="0" smtClean="0">
                <a:solidFill>
                  <a:schemeClr val="tx1"/>
                </a:solidFill>
                <a:latin typeface="Times New Roman" charset="0"/>
                <a:ea typeface="ＭＳ Ｐゴシック" charset="0"/>
                <a:cs typeface="+mn-cs"/>
              </a:rPr>
              <a:t>}(r) &lt;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deg</a:t>
            </a:r>
            <a:r>
              <a:rPr lang="en-US" sz="1200" kern="1200" dirty="0" smtClean="0">
                <a:solidFill>
                  <a:schemeClr val="tx1"/>
                </a:solidFill>
                <a:latin typeface="Times New Roman" charset="0"/>
                <a:ea typeface="ＭＳ Ｐゴシック" charset="0"/>
                <a:cs typeface="+mn-cs"/>
              </a:rPr>
              <a:t>}(b)</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99</a:t>
            </a:fld>
            <a:endParaRPr lang="en-US"/>
          </a:p>
        </p:txBody>
      </p:sp>
    </p:spTree>
    <p:extLst>
      <p:ext uri="{BB962C8B-B14F-4D97-AF65-F5344CB8AC3E}">
        <p14:creationId xmlns:p14="http://schemas.microsoft.com/office/powerpoint/2010/main" val="604914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&amp;1.~~ p(x) = q(x)\</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(x-x_0) + r \implies p(x_0) = r\\</a:t>
            </a:r>
          </a:p>
          <a:p>
            <a:r>
              <a:rPr lang="en-US" sz="1200" kern="1200" dirty="0" smtClean="0">
                <a:solidFill>
                  <a:schemeClr val="tx1"/>
                </a:solidFill>
                <a:latin typeface="Times New Roman" charset="0"/>
                <a:ea typeface="ＭＳ Ｐゴシック" charset="0"/>
                <a:cs typeface="+mn-cs"/>
              </a:rPr>
              <a:t>&amp;2.~~ p(x_0) = 0 \implies p(x) = q(x)\</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(x - x_0)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100</a:t>
            </a:fld>
            <a:endParaRPr lang="en-US"/>
          </a:p>
        </p:txBody>
      </p:sp>
    </p:spTree>
    <p:extLst>
      <p:ext uri="{BB962C8B-B14F-4D97-AF65-F5344CB8AC3E}">
        <p14:creationId xmlns:p14="http://schemas.microsoft.com/office/powerpoint/2010/main" val="1308441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A3F9CC-6D28-2F40-B762-279CBE335604}" type="slidenum">
              <a:rPr lang="en-US"/>
              <a:pPr/>
              <a:t>101</a:t>
            </a:fld>
            <a:endParaRPr lang="en-US"/>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p:txBody>
          <a:bodyPr/>
          <a:lstStyle/>
          <a:p>
            <a:r>
              <a:rPr lang="en-US" dirty="0" smtClean="0"/>
              <a:t>For slide 99</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&amp;1. ~~a = </a:t>
            </a:r>
            <a:r>
              <a:rPr lang="en-US" sz="1200" kern="1200" dirty="0" err="1" smtClean="0">
                <a:solidFill>
                  <a:schemeClr val="tx1"/>
                </a:solidFill>
                <a:latin typeface="Times New Roman" charset="0"/>
                <a:ea typeface="ＭＳ Ｐゴシック" charset="0"/>
                <a:cs typeface="+mn-cs"/>
              </a:rPr>
              <a:t>qb</a:t>
            </a:r>
            <a:r>
              <a:rPr lang="en-US" sz="1200" kern="1200" dirty="0" smtClean="0">
                <a:solidFill>
                  <a:schemeClr val="tx1"/>
                </a:solidFill>
                <a:latin typeface="Times New Roman" charset="0"/>
                <a:ea typeface="ＭＳ Ｐゴシック" charset="0"/>
                <a:cs typeface="+mn-cs"/>
              </a:rPr>
              <a:t> + r \implies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gcd}(a, b)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gcd}(b, r) \\</a:t>
            </a:r>
          </a:p>
          <a:p>
            <a:r>
              <a:rPr lang="it-IT" sz="1200" kern="1200" dirty="0" smtClean="0">
                <a:solidFill>
                  <a:schemeClr val="tx1"/>
                </a:solidFill>
                <a:latin typeface="Times New Roman" charset="0"/>
                <a:ea typeface="ＭＳ Ｐゴシック" charset="0"/>
                <a:cs typeface="+mn-cs"/>
              </a:rPr>
              <a:t>&amp;2. ~~{\</a:t>
            </a:r>
            <a:r>
              <a:rPr lang="it-IT" sz="1200" kern="1200" dirty="0" err="1" smtClean="0">
                <a:solidFill>
                  <a:schemeClr val="tx1"/>
                </a:solidFill>
                <a:latin typeface="Times New Roman" charset="0"/>
                <a:ea typeface="ＭＳ Ｐゴシック" charset="0"/>
                <a:cs typeface="+mn-cs"/>
              </a:rPr>
              <a:t>rm</a:t>
            </a:r>
            <a:r>
              <a:rPr lang="it-IT" sz="1200" kern="1200" dirty="0" smtClean="0">
                <a:solidFill>
                  <a:schemeClr val="tx1"/>
                </a:solidFill>
                <a:latin typeface="Times New Roman" charset="0"/>
                <a:ea typeface="ＭＳ Ｐゴシック" charset="0"/>
                <a:cs typeface="+mn-cs"/>
              </a:rPr>
              <a:t> </a:t>
            </a:r>
            <a:r>
              <a:rPr lang="it-IT" sz="1200" kern="1200" dirty="0" err="1" smtClean="0">
                <a:solidFill>
                  <a:schemeClr val="tx1"/>
                </a:solidFill>
                <a:latin typeface="Times New Roman" charset="0"/>
                <a:ea typeface="ＭＳ Ｐゴシック" charset="0"/>
                <a:cs typeface="+mn-cs"/>
              </a:rPr>
              <a:t>deg</a:t>
            </a:r>
            <a:r>
              <a:rPr lang="it-IT" sz="1200" kern="1200" dirty="0" smtClean="0">
                <a:solidFill>
                  <a:schemeClr val="tx1"/>
                </a:solidFill>
                <a:latin typeface="Times New Roman" charset="0"/>
                <a:ea typeface="ＭＳ Ｐゴシック" charset="0"/>
                <a:cs typeface="+mn-cs"/>
              </a:rPr>
              <a:t>}(</a:t>
            </a:r>
            <a:r>
              <a:rPr lang="it-IT" sz="1200" kern="1200" dirty="0" err="1" smtClean="0">
                <a:solidFill>
                  <a:schemeClr val="tx1"/>
                </a:solidFill>
                <a:latin typeface="Times New Roman" charset="0"/>
                <a:ea typeface="ＭＳ Ｐゴシック" charset="0"/>
                <a:cs typeface="+mn-cs"/>
              </a:rPr>
              <a:t>r</a:t>
            </a:r>
            <a:r>
              <a:rPr lang="it-IT" sz="1200" kern="1200" dirty="0" smtClean="0">
                <a:solidFill>
                  <a:schemeClr val="tx1"/>
                </a:solidFill>
                <a:latin typeface="Times New Roman" charset="0"/>
                <a:ea typeface="ＭＳ Ｐゴシック" charset="0"/>
                <a:cs typeface="+mn-cs"/>
              </a:rPr>
              <a:t>) &lt; {\</a:t>
            </a:r>
            <a:r>
              <a:rPr lang="it-IT" sz="1200" kern="1200" dirty="0" err="1" smtClean="0">
                <a:solidFill>
                  <a:schemeClr val="tx1"/>
                </a:solidFill>
                <a:latin typeface="Times New Roman" charset="0"/>
                <a:ea typeface="ＭＳ Ｐゴシック" charset="0"/>
                <a:cs typeface="+mn-cs"/>
              </a:rPr>
              <a:t>rm</a:t>
            </a:r>
            <a:r>
              <a:rPr lang="it-IT" sz="1200" kern="1200" dirty="0" smtClean="0">
                <a:solidFill>
                  <a:schemeClr val="tx1"/>
                </a:solidFill>
                <a:latin typeface="Times New Roman" charset="0"/>
                <a:ea typeface="ＭＳ Ｐゴシック" charset="0"/>
                <a:cs typeface="+mn-cs"/>
              </a:rPr>
              <a:t> </a:t>
            </a:r>
            <a:r>
              <a:rPr lang="it-IT" sz="1200" kern="1200" dirty="0" err="1" smtClean="0">
                <a:solidFill>
                  <a:schemeClr val="tx1"/>
                </a:solidFill>
                <a:latin typeface="Times New Roman" charset="0"/>
                <a:ea typeface="ＭＳ Ｐゴシック" charset="0"/>
                <a:cs typeface="+mn-cs"/>
              </a:rPr>
              <a:t>deg</a:t>
            </a:r>
            <a:r>
              <a:rPr lang="it-IT" sz="1200" kern="1200" dirty="0" smtClean="0">
                <a:solidFill>
                  <a:schemeClr val="tx1"/>
                </a:solidFill>
                <a:latin typeface="Times New Roman" charset="0"/>
                <a:ea typeface="ＭＳ Ｐゴシック" charset="0"/>
                <a:cs typeface="+mn-cs"/>
              </a:rPr>
              <a:t>(b)}</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103</a:t>
            </a:fld>
            <a:endParaRPr lang="en-US"/>
          </a:p>
        </p:txBody>
      </p:sp>
    </p:spTree>
    <p:extLst>
      <p:ext uri="{BB962C8B-B14F-4D97-AF65-F5344CB8AC3E}">
        <p14:creationId xmlns:p14="http://schemas.microsoft.com/office/powerpoint/2010/main" val="3240190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300" dirty="0" smtClean="0">
              <a:latin typeface="+mn-lt"/>
              <a:ea typeface="+mn-ea"/>
            </a:endParaRPr>
          </a:p>
          <a:p>
            <a:r>
              <a:rPr lang="fr-FR" sz="1200" kern="1200" dirty="0" smtClean="0">
                <a:solidFill>
                  <a:schemeClr val="tx1"/>
                </a:solidFill>
                <a:latin typeface="Times New Roman" charset="0"/>
                <a:ea typeface="ＭＳ Ｐゴシック" charset="0"/>
                <a:cs typeface="+mn-cs"/>
              </a:rPr>
              <a:t>1.~~ &amp;16x^4-56x^3-88x^2 +278x +105,\\</a:t>
            </a:r>
          </a:p>
          <a:p>
            <a:r>
              <a:rPr lang="fr-FR" sz="1200" kern="1200" dirty="0" smtClean="0">
                <a:solidFill>
                  <a:schemeClr val="tx1"/>
                </a:solidFill>
                <a:latin typeface="Times New Roman" charset="0"/>
                <a:ea typeface="ＭＳ Ｐゴシック" charset="0"/>
                <a:cs typeface="+mn-cs"/>
              </a:rPr>
              <a:t>&amp;16x^4 - 64x^3 - 44x^2 + 232x +70\\ \\</a:t>
            </a:r>
          </a:p>
          <a:p>
            <a:r>
              <a:rPr lang="fr-FR" sz="1200" kern="1200" dirty="0" smtClean="0">
                <a:solidFill>
                  <a:schemeClr val="tx1"/>
                </a:solidFill>
                <a:latin typeface="Times New Roman" charset="0"/>
                <a:ea typeface="ＭＳ Ｐゴシック" charset="0"/>
                <a:cs typeface="+mn-cs"/>
              </a:rPr>
              <a:t>2.~~ &amp;7x^4+6x^3-8x^2 -6x +1,\\</a:t>
            </a:r>
          </a:p>
          <a:p>
            <a:r>
              <a:rPr lang="fr-FR" sz="1200" kern="1200" dirty="0" smtClean="0">
                <a:solidFill>
                  <a:schemeClr val="tx1"/>
                </a:solidFill>
                <a:latin typeface="Times New Roman" charset="0"/>
                <a:ea typeface="ＭＳ Ｐゴシック" charset="0"/>
                <a:cs typeface="+mn-cs"/>
              </a:rPr>
              <a:t>&amp;11x^4 +15x^3 -2x^2 -5x +1\\ \\</a:t>
            </a:r>
          </a:p>
          <a:p>
            <a:r>
              <a:rPr lang="fr-FR" sz="1200" kern="1200" dirty="0" smtClean="0">
                <a:solidFill>
                  <a:schemeClr val="tx1"/>
                </a:solidFill>
                <a:latin typeface="Times New Roman" charset="0"/>
                <a:ea typeface="ＭＳ Ｐゴシック" charset="0"/>
                <a:cs typeface="+mn-cs"/>
              </a:rPr>
              <a:t>3.~~ &amp;</a:t>
            </a:r>
            <a:r>
              <a:rPr lang="fr-FR" sz="1200" kern="1200" dirty="0" err="1" smtClean="0">
                <a:solidFill>
                  <a:schemeClr val="tx1"/>
                </a:solidFill>
                <a:latin typeface="Times New Roman" charset="0"/>
                <a:ea typeface="ＭＳ Ｐゴシック" charset="0"/>
                <a:cs typeface="+mn-cs"/>
              </a:rPr>
              <a:t>nx</a:t>
            </a:r>
            <a:r>
              <a:rPr lang="fr-FR" sz="1200" kern="1200" dirty="0" smtClean="0">
                <a:solidFill>
                  <a:schemeClr val="tx1"/>
                </a:solidFill>
                <a:latin typeface="Times New Roman" charset="0"/>
                <a:ea typeface="ＭＳ Ｐゴシック" charset="0"/>
                <a:cs typeface="+mn-cs"/>
              </a:rPr>
              <a:t>^{n+1} -(n+1)</a:t>
            </a:r>
            <a:r>
              <a:rPr lang="fr-FR" sz="1200" kern="1200" dirty="0" err="1" smtClean="0">
                <a:solidFill>
                  <a:schemeClr val="tx1"/>
                </a:solidFill>
                <a:latin typeface="Times New Roman" charset="0"/>
                <a:ea typeface="ＭＳ Ｐゴシック" charset="0"/>
                <a:cs typeface="+mn-cs"/>
              </a:rPr>
              <a:t>x^n</a:t>
            </a:r>
            <a:r>
              <a:rPr lang="fr-FR" sz="1200" kern="1200" dirty="0" smtClean="0">
                <a:solidFill>
                  <a:schemeClr val="tx1"/>
                </a:solidFill>
                <a:latin typeface="Times New Roman" charset="0"/>
                <a:ea typeface="ＭＳ Ｐゴシック" charset="0"/>
                <a:cs typeface="+mn-cs"/>
              </a:rPr>
              <a:t> + 1,\\</a:t>
            </a:r>
          </a:p>
          <a:p>
            <a:r>
              <a:rPr lang="fr-FR" sz="1200" kern="1200" dirty="0" smtClean="0">
                <a:solidFill>
                  <a:schemeClr val="tx1"/>
                </a:solidFill>
                <a:latin typeface="Times New Roman" charset="0"/>
                <a:ea typeface="ＭＳ Ｐゴシック" charset="0"/>
                <a:cs typeface="+mn-cs"/>
              </a:rPr>
              <a:t>&amp;</a:t>
            </a:r>
            <a:r>
              <a:rPr lang="fr-FR" sz="1200" kern="1200" dirty="0" err="1" smtClean="0">
                <a:solidFill>
                  <a:schemeClr val="tx1"/>
                </a:solidFill>
                <a:latin typeface="Times New Roman" charset="0"/>
                <a:ea typeface="ＭＳ Ｐゴシック" charset="0"/>
                <a:cs typeface="+mn-cs"/>
              </a:rPr>
              <a:t>x^n</a:t>
            </a:r>
            <a:r>
              <a:rPr lang="fr-FR" sz="1200" kern="1200" dirty="0" smtClean="0">
                <a:solidFill>
                  <a:schemeClr val="tx1"/>
                </a:solidFill>
                <a:latin typeface="Times New Roman" charset="0"/>
                <a:ea typeface="ＭＳ Ｐゴシック" charset="0"/>
                <a:cs typeface="+mn-cs"/>
              </a:rPr>
              <a:t> - </a:t>
            </a:r>
            <a:r>
              <a:rPr lang="fr-FR" sz="1200" kern="1200" dirty="0" err="1" smtClean="0">
                <a:solidFill>
                  <a:schemeClr val="tx1"/>
                </a:solidFill>
                <a:latin typeface="Times New Roman" charset="0"/>
                <a:ea typeface="ＭＳ Ｐゴシック" charset="0"/>
                <a:cs typeface="+mn-cs"/>
              </a:rPr>
              <a:t>nx</a:t>
            </a:r>
            <a:r>
              <a:rPr lang="fr-FR" sz="1200" kern="1200" dirty="0" smtClean="0">
                <a:solidFill>
                  <a:schemeClr val="tx1"/>
                </a:solidFill>
                <a:latin typeface="Times New Roman" charset="0"/>
                <a:ea typeface="ＭＳ Ｐゴシック" charset="0"/>
                <a:cs typeface="+mn-cs"/>
              </a:rPr>
              <a:t> + (n-1)</a:t>
            </a:r>
          </a:p>
        </p:txBody>
      </p:sp>
      <p:sp>
        <p:nvSpPr>
          <p:cNvPr id="4" name="Slide Number Placeholder 3"/>
          <p:cNvSpPr>
            <a:spLocks noGrp="1"/>
          </p:cNvSpPr>
          <p:nvPr>
            <p:ph type="sldNum" sz="quarter" idx="10"/>
          </p:nvPr>
        </p:nvSpPr>
        <p:spPr/>
        <p:txBody>
          <a:bodyPr/>
          <a:lstStyle/>
          <a:p>
            <a:fld id="{D96BEE2E-A57D-DB46-BA08-0F83851AFB1F}" type="slidenum">
              <a:rPr lang="en-US" smtClean="0"/>
              <a:pPr/>
              <a:t>104</a:t>
            </a:fld>
            <a:endParaRPr lang="en-US"/>
          </a:p>
        </p:txBody>
      </p:sp>
    </p:spTree>
    <p:extLst>
      <p:ext uri="{BB962C8B-B14F-4D97-AF65-F5344CB8AC3E}">
        <p14:creationId xmlns:p14="http://schemas.microsoft.com/office/powerpoint/2010/main" val="4250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8</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complex number: ~~~~~~$z = x + </a:t>
            </a:r>
            <a:r>
              <a:rPr lang="en-US" sz="1200" kern="1200" dirty="0" err="1" smtClean="0">
                <a:solidFill>
                  <a:schemeClr val="tx1"/>
                </a:solidFill>
                <a:latin typeface="Times New Roman" charset="0"/>
                <a:ea typeface="ＭＳ Ｐゴシック" charset="0"/>
                <a:cs typeface="+mn-cs"/>
              </a:rPr>
              <a:t>yi</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complex conjugate: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{z} = x - </a:t>
            </a:r>
            <a:r>
              <a:rPr lang="en-US" sz="1200" kern="1200" dirty="0" err="1" smtClean="0">
                <a:solidFill>
                  <a:schemeClr val="tx1"/>
                </a:solidFill>
                <a:latin typeface="Times New Roman" charset="0"/>
                <a:ea typeface="ＭＳ Ｐゴシック" charset="0"/>
                <a:cs typeface="+mn-cs"/>
              </a:rPr>
              <a:t>yi</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real part: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Re}(z)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{1}{2}(z +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{z}) = x$\\</a:t>
            </a:r>
          </a:p>
          <a:p>
            <a:r>
              <a:rPr lang="en-US" sz="1200" kern="1200" dirty="0" smtClean="0">
                <a:solidFill>
                  <a:schemeClr val="tx1"/>
                </a:solidFill>
                <a:latin typeface="Times New Roman" charset="0"/>
                <a:ea typeface="ＭＳ Ｐゴシック" charset="0"/>
                <a:cs typeface="+mn-cs"/>
              </a:rPr>
              <a:t>imaginary part: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Im</a:t>
            </a:r>
            <a:r>
              <a:rPr lang="en-US" sz="1200" kern="1200" dirty="0" smtClean="0">
                <a:solidFill>
                  <a:schemeClr val="tx1"/>
                </a:solidFill>
                <a:latin typeface="Times New Roman" charset="0"/>
                <a:ea typeface="ＭＳ Ｐゴシック" charset="0"/>
                <a:cs typeface="+mn-cs"/>
              </a:rPr>
              <a:t>}(z)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{1}{2i}(z -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{z}) = y$\\</a:t>
            </a:r>
          </a:p>
          <a:p>
            <a:r>
              <a:rPr lang="da-DK" sz="1200" kern="1200" dirty="0" smtClean="0">
                <a:solidFill>
                  <a:schemeClr val="tx1"/>
                </a:solidFill>
                <a:latin typeface="Times New Roman" charset="0"/>
                <a:ea typeface="ＭＳ Ｐゴシック" charset="0"/>
                <a:cs typeface="+mn-cs"/>
              </a:rPr>
              <a:t>norm: ~~~~~~~~~~~~~~~~~~~~~~~~~~$z\overline{z} = \|z\| = x^2+y^2 $\\</a:t>
            </a:r>
          </a:p>
          <a:p>
            <a:r>
              <a:rPr lang="fi-FI" sz="1200" kern="1200" dirty="0" err="1" smtClean="0">
                <a:solidFill>
                  <a:schemeClr val="tx1"/>
                </a:solidFill>
                <a:latin typeface="Times New Roman" charset="0"/>
                <a:ea typeface="ＭＳ Ｐゴシック" charset="0"/>
                <a:cs typeface="+mn-cs"/>
              </a:rPr>
              <a:t>absolute</a:t>
            </a:r>
            <a:r>
              <a:rPr lang="fi-FI" sz="1200" kern="1200" dirty="0" smtClean="0">
                <a:solidFill>
                  <a:schemeClr val="tx1"/>
                </a:solidFill>
                <a:latin typeface="Times New Roman" charset="0"/>
                <a:ea typeface="ＭＳ Ｐゴシック" charset="0"/>
                <a:cs typeface="+mn-cs"/>
              </a:rPr>
              <a:t> </a:t>
            </a:r>
            <a:r>
              <a:rPr lang="fi-FI" sz="1200" kern="1200" dirty="0" err="1" smtClean="0">
                <a:solidFill>
                  <a:schemeClr val="tx1"/>
                </a:solidFill>
                <a:latin typeface="Times New Roman" charset="0"/>
                <a:ea typeface="ＭＳ Ｐゴシック" charset="0"/>
                <a:cs typeface="+mn-cs"/>
              </a:rPr>
              <a:t>value</a:t>
            </a:r>
            <a:r>
              <a:rPr lang="fi-FI" sz="1200" kern="1200" dirty="0" smtClean="0">
                <a:solidFill>
                  <a:schemeClr val="tx1"/>
                </a:solidFill>
                <a:latin typeface="Times New Roman" charset="0"/>
                <a:ea typeface="ＭＳ Ｐゴシック" charset="0"/>
                <a:cs typeface="+mn-cs"/>
              </a:rPr>
              <a:t>: ~~~~~~~~~~$|z|= \</a:t>
            </a:r>
            <a:r>
              <a:rPr lang="fi-FI" sz="1200" kern="1200" dirty="0" err="1" smtClean="0">
                <a:solidFill>
                  <a:schemeClr val="tx1"/>
                </a:solidFill>
                <a:latin typeface="Times New Roman" charset="0"/>
                <a:ea typeface="ＭＳ Ｐゴシック" charset="0"/>
                <a:cs typeface="+mn-cs"/>
              </a:rPr>
              <a:t>sqrt{\|z</a:t>
            </a:r>
            <a:r>
              <a:rPr lang="fi-FI" sz="1200" kern="1200" dirty="0" smtClean="0">
                <a:solidFill>
                  <a:schemeClr val="tx1"/>
                </a:solidFill>
                <a:latin typeface="Times New Roman" charset="0"/>
                <a:ea typeface="ＭＳ Ｐゴシック" charset="0"/>
                <a:cs typeface="+mn-cs"/>
              </a:rPr>
              <a:t>\|} = \sqrt{x^2+y^2}$\\</a:t>
            </a:r>
          </a:p>
          <a:p>
            <a:r>
              <a:rPr lang="fr-FR" sz="1200" kern="1200" dirty="0" smtClean="0">
                <a:solidFill>
                  <a:schemeClr val="tx1"/>
                </a:solidFill>
                <a:latin typeface="Times New Roman" charset="0"/>
                <a:ea typeface="ＭＳ Ｐゴシック" charset="0"/>
                <a:cs typeface="+mn-cs"/>
              </a:rPr>
              <a:t>argument: ~~~~~~~~~~~~~~~~~~${\</a:t>
            </a:r>
            <a:r>
              <a:rPr lang="fr-FR" sz="1200" kern="1200" dirty="0" err="1" smtClean="0">
                <a:solidFill>
                  <a:schemeClr val="tx1"/>
                </a:solidFill>
                <a:latin typeface="Times New Roman" charset="0"/>
                <a:ea typeface="ＭＳ Ｐゴシック" charset="0"/>
                <a:cs typeface="+mn-cs"/>
              </a:rPr>
              <a:t>rm</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arg</a:t>
            </a:r>
            <a:r>
              <a:rPr lang="fr-FR" sz="1200" kern="1200" dirty="0" smtClean="0">
                <a:solidFill>
                  <a:schemeClr val="tx1"/>
                </a:solidFill>
                <a:latin typeface="Times New Roman" charset="0"/>
                <a:ea typeface="ＭＳ Ｐゴシック" charset="0"/>
                <a:cs typeface="+mn-cs"/>
              </a:rPr>
              <a:t>}(z) = \</a:t>
            </a:r>
            <a:r>
              <a:rPr lang="fr-FR" sz="1200" kern="1200" dirty="0" err="1" smtClean="0">
                <a:solidFill>
                  <a:schemeClr val="tx1"/>
                </a:solidFill>
                <a:latin typeface="Times New Roman" charset="0"/>
                <a:ea typeface="ＭＳ Ｐゴシック" charset="0"/>
                <a:cs typeface="+mn-cs"/>
              </a:rPr>
              <a:t>arccos</a:t>
            </a:r>
            <a:r>
              <a:rPr lang="fr-FR" sz="1200" kern="1200" dirty="0" smtClean="0">
                <a:solidFill>
                  <a:schemeClr val="tx1"/>
                </a:solidFill>
                <a:latin typeface="Times New Roman" charset="0"/>
                <a:ea typeface="ＭＳ Ｐゴシック" charset="0"/>
                <a:cs typeface="+mn-cs"/>
              </a:rPr>
              <a:t>(\frac{x}{|z|})$\\\\</a:t>
            </a:r>
          </a:p>
          <a:p>
            <a:r>
              <a:rPr lang="en-US" sz="1200" kern="1200" dirty="0" smtClean="0">
                <a:solidFill>
                  <a:schemeClr val="tx1"/>
                </a:solidFill>
                <a:latin typeface="Times New Roman" charset="0"/>
                <a:ea typeface="ＭＳ Ｐゴシック" charset="0"/>
                <a:cs typeface="+mn-cs"/>
              </a:rPr>
              <a:t>addition: ~~~~~~~~~~~~~~~~~~~~$z_1 + z_2 = (x_1 + x_2) +(y_1 + y_2)</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subtraction: ~~~~~~~~~~~~~~~$z_1 - z_2 = (x_1 - x_2) +(y_1 - y_2)</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multiplication: ~~~~~~~~~~$z_1z_2 = (x_1 x_2 - y_1y_2) +(x_2y_1 + x_1y_2)</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reciprocal: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{1}{z}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{z}}{\|z\|}=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{x}{x^2+y^2}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{y}{x^2+y^2}</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114</a:t>
            </a:fld>
            <a:endParaRPr lang="en-US"/>
          </a:p>
        </p:txBody>
      </p:sp>
    </p:spTree>
    <p:extLst>
      <p:ext uri="{BB962C8B-B14F-4D97-AF65-F5344CB8AC3E}">
        <p14:creationId xmlns:p14="http://schemas.microsoft.com/office/powerpoint/2010/main" val="1776723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361D99-BBF1-6F42-8804-35A48DB0B5FA}" type="slidenum">
              <a:rPr lang="en-US"/>
              <a:pPr/>
              <a:t>116</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20426D-7206-684A-9726-912EAB9F5EDA}" type="slidenum">
              <a:rPr lang="en-US"/>
              <a:pPr/>
              <a:t>117</a:t>
            </a:fld>
            <a:endParaRPr lang="en-US"/>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smtClean="0">
                <a:solidFill>
                  <a:schemeClr val="tx1"/>
                </a:solidFill>
                <a:latin typeface="Times New Roman" charset="0"/>
                <a:ea typeface="ＭＳ Ｐゴシック" charset="0"/>
                <a:cs typeface="+mn-cs"/>
              </a:rPr>
              <a:t>t</a:t>
            </a:r>
            <a:r>
              <a:rPr lang="fr-FR" sz="1200" kern="1200" dirty="0" smtClean="0">
                <a:solidFill>
                  <a:schemeClr val="tx1"/>
                </a:solidFill>
                <a:latin typeface="Times New Roman" charset="0"/>
                <a:ea typeface="ＭＳ Ｐゴシック" charset="0"/>
                <a:cs typeface="+mn-cs"/>
              </a:rPr>
              <a:t> + n\</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 {-a}</a:t>
            </a:r>
          </a:p>
          <a:p>
            <a:endParaRPr lang="fr-FR" sz="1200" kern="1200" dirty="0" smtClean="0">
              <a:solidFill>
                <a:schemeClr val="tx1"/>
              </a:solidFill>
              <a:latin typeface="Times New Roman" charset="0"/>
              <a:ea typeface="ＭＳ Ｐゴシック" charset="0"/>
              <a:cs typeface="+mn-cs"/>
            </a:endParaRPr>
          </a:p>
          <a:p>
            <a:r>
              <a:rPr lang="fr-FR" sz="1200" kern="1200" dirty="0" smtClean="0">
                <a:solidFill>
                  <a:schemeClr val="tx1"/>
                </a:solidFill>
                <a:latin typeface="Times New Roman" charset="0"/>
                <a:ea typeface="ＭＳ Ｐゴシック" charset="0"/>
                <a:cs typeface="+mn-cs"/>
              </a:rPr>
              <a:t>21 = 3\cdot7 = (1+2\</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{-5})\</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(1-2\</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{-5})</a:t>
            </a:r>
          </a:p>
          <a:p>
            <a:endParaRPr lang="fr-FR"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124</a:t>
            </a:fld>
            <a:endParaRPr lang="en-US"/>
          </a:p>
        </p:txBody>
      </p:sp>
    </p:spTree>
    <p:extLst>
      <p:ext uri="{BB962C8B-B14F-4D97-AF65-F5344CB8AC3E}">
        <p14:creationId xmlns:p14="http://schemas.microsoft.com/office/powerpoint/2010/main" val="2163217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571F3D-708D-0845-A0E7-E2D22B1EAF72}" type="slidenum">
              <a:rPr lang="en-US"/>
              <a:pPr/>
              <a:t>127</a:t>
            </a:fld>
            <a:endParaRPr lang="en-US"/>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$x^2+1$ generates Gaussian integers $</a:t>
            </a:r>
            <a:r>
              <a:rPr lang="en-US" sz="1200" kern="1200" dirty="0" err="1" smtClean="0">
                <a:solidFill>
                  <a:schemeClr val="tx1"/>
                </a:solidFill>
                <a:latin typeface="Times New Roman" charset="0"/>
                <a:ea typeface="ＭＳ Ｐゴシック" charset="0"/>
                <a:cs typeface="+mn-cs"/>
              </a:rPr>
              <a:t>ai+b</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$x^3-1$ generates \</a:t>
            </a:r>
            <a:r>
              <a:rPr lang="en-US" sz="1200" kern="1200" dirty="0" err="1" smtClean="0">
                <a:solidFill>
                  <a:schemeClr val="tx1"/>
                </a:solidFill>
                <a:latin typeface="Times New Roman" charset="0"/>
                <a:ea typeface="ＭＳ Ｐゴシック" charset="0"/>
                <a:cs typeface="+mn-cs"/>
              </a:rPr>
              <a:t>emph</a:t>
            </a:r>
            <a:r>
              <a:rPr lang="en-US" sz="1200" kern="1200" dirty="0" smtClean="0">
                <a:solidFill>
                  <a:schemeClr val="tx1"/>
                </a:solidFill>
                <a:latin typeface="Times New Roman" charset="0"/>
                <a:ea typeface="ＭＳ Ｐゴシック" charset="0"/>
                <a:cs typeface="+mn-cs"/>
              </a:rPr>
              <a:t>{Eisenstein integers}</a:t>
            </a:r>
          </a:p>
          <a:p>
            <a:r>
              <a:rPr lang="fr-FR" sz="1200" kern="1200" dirty="0" smtClean="0">
                <a:solidFill>
                  <a:schemeClr val="tx1"/>
                </a:solidFill>
                <a:latin typeface="Times New Roman" charset="0"/>
                <a:ea typeface="ＭＳ Ｐゴシック" charset="0"/>
                <a:cs typeface="+mn-cs"/>
              </a:rPr>
              <a:t>$a + b\frac{-1 + i\</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{3}}{2}$\\</a:t>
            </a:r>
          </a:p>
          <a:p>
            <a:r>
              <a:rPr lang="fr-FR" sz="1200" kern="1200" dirty="0" smtClean="0">
                <a:solidFill>
                  <a:schemeClr val="tx1"/>
                </a:solidFill>
                <a:latin typeface="Times New Roman" charset="0"/>
                <a:ea typeface="ＭＳ Ｐゴシック" charset="0"/>
                <a:cs typeface="+mn-cs"/>
              </a:rPr>
              <a:t>$x^2+5$ </a:t>
            </a:r>
            <a:r>
              <a:rPr lang="fr-FR" sz="1200" kern="1200" dirty="0" err="1" smtClean="0">
                <a:solidFill>
                  <a:schemeClr val="tx1"/>
                </a:solidFill>
                <a:latin typeface="Times New Roman" charset="0"/>
                <a:ea typeface="ＭＳ Ｐゴシック" charset="0"/>
                <a:cs typeface="+mn-cs"/>
              </a:rPr>
              <a:t>generates</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integers</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mathbb</a:t>
            </a:r>
            <a:r>
              <a:rPr lang="fr-FR" sz="1200" kern="1200" dirty="0" smtClean="0">
                <a:solidFill>
                  <a:schemeClr val="tx1"/>
                </a:solidFill>
                <a:latin typeface="Times New Roman" charset="0"/>
                <a:ea typeface="ＭＳ Ｐゴシック" charset="0"/>
                <a:cs typeface="+mn-cs"/>
              </a:rPr>
              <a:t>{Z}[\</a:t>
            </a:r>
            <a:r>
              <a:rPr lang="fr-FR" sz="1200" kern="1200" dirty="0" err="1" smtClean="0">
                <a:solidFill>
                  <a:schemeClr val="tx1"/>
                </a:solidFill>
                <a:latin typeface="Times New Roman" charset="0"/>
                <a:ea typeface="ＭＳ Ｐゴシック" charset="0"/>
                <a:cs typeface="+mn-cs"/>
              </a:rPr>
              <a:t>sqrt</a:t>
            </a:r>
            <a:r>
              <a:rPr lang="fr-FR" sz="1200" kern="1200" dirty="0" smtClean="0">
                <a:solidFill>
                  <a:schemeClr val="tx1"/>
                </a:solidFill>
                <a:latin typeface="Times New Roman" charset="0"/>
                <a:ea typeface="ＭＳ Ｐゴシック" charset="0"/>
                <a:cs typeface="+mn-cs"/>
              </a:rPr>
              <a:t>{-5}]$</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8C6C0-0D58-BF41-9A0D-57B6E9111E27}" type="slidenum">
              <a:rPr lang="en-US"/>
              <a:pPr/>
              <a:t>130</a:t>
            </a:fld>
            <a:endParaRPr lang="en-US"/>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4863C-EF18-FF43-A19A-3C3A6C4DC240}" type="slidenum">
              <a:rPr lang="en-US"/>
              <a:pPr/>
              <a:t>132</a:t>
            </a:fld>
            <a:endParaRPr lang="en-US"/>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25CD0B-DFFE-224E-9753-40A20E3BE59F}" type="slidenum">
              <a:rPr lang="en-US"/>
              <a:pPr/>
              <a:t>133</a:t>
            </a:fld>
            <a:endParaRPr lang="en-US"/>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operations: $x \</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y, ~~x^{-1}$\\</a:t>
            </a:r>
          </a:p>
          <a:p>
            <a:r>
              <a:rPr lang="en-US" sz="1200" kern="1200" dirty="0" smtClean="0">
                <a:solidFill>
                  <a:schemeClr val="tx1"/>
                </a:solidFill>
                <a:latin typeface="Times New Roman" charset="0"/>
                <a:ea typeface="ＭＳ Ｐゴシック" charset="0"/>
                <a:cs typeface="+mn-cs"/>
              </a:rPr>
              <a:t>constant: ~~~~$e$ ~(identity)\\\\</a:t>
            </a:r>
          </a:p>
          <a:p>
            <a:r>
              <a:rPr lang="en-US" sz="1200" kern="1200" dirty="0" smtClean="0">
                <a:solidFill>
                  <a:schemeClr val="tx1"/>
                </a:solidFill>
                <a:latin typeface="Times New Roman" charset="0"/>
                <a:ea typeface="ＭＳ Ｐゴシック" charset="0"/>
                <a:cs typeface="+mn-cs"/>
              </a:rPr>
              <a:t>axioms:  </a:t>
            </a:r>
          </a:p>
          <a:p>
            <a:r>
              <a:rPr lang="en-US" sz="1200" kern="1200" dirty="0" smtClean="0">
                <a:solidFill>
                  <a:schemeClr val="tx1"/>
                </a:solidFill>
                <a:latin typeface="Times New Roman" charset="0"/>
                <a:ea typeface="ＭＳ Ｐゴシック" charset="0"/>
                <a:cs typeface="+mn-cs"/>
              </a:rPr>
              <a:t>$$x\</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(y\</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z) = (x \</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y) \</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z~~~~~~~~~~~~~~~~~~~~~~~~~~~~~~~~~~~~~~~~~~~~~~~~~~~~~~~~~~~$$</a:t>
            </a:r>
          </a:p>
          <a:p>
            <a:r>
              <a:rPr lang="it-IT" sz="1200" kern="1200" dirty="0" smtClean="0">
                <a:solidFill>
                  <a:schemeClr val="tx1"/>
                </a:solidFill>
                <a:latin typeface="Times New Roman" charset="0"/>
                <a:ea typeface="ＭＳ Ｐゴシック" charset="0"/>
                <a:cs typeface="+mn-cs"/>
              </a:rPr>
              <a:t>$$x\</a:t>
            </a:r>
            <a:r>
              <a:rPr lang="it-IT" sz="1200" kern="1200" dirty="0" err="1" smtClean="0">
                <a:solidFill>
                  <a:schemeClr val="tx1"/>
                </a:solidFill>
                <a:latin typeface="Times New Roman" charset="0"/>
                <a:ea typeface="ＭＳ Ｐゴシック" charset="0"/>
                <a:cs typeface="+mn-cs"/>
              </a:rPr>
              <a:t>circ</a:t>
            </a:r>
            <a:r>
              <a:rPr lang="it-IT" sz="1200" kern="1200" dirty="0" smtClean="0">
                <a:solidFill>
                  <a:schemeClr val="tx1"/>
                </a:solidFill>
                <a:latin typeface="Times New Roman" charset="0"/>
                <a:ea typeface="ＭＳ Ｐゴシック" charset="0"/>
                <a:cs typeface="+mn-cs"/>
              </a:rPr>
              <a:t> e = e \</a:t>
            </a:r>
            <a:r>
              <a:rPr lang="it-IT" sz="1200" kern="1200" dirty="0" err="1" smtClean="0">
                <a:solidFill>
                  <a:schemeClr val="tx1"/>
                </a:solidFill>
                <a:latin typeface="Times New Roman" charset="0"/>
                <a:ea typeface="ＭＳ Ｐゴシック" charset="0"/>
                <a:cs typeface="+mn-cs"/>
              </a:rPr>
              <a:t>circ</a:t>
            </a:r>
            <a:r>
              <a:rPr lang="it-IT" sz="1200" kern="1200" dirty="0" smtClean="0">
                <a:solidFill>
                  <a:schemeClr val="tx1"/>
                </a:solidFill>
                <a:latin typeface="Times New Roman" charset="0"/>
                <a:ea typeface="ＭＳ Ｐゴシック" charset="0"/>
                <a:cs typeface="+mn-cs"/>
              </a:rPr>
              <a:t> x = x~~~~~~~~~~~~~~~~~~~~~~~~~~~~~~~~~~~~~~~~~~~~~~~~~~~~~~~~~~~$$</a:t>
            </a:r>
          </a:p>
          <a:p>
            <a:r>
              <a:rPr lang="fr-FR" sz="1200" kern="1200" dirty="0" smtClean="0">
                <a:solidFill>
                  <a:schemeClr val="tx1"/>
                </a:solidFill>
                <a:latin typeface="Times New Roman" charset="0"/>
                <a:ea typeface="ＭＳ Ｐゴシック" charset="0"/>
                <a:cs typeface="+mn-cs"/>
              </a:rPr>
              <a:t>$$x\</a:t>
            </a:r>
            <a:r>
              <a:rPr lang="fr-FR" sz="1200" kern="1200" dirty="0" err="1" smtClean="0">
                <a:solidFill>
                  <a:schemeClr val="tx1"/>
                </a:solidFill>
                <a:latin typeface="Times New Roman" charset="0"/>
                <a:ea typeface="ＭＳ Ｐゴシック" charset="0"/>
                <a:cs typeface="+mn-cs"/>
              </a:rPr>
              <a:t>circ</a:t>
            </a:r>
            <a:r>
              <a:rPr lang="fr-FR" sz="1200" kern="1200" dirty="0" smtClean="0">
                <a:solidFill>
                  <a:schemeClr val="tx1"/>
                </a:solidFill>
                <a:latin typeface="Times New Roman" charset="0"/>
                <a:ea typeface="ＭＳ Ｐゴシック" charset="0"/>
                <a:cs typeface="+mn-cs"/>
              </a:rPr>
              <a:t> x^{-1} = x^{-1} \</a:t>
            </a:r>
            <a:r>
              <a:rPr lang="fr-FR" sz="1200" kern="1200" dirty="0" err="1" smtClean="0">
                <a:solidFill>
                  <a:schemeClr val="tx1"/>
                </a:solidFill>
                <a:latin typeface="Times New Roman" charset="0"/>
                <a:ea typeface="ＭＳ Ｐゴシック" charset="0"/>
                <a:cs typeface="+mn-cs"/>
              </a:rPr>
              <a:t>circ</a:t>
            </a:r>
            <a:r>
              <a:rPr lang="fr-FR" sz="1200" kern="1200" dirty="0" smtClean="0">
                <a:solidFill>
                  <a:schemeClr val="tx1"/>
                </a:solidFill>
                <a:latin typeface="Times New Roman" charset="0"/>
                <a:ea typeface="ＭＳ Ｐゴシック" charset="0"/>
                <a:cs typeface="+mn-cs"/>
              </a:rPr>
              <a:t> x = e~~~~~~~~~~~~~~~~~~~~~~~~~~~~~~~~~~~~~~~~~~~~~~~~~~~~~~~~~~~~~$$</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139</a:t>
            </a:fld>
            <a:endParaRPr lang="en-US"/>
          </a:p>
        </p:txBody>
      </p:sp>
    </p:spTree>
    <p:extLst>
      <p:ext uri="{BB962C8B-B14F-4D97-AF65-F5344CB8AC3E}">
        <p14:creationId xmlns:p14="http://schemas.microsoft.com/office/powerpoint/2010/main" val="2990943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~~\\$S = \{s_1,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s_n</a:t>
            </a:r>
            <a:r>
              <a:rPr lang="en-US" sz="1200" kern="1200" dirty="0" smtClean="0">
                <a:solidFill>
                  <a:schemeClr val="tx1"/>
                </a:solidFill>
                <a:latin typeface="Times New Roman" charset="0"/>
                <a:ea typeface="ＭＳ Ｐゴシック" charset="0"/>
                <a:cs typeface="+mn-cs"/>
              </a:rPr>
              <a:t>\}$ then $aS = \{as_1,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as_n</a:t>
            </a:r>
            <a:r>
              <a:rPr lang="en-US" sz="1200" kern="1200" dirty="0" smtClean="0">
                <a:solidFill>
                  <a:schemeClr val="tx1"/>
                </a:solidFill>
                <a:latin typeface="Times New Roman" charset="0"/>
                <a:ea typeface="ＭＳ Ｐゴシック" charset="0"/>
                <a:cs typeface="+mn-cs"/>
              </a:rPr>
              <a:t>\}$.\\ Suppose ~$</a:t>
            </a:r>
            <a:r>
              <a:rPr lang="en-US" sz="1200" kern="1200" dirty="0" err="1" smtClean="0">
                <a:solidFill>
                  <a:schemeClr val="tx1"/>
                </a:solidFill>
                <a:latin typeface="Times New Roman" charset="0"/>
                <a:ea typeface="ＭＳ Ｐゴシック" charset="0"/>
                <a:cs typeface="+mn-cs"/>
              </a:rPr>
              <a:t>as_i</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as_j</a:t>
            </a:r>
            <a:r>
              <a:rPr lang="en-US" sz="1200" kern="1200" dirty="0" smtClean="0">
                <a:solidFill>
                  <a:schemeClr val="tx1"/>
                </a:solidFill>
                <a:latin typeface="Times New Roman" charset="0"/>
                <a:ea typeface="ＭＳ Ｐゴシック" charset="0"/>
                <a:cs typeface="+mn-cs"/>
              </a:rPr>
              <a:t>$; then $a^{-1}(</a:t>
            </a:r>
            <a:r>
              <a:rPr lang="en-US" sz="1200" kern="1200" dirty="0" err="1" smtClean="0">
                <a:solidFill>
                  <a:schemeClr val="tx1"/>
                </a:solidFill>
                <a:latin typeface="Times New Roman" charset="0"/>
                <a:ea typeface="ＭＳ Ｐゴシック" charset="0"/>
                <a:cs typeface="+mn-cs"/>
              </a:rPr>
              <a:t>as_i</a:t>
            </a:r>
            <a:r>
              <a:rPr lang="en-US" sz="1200" kern="1200" dirty="0" smtClean="0">
                <a:solidFill>
                  <a:schemeClr val="tx1"/>
                </a:solidFill>
                <a:latin typeface="Times New Roman" charset="0"/>
                <a:ea typeface="ＭＳ Ｐゴシック" charset="0"/>
                <a:cs typeface="+mn-cs"/>
              </a:rPr>
              <a:t>) =  a^{-1}(</a:t>
            </a:r>
            <a:r>
              <a:rPr lang="en-US" sz="1200" kern="1200" dirty="0" err="1" smtClean="0">
                <a:solidFill>
                  <a:schemeClr val="tx1"/>
                </a:solidFill>
                <a:latin typeface="Times New Roman" charset="0"/>
                <a:ea typeface="ＭＳ Ｐゴシック" charset="0"/>
                <a:cs typeface="+mn-cs"/>
              </a:rPr>
              <a:t>as_j</a:t>
            </a:r>
            <a:r>
              <a:rPr lang="en-US" sz="1200" kern="1200" dirty="0" smtClean="0">
                <a:solidFill>
                  <a:schemeClr val="tx1"/>
                </a:solidFill>
                <a:latin typeface="Times New Roman" charset="0"/>
                <a:ea typeface="ＭＳ Ｐゴシック" charset="0"/>
                <a:cs typeface="+mn-cs"/>
              </a:rPr>
              <a:t>)$. \\ </a:t>
            </a:r>
          </a:p>
          <a:p>
            <a:r>
              <a:rPr lang="en-US" sz="1200" kern="1200" dirty="0" smtClean="0">
                <a:solidFill>
                  <a:schemeClr val="tx1"/>
                </a:solidFill>
                <a:latin typeface="Times New Roman" charset="0"/>
                <a:ea typeface="ＭＳ Ｐゴシック" charset="0"/>
                <a:cs typeface="+mn-cs"/>
              </a:rPr>
              <a:t>By associativity, $(a^{-1}a)</a:t>
            </a:r>
            <a:r>
              <a:rPr lang="en-US" sz="1200" kern="1200" dirty="0" err="1" smtClean="0">
                <a:solidFill>
                  <a:schemeClr val="tx1"/>
                </a:solidFill>
                <a:latin typeface="Times New Roman" charset="0"/>
                <a:ea typeface="ＭＳ Ｐゴシック" charset="0"/>
                <a:cs typeface="+mn-cs"/>
              </a:rPr>
              <a:t>s_i</a:t>
            </a:r>
            <a:r>
              <a:rPr lang="en-US" sz="1200" kern="1200" dirty="0" smtClean="0">
                <a:solidFill>
                  <a:schemeClr val="tx1"/>
                </a:solidFill>
                <a:latin typeface="Times New Roman" charset="0"/>
                <a:ea typeface="ＭＳ Ｐゴシック" charset="0"/>
                <a:cs typeface="+mn-cs"/>
              </a:rPr>
              <a:t> =  (a^{-1}a)</a:t>
            </a:r>
            <a:r>
              <a:rPr lang="en-US" sz="1200" kern="1200" dirty="0" err="1" smtClean="0">
                <a:solidFill>
                  <a:schemeClr val="tx1"/>
                </a:solidFill>
                <a:latin typeface="Times New Roman" charset="0"/>
                <a:ea typeface="ＭＳ Ｐゴシック" charset="0"/>
                <a:cs typeface="+mn-cs"/>
              </a:rPr>
              <a:t>s_j</a:t>
            </a:r>
            <a:r>
              <a:rPr lang="en-US" sz="1200" kern="1200" dirty="0" smtClean="0">
                <a:solidFill>
                  <a:schemeClr val="tx1"/>
                </a:solidFill>
                <a:latin typeface="Times New Roman" charset="0"/>
                <a:ea typeface="ＭＳ Ｐゴシック" charset="0"/>
                <a:cs typeface="+mn-cs"/>
              </a:rPr>
              <a:t>$; \\by cancellation, $</a:t>
            </a:r>
            <a:r>
              <a:rPr lang="en-US" sz="1200" kern="1200" dirty="0" err="1" smtClean="0">
                <a:solidFill>
                  <a:schemeClr val="tx1"/>
                </a:solidFill>
                <a:latin typeface="Times New Roman" charset="0"/>
                <a:ea typeface="ＭＳ Ｐゴシック" charset="0"/>
                <a:cs typeface="+mn-cs"/>
              </a:rPr>
              <a:t>es_i</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es_j</a:t>
            </a:r>
            <a:r>
              <a:rPr lang="en-US" sz="1200" kern="1200" dirty="0" smtClean="0">
                <a:solidFill>
                  <a:schemeClr val="tx1"/>
                </a:solidFill>
                <a:latin typeface="Times New Roman" charset="0"/>
                <a:ea typeface="ＭＳ Ｐゴシック" charset="0"/>
                <a:cs typeface="+mn-cs"/>
              </a:rPr>
              <a:t>$ </a:t>
            </a:r>
          </a:p>
          <a:p>
            <a:r>
              <a:rPr lang="en-US" sz="1200" kern="1200" dirty="0" smtClean="0">
                <a:solidFill>
                  <a:schemeClr val="tx1"/>
                </a:solidFill>
                <a:latin typeface="Times New Roman" charset="0"/>
                <a:ea typeface="ＭＳ Ｐゴシック" charset="0"/>
                <a:cs typeface="+mn-cs"/>
              </a:rPr>
              <a:t>and by identity, $</a:t>
            </a:r>
            <a:r>
              <a:rPr lang="en-US" sz="1200" kern="1200" dirty="0" err="1" smtClean="0">
                <a:solidFill>
                  <a:schemeClr val="tx1"/>
                </a:solidFill>
                <a:latin typeface="Times New Roman" charset="0"/>
                <a:ea typeface="ＭＳ Ｐゴシック" charset="0"/>
                <a:cs typeface="+mn-cs"/>
              </a:rPr>
              <a:t>s_i</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s_j</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142</a:t>
            </a:fld>
            <a:endParaRPr lang="en-US"/>
          </a:p>
        </p:txBody>
      </p:sp>
    </p:spTree>
    <p:extLst>
      <p:ext uri="{BB962C8B-B14F-4D97-AF65-F5344CB8AC3E}">
        <p14:creationId xmlns:p14="http://schemas.microsoft.com/office/powerpoint/2010/main" val="258282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   196    ~~&gt;~~&amp;42\\</a:t>
            </a:r>
          </a:p>
          <a:p>
            <a:r>
              <a:rPr lang="en-US" sz="1200" kern="1200" dirty="0" smtClean="0">
                <a:solidFill>
                  <a:schemeClr val="tx1"/>
                </a:solidFill>
                <a:latin typeface="Times New Roman" charset="0"/>
                <a:ea typeface="ＭＳ Ｐゴシック" charset="0"/>
                <a:cs typeface="+mn-cs"/>
              </a:rPr>
              <a:t>   154    ~~&gt;~~&amp;42\\</a:t>
            </a:r>
          </a:p>
          <a:p>
            <a:r>
              <a:rPr lang="en-US" sz="1200" kern="1200" dirty="0" smtClean="0">
                <a:solidFill>
                  <a:schemeClr val="tx1"/>
                </a:solidFill>
                <a:latin typeface="Times New Roman" charset="0"/>
                <a:ea typeface="ＭＳ Ｐゴシック" charset="0"/>
                <a:cs typeface="+mn-cs"/>
              </a:rPr>
              <a:t>   112    ~~&gt;~~&amp;42\\</a:t>
            </a:r>
          </a:p>
          <a:p>
            <a:r>
              <a:rPr lang="en-US" sz="1200" kern="1200" dirty="0" smtClean="0">
                <a:solidFill>
                  <a:schemeClr val="tx1"/>
                </a:solidFill>
                <a:latin typeface="Times New Roman" charset="0"/>
                <a:ea typeface="ＭＳ Ｐゴシック" charset="0"/>
                <a:cs typeface="+mn-cs"/>
              </a:rPr>
              <a:t>    70    ~~&gt;~~&amp;42\\</a:t>
            </a:r>
          </a:p>
          <a:p>
            <a:r>
              <a:rPr lang="en-US" sz="1200" kern="1200" dirty="0" smtClean="0">
                <a:solidFill>
                  <a:schemeClr val="tx1"/>
                </a:solidFill>
                <a:latin typeface="Times New Roman" charset="0"/>
                <a:ea typeface="ＭＳ Ｐゴシック" charset="0"/>
                <a:cs typeface="+mn-cs"/>
              </a:rPr>
              <a:t>    28    ~~&lt;~~&amp;42\\</a:t>
            </a:r>
          </a:p>
          <a:p>
            <a:r>
              <a:rPr lang="en-US" sz="1200" kern="1200" dirty="0" smtClean="0">
                <a:solidFill>
                  <a:schemeClr val="tx1"/>
                </a:solidFill>
                <a:latin typeface="Times New Roman" charset="0"/>
                <a:ea typeface="ＭＳ Ｐゴシック" charset="0"/>
                <a:cs typeface="+mn-cs"/>
              </a:rPr>
              <a:t>    28    ~~&gt;~~&amp;14\\</a:t>
            </a:r>
          </a:p>
          <a:p>
            <a:r>
              <a:rPr lang="en-US" sz="1200" kern="1200" dirty="0" smtClean="0">
                <a:solidFill>
                  <a:schemeClr val="tx1"/>
                </a:solidFill>
                <a:latin typeface="Times New Roman" charset="0"/>
                <a:ea typeface="ＭＳ Ｐゴシック" charset="0"/>
                <a:cs typeface="+mn-cs"/>
              </a:rPr>
              <a:t>    14    ~~=~~&amp;14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~~~Done!}</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a:t>
            </a:fld>
            <a:endParaRPr lang="en-US"/>
          </a:p>
        </p:txBody>
      </p:sp>
    </p:spTree>
    <p:extLst>
      <p:ext uri="{BB962C8B-B14F-4D97-AF65-F5344CB8AC3E}">
        <p14:creationId xmlns:p14="http://schemas.microsoft.com/office/powerpoint/2010/main" val="195096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err="1" smtClean="0">
                <a:solidFill>
                  <a:schemeClr val="tx1"/>
                </a:solidFill>
                <a:latin typeface="Times New Roman" charset="0"/>
                <a:ea typeface="ＭＳ Ｐゴシック" charset="0"/>
                <a:cs typeface="+mn-cs"/>
              </a:rPr>
              <a:t>ab</a:t>
            </a:r>
            <a:r>
              <a:rPr lang="pt-BR" sz="1200" kern="1200" dirty="0" smtClean="0">
                <a:solidFill>
                  <a:schemeClr val="tx1"/>
                </a:solidFill>
                <a:latin typeface="Times New Roman" charset="0"/>
                <a:ea typeface="ＭＳ Ｐゴシック" charset="0"/>
                <a:cs typeface="+mn-cs"/>
              </a:rPr>
              <a:t> = e \</a:t>
            </a:r>
            <a:r>
              <a:rPr lang="pt-BR" sz="1200" kern="1200" dirty="0" err="1" smtClean="0">
                <a:solidFill>
                  <a:schemeClr val="tx1"/>
                </a:solidFill>
                <a:latin typeface="Times New Roman" charset="0"/>
                <a:ea typeface="ＭＳ Ｐゴシック" charset="0"/>
                <a:cs typeface="+mn-cs"/>
              </a:rPr>
              <a:t>implies</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 = a^{-1}</a:t>
            </a:r>
          </a:p>
          <a:p>
            <a:endParaRPr lang="pt-BR" sz="1200" kern="1200" dirty="0" smtClean="0">
              <a:solidFill>
                <a:schemeClr val="tx1"/>
              </a:solidFill>
              <a:latin typeface="Times New Roman" charset="0"/>
              <a:ea typeface="ＭＳ Ｐゴシック" charset="0"/>
              <a:cs typeface="+mn-cs"/>
            </a:endParaRPr>
          </a:p>
          <a:p>
            <a:r>
              <a:rPr lang="it-IT" sz="1200" kern="1200" dirty="0" smtClean="0">
                <a:solidFill>
                  <a:schemeClr val="tx1"/>
                </a:solidFill>
                <a:latin typeface="Times New Roman" charset="0"/>
                <a:ea typeface="ＭＳ Ｐゴシック" charset="0"/>
                <a:cs typeface="+mn-cs"/>
              </a:rPr>
              <a:t>ab &amp;= e \\ a^{-1}(ab) &amp;= a^{-1}e\\ (a^{-1}a)b &amp;= a^{-1} \\ </a:t>
            </a:r>
            <a:r>
              <a:rPr lang="it-IT" sz="1200" kern="1200" dirty="0" err="1" smtClean="0">
                <a:solidFill>
                  <a:schemeClr val="tx1"/>
                </a:solidFill>
                <a:latin typeface="Times New Roman" charset="0"/>
                <a:ea typeface="ＭＳ Ｐゴシック" charset="0"/>
                <a:cs typeface="+mn-cs"/>
              </a:rPr>
              <a:t>eb</a:t>
            </a:r>
            <a:r>
              <a:rPr lang="it-IT" sz="1200" kern="1200" dirty="0" smtClean="0">
                <a:solidFill>
                  <a:schemeClr val="tx1"/>
                </a:solidFill>
                <a:latin typeface="Times New Roman" charset="0"/>
                <a:ea typeface="ＭＳ Ｐゴシック" charset="0"/>
                <a:cs typeface="+mn-cs"/>
              </a:rPr>
              <a:t> &amp;= a^{-1} \\ b &amp;= a^{-1}</a:t>
            </a:r>
            <a:endParaRPr lang="pt-BR" sz="1200" kern="1200" dirty="0" smtClean="0">
              <a:solidFill>
                <a:schemeClr val="tx1"/>
              </a:solidFill>
              <a:latin typeface="Times New Roman" charset="0"/>
              <a:ea typeface="ＭＳ Ｐゴシック" charset="0"/>
              <a:cs typeface="+mn-cs"/>
            </a:endParaRPr>
          </a:p>
          <a:p>
            <a:endParaRPr lang="pt-BR"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145</a:t>
            </a:fld>
            <a:endParaRPr lang="en-US"/>
          </a:p>
        </p:txBody>
      </p:sp>
    </p:spTree>
    <p:extLst>
      <p:ext uri="{BB962C8B-B14F-4D97-AF65-F5344CB8AC3E}">
        <p14:creationId xmlns:p14="http://schemas.microsoft.com/office/powerpoint/2010/main" val="4025610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)^{-1} = b^{-1}a^{-1}</a:t>
            </a:r>
          </a:p>
          <a:p>
            <a:endParaRPr lang="en-US" sz="1200" kern="1200" dirty="0" smtClean="0">
              <a:solidFill>
                <a:schemeClr val="tx1"/>
              </a:solidFill>
              <a:latin typeface="Times New Roman" charset="0"/>
              <a:ea typeface="ＭＳ Ｐゴシック" charset="0"/>
              <a:cs typeface="+mn-cs"/>
            </a:endParaRPr>
          </a:p>
          <a:p>
            <a:endParaRPr lang="en-US" sz="1200" kern="1200" dirty="0" smtClean="0">
              <a:solidFill>
                <a:schemeClr val="tx1"/>
              </a:solidFill>
              <a:latin typeface="Times New Roman" charset="0"/>
              <a:ea typeface="ＭＳ Ｐゴシック" charset="0"/>
              <a:cs typeface="+mn-cs"/>
            </a:endParaRPr>
          </a:p>
          <a:p>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ab</a:t>
            </a:r>
            <a:r>
              <a:rPr lang="nl-NL" sz="1200" kern="1200" dirty="0" smtClean="0">
                <a:solidFill>
                  <a:schemeClr val="tx1"/>
                </a:solidFill>
                <a:latin typeface="Times New Roman" charset="0"/>
                <a:ea typeface="ＭＳ Ｐゴシック" charset="0"/>
                <a:cs typeface="+mn-cs"/>
              </a:rPr>
              <a:t>)(b^{-1}a^{-1}) = a(</a:t>
            </a:r>
            <a:r>
              <a:rPr lang="nl-NL" sz="1200" kern="1200" dirty="0" err="1" smtClean="0">
                <a:solidFill>
                  <a:schemeClr val="tx1"/>
                </a:solidFill>
                <a:latin typeface="Times New Roman" charset="0"/>
                <a:ea typeface="ＭＳ Ｐゴシック" charset="0"/>
                <a:cs typeface="+mn-cs"/>
              </a:rPr>
              <a:t>bb</a:t>
            </a:r>
            <a:r>
              <a:rPr lang="nl-NL" sz="1200" kern="1200" dirty="0" smtClean="0">
                <a:solidFill>
                  <a:schemeClr val="tx1"/>
                </a:solidFill>
                <a:latin typeface="Times New Roman" charset="0"/>
                <a:ea typeface="ＭＳ Ｐゴシック" charset="0"/>
                <a:cs typeface="+mn-cs"/>
              </a:rPr>
              <a:t>^{-1})a^{-1} = </a:t>
            </a:r>
            <a:r>
              <a:rPr lang="nl-NL" sz="1200" kern="1200" dirty="0" err="1" smtClean="0">
                <a:solidFill>
                  <a:schemeClr val="tx1"/>
                </a:solidFill>
                <a:latin typeface="Times New Roman" charset="0"/>
                <a:ea typeface="ＭＳ Ｐゴシック" charset="0"/>
                <a:cs typeface="+mn-cs"/>
              </a:rPr>
              <a:t>aa</a:t>
            </a:r>
            <a:r>
              <a:rPr lang="nl-NL" sz="1200" kern="1200" dirty="0" smtClean="0">
                <a:solidFill>
                  <a:schemeClr val="tx1"/>
                </a:solidFill>
                <a:latin typeface="Times New Roman" charset="0"/>
                <a:ea typeface="ＭＳ Ｐゴシック" charset="0"/>
                <a:cs typeface="+mn-cs"/>
              </a:rPr>
              <a:t>^{-1} = e</a:t>
            </a:r>
            <a:endParaRPr lang="en-US" sz="1200" kern="1200" dirty="0" smtClean="0">
              <a:solidFill>
                <a:schemeClr val="tx1"/>
              </a:solidFill>
              <a:latin typeface="Times New Roman" charset="0"/>
              <a:ea typeface="ＭＳ Ｐゴシック" charset="0"/>
              <a:cs typeface="+mn-cs"/>
            </a:endParaRPr>
          </a:p>
          <a:p>
            <a:endParaRPr lang="en-US" sz="1200" kern="1200" dirty="0" smtClean="0">
              <a:solidFill>
                <a:schemeClr val="tx1"/>
              </a:solidFill>
              <a:latin typeface="Times New Roman" charset="0"/>
              <a:ea typeface="ＭＳ Ｐゴシック" charset="0"/>
              <a:cs typeface="+mn-cs"/>
            </a:endParaRPr>
          </a:p>
          <a:p>
            <a:endParaRPr lang="en-US"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146</a:t>
            </a:fld>
            <a:endParaRPr lang="en-US"/>
          </a:p>
        </p:txBody>
      </p:sp>
    </p:spTree>
    <p:extLst>
      <p:ext uri="{BB962C8B-B14F-4D97-AF65-F5344CB8AC3E}">
        <p14:creationId xmlns:p14="http://schemas.microsoft.com/office/powerpoint/2010/main" val="2644708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(x^{-1})^n = (</a:t>
            </a:r>
            <a:r>
              <a:rPr lang="en-US" sz="1200" kern="1200" dirty="0" err="1" smtClean="0">
                <a:solidFill>
                  <a:schemeClr val="tx1"/>
                </a:solidFill>
                <a:latin typeface="Times New Roman" charset="0"/>
                <a:ea typeface="ＭＳ Ｐゴシック" charset="0"/>
                <a:cs typeface="+mn-cs"/>
              </a:rPr>
              <a:t>x^n</a:t>
            </a:r>
            <a:r>
              <a:rPr lang="en-US" sz="1200" kern="1200" dirty="0" smtClean="0">
                <a:solidFill>
                  <a:schemeClr val="tx1"/>
                </a:solidFill>
                <a:latin typeface="Times New Roman" charset="0"/>
                <a:ea typeface="ＭＳ Ｐゴシック" charset="0"/>
                <a:cs typeface="+mn-cs"/>
              </a:rPr>
              <a:t>)^{-1}</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&amp;{\</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By~induction</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Case}~1:~~~~(x^{-1})^1 = x^{-1} = (x^1)^{-1}\\</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Case~}n:~~~~~{\</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Assume~that</a:t>
            </a:r>
            <a:r>
              <a:rPr lang="en-US" sz="1200" kern="1200" dirty="0" smtClean="0">
                <a:solidFill>
                  <a:schemeClr val="tx1"/>
                </a:solidFill>
                <a:latin typeface="Times New Roman" charset="0"/>
                <a:ea typeface="ＭＳ Ｐゴシック" charset="0"/>
                <a:cs typeface="+mn-cs"/>
              </a:rPr>
              <a:t>~~~}(x^{-1})^{n-1} = (x^{n-1})^{-1}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then}\\</a:t>
            </a:r>
          </a:p>
          <a:p>
            <a:r>
              <a:rPr lang="en-US" sz="1200" kern="1200" dirty="0" smtClean="0">
                <a:solidFill>
                  <a:schemeClr val="tx1"/>
                </a:solidFill>
                <a:latin typeface="Times New Roman" charset="0"/>
                <a:ea typeface="ＭＳ Ｐゴシック" charset="0"/>
                <a:cs typeface="+mn-cs"/>
              </a:rPr>
              <a:t>&amp;~~~~~~~~~~~~~~~~~</a:t>
            </a:r>
            <a:r>
              <a:rPr lang="en-US" sz="1200" kern="1200" dirty="0" err="1" smtClean="0">
                <a:solidFill>
                  <a:schemeClr val="tx1"/>
                </a:solidFill>
                <a:latin typeface="Times New Roman" charset="0"/>
                <a:ea typeface="ＭＳ Ｐゴシック" charset="0"/>
                <a:cs typeface="+mn-cs"/>
              </a:rPr>
              <a:t>x^n</a:t>
            </a:r>
            <a:r>
              <a:rPr lang="en-US" sz="1200" kern="1200" dirty="0" smtClean="0">
                <a:solidFill>
                  <a:schemeClr val="tx1"/>
                </a:solidFill>
                <a:latin typeface="Times New Roman" charset="0"/>
                <a:ea typeface="ＭＳ Ｐゴシック" charset="0"/>
                <a:cs typeface="+mn-cs"/>
              </a:rPr>
              <a:t>(x^{-1})^n = (x^{n-1}x)(x^{-1}(x^{-1})^{n-1}) = e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~~~~~~therefore}\\</a:t>
            </a:r>
          </a:p>
          <a:p>
            <a:r>
              <a:rPr lang="en-US" sz="1200" kern="1200" dirty="0" smtClean="0">
                <a:solidFill>
                  <a:schemeClr val="tx1"/>
                </a:solidFill>
                <a:latin typeface="Times New Roman" charset="0"/>
                <a:ea typeface="ＭＳ Ｐゴシック" charset="0"/>
                <a:cs typeface="+mn-cs"/>
              </a:rPr>
              <a:t>&amp;~~~~~~~~~~~~~~~~~(</a:t>
            </a:r>
            <a:r>
              <a:rPr lang="en-US" sz="1200" kern="1200" dirty="0" err="1" smtClean="0">
                <a:solidFill>
                  <a:schemeClr val="tx1"/>
                </a:solidFill>
                <a:latin typeface="Times New Roman" charset="0"/>
                <a:ea typeface="ＭＳ Ｐゴシック" charset="0"/>
                <a:cs typeface="+mn-cs"/>
              </a:rPr>
              <a:t>x^n</a:t>
            </a:r>
            <a:r>
              <a:rPr lang="en-US" sz="1200" kern="1200" dirty="0" smtClean="0">
                <a:solidFill>
                  <a:schemeClr val="tx1"/>
                </a:solidFill>
                <a:latin typeface="Times New Roman" charset="0"/>
                <a:ea typeface="ＭＳ Ｐゴシック" charset="0"/>
                <a:cs typeface="+mn-cs"/>
              </a:rPr>
              <a:t>)^{-1} = (x^{-1})^n</a:t>
            </a:r>
          </a:p>
        </p:txBody>
      </p:sp>
      <p:sp>
        <p:nvSpPr>
          <p:cNvPr id="4" name="Slide Number Placeholder 3"/>
          <p:cNvSpPr>
            <a:spLocks noGrp="1"/>
          </p:cNvSpPr>
          <p:nvPr>
            <p:ph type="sldNum" sz="quarter" idx="10"/>
          </p:nvPr>
        </p:nvSpPr>
        <p:spPr/>
        <p:txBody>
          <a:bodyPr/>
          <a:lstStyle/>
          <a:p>
            <a:fld id="{D96BEE2E-A57D-DB46-BA08-0F83851AFB1F}" type="slidenum">
              <a:rPr lang="en-US" smtClean="0"/>
              <a:pPr/>
              <a:t>147</a:t>
            </a:fld>
            <a:endParaRPr lang="en-US"/>
          </a:p>
        </p:txBody>
      </p:sp>
    </p:spTree>
    <p:extLst>
      <p:ext uri="{BB962C8B-B14F-4D97-AF65-F5344CB8AC3E}">
        <p14:creationId xmlns:p14="http://schemas.microsoft.com/office/powerpoint/2010/main" val="3888077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Times New Roman" charset="0"/>
                <a:ea typeface="ＭＳ Ｐゴシック" charset="0"/>
                <a:cs typeface="+mn-cs"/>
              </a:rPr>
              <a:t>a^j</a:t>
            </a:r>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a^i</a:t>
            </a:r>
            <a:r>
              <a:rPr lang="en-US" sz="1200" kern="1200" dirty="0" smtClean="0">
                <a:solidFill>
                  <a:schemeClr val="tx1"/>
                </a:solidFill>
                <a:latin typeface="Times New Roman" charset="0"/>
                <a:ea typeface="ＭＳ Ｐゴシック" charset="0"/>
                <a:cs typeface="+mn-cs"/>
              </a:rPr>
              <a:t>\\</a:t>
            </a:r>
          </a:p>
          <a:p>
            <a:r>
              <a:rPr lang="en-US" sz="1200" kern="1200" dirty="0" err="1" smtClean="0">
                <a:solidFill>
                  <a:schemeClr val="tx1"/>
                </a:solidFill>
                <a:latin typeface="Times New Roman" charset="0"/>
                <a:ea typeface="ＭＳ Ｐゴシック" charset="0"/>
                <a:cs typeface="+mn-cs"/>
              </a:rPr>
              <a:t>a^ja</a:t>
            </a:r>
            <a:r>
              <a:rPr lang="en-US" sz="1200" kern="1200" dirty="0" smtClean="0">
                <a:solidFill>
                  <a:schemeClr val="tx1"/>
                </a:solidFill>
                <a:latin typeface="Times New Roman" charset="0"/>
                <a:ea typeface="ＭＳ Ｐゴシック" charset="0"/>
                <a:cs typeface="+mn-cs"/>
              </a:rPr>
              <a:t>^{-i} &amp;= </a:t>
            </a:r>
            <a:r>
              <a:rPr lang="en-US" sz="1200" kern="1200" dirty="0" err="1" smtClean="0">
                <a:solidFill>
                  <a:schemeClr val="tx1"/>
                </a:solidFill>
                <a:latin typeface="Times New Roman" charset="0"/>
                <a:ea typeface="ＭＳ Ｐゴシック" charset="0"/>
                <a:cs typeface="+mn-cs"/>
              </a:rPr>
              <a:t>a^ia</a:t>
            </a:r>
            <a:r>
              <a:rPr lang="en-US" sz="1200" kern="1200" dirty="0" smtClean="0">
                <a:solidFill>
                  <a:schemeClr val="tx1"/>
                </a:solidFill>
                <a:latin typeface="Times New Roman" charset="0"/>
                <a:ea typeface="ＭＳ Ｐゴシック" charset="0"/>
                <a:cs typeface="+mn-cs"/>
              </a:rPr>
              <a:t>^{-i} = e\\</a:t>
            </a:r>
          </a:p>
          <a:p>
            <a:r>
              <a:rPr lang="en-US" sz="1200" kern="1200" dirty="0" smtClean="0">
                <a:solidFill>
                  <a:schemeClr val="tx1"/>
                </a:solidFill>
                <a:latin typeface="Times New Roman" charset="0"/>
                <a:ea typeface="ＭＳ Ｐゴシック" charset="0"/>
                <a:cs typeface="+mn-cs"/>
              </a:rPr>
              <a:t>a^{j-i} &amp;= e</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152</a:t>
            </a:fld>
            <a:endParaRPr lang="en-US"/>
          </a:p>
        </p:txBody>
      </p:sp>
    </p:spTree>
    <p:extLst>
      <p:ext uri="{BB962C8B-B14F-4D97-AF65-F5344CB8AC3E}">
        <p14:creationId xmlns:p14="http://schemas.microsoft.com/office/powerpoint/2010/main" val="3083420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a^{-1} = a^{n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153</a:t>
            </a:fld>
            <a:endParaRPr lang="en-US"/>
          </a:p>
        </p:txBody>
      </p:sp>
    </p:spTree>
    <p:extLst>
      <p:ext uri="{BB962C8B-B14F-4D97-AF65-F5344CB8AC3E}">
        <p14:creationId xmlns:p14="http://schemas.microsoft.com/office/powerpoint/2010/main" val="3535419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1\times i:~~ &amp;{\bf\color[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2, 3, 4, 5, 6 ~~~~~1\\ </a:t>
            </a:r>
          </a:p>
          <a:p>
            <a:r>
              <a:rPr lang="en-US" sz="1200" kern="1200" dirty="0" smtClean="0">
                <a:solidFill>
                  <a:schemeClr val="tx1"/>
                </a:solidFill>
                <a:latin typeface="Times New Roman" charset="0"/>
                <a:ea typeface="ＭＳ Ｐゴシック" charset="0"/>
                <a:cs typeface="+mn-cs"/>
              </a:rPr>
              <a:t>2\times i:~~ &amp;2, 4, 6,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3, 5 ~~~~~4\\</a:t>
            </a:r>
          </a:p>
          <a:p>
            <a:r>
              <a:rPr lang="en-US" sz="1200" kern="1200" dirty="0" smtClean="0">
                <a:solidFill>
                  <a:schemeClr val="tx1"/>
                </a:solidFill>
                <a:latin typeface="Times New Roman" charset="0"/>
                <a:ea typeface="ＭＳ Ｐゴシック" charset="0"/>
                <a:cs typeface="+mn-cs"/>
              </a:rPr>
              <a:t>3\times i:~~ &amp;3, 6, 2, 5,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4 ~~~~~5\\</a:t>
            </a:r>
          </a:p>
          <a:p>
            <a:r>
              <a:rPr lang="en-US" sz="1200" kern="1200" dirty="0" smtClean="0">
                <a:solidFill>
                  <a:schemeClr val="tx1"/>
                </a:solidFill>
                <a:latin typeface="Times New Roman" charset="0"/>
                <a:ea typeface="ＭＳ Ｐゴシック" charset="0"/>
                <a:cs typeface="+mn-cs"/>
              </a:rPr>
              <a:t>4\times i:~~ &amp;4,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5, 2, 6, 3 ~~~~~2\\</a:t>
            </a:r>
          </a:p>
          <a:p>
            <a:r>
              <a:rPr lang="en-US" sz="1200" kern="1200" dirty="0" smtClean="0">
                <a:solidFill>
                  <a:schemeClr val="tx1"/>
                </a:solidFill>
                <a:latin typeface="Times New Roman" charset="0"/>
                <a:ea typeface="ＭＳ Ｐゴシック" charset="0"/>
                <a:cs typeface="+mn-cs"/>
              </a:rPr>
              <a:t>5\times i:~~ &amp;5, 3,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6, 4, 2 ~~~~~3\\</a:t>
            </a:r>
          </a:p>
          <a:p>
            <a:r>
              <a:rPr lang="en-US" sz="1200" kern="1200" dirty="0" smtClean="0">
                <a:solidFill>
                  <a:schemeClr val="tx1"/>
                </a:solidFill>
                <a:latin typeface="Times New Roman" charset="0"/>
                <a:ea typeface="ＭＳ Ｐゴシック" charset="0"/>
                <a:cs typeface="+mn-cs"/>
              </a:rPr>
              <a:t>6\times i:~~ &amp;6, 5, 4, 3, 2,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~~~~~6\\</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155</a:t>
            </a:fld>
            <a:endParaRPr lang="en-US"/>
          </a:p>
        </p:txBody>
      </p:sp>
    </p:spTree>
    <p:extLst>
      <p:ext uri="{BB962C8B-B14F-4D97-AF65-F5344CB8AC3E}">
        <p14:creationId xmlns:p14="http://schemas.microsoft.com/office/powerpoint/2010/main" val="1372125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Subgroups of $\mathbb{Z}_7$</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$\{1\}$ is a multiplicative subgroup of $\mathbb{Z}_7$\\\\</a:t>
            </a:r>
          </a:p>
          <a:p>
            <a:r>
              <a:rPr lang="en-US" sz="1200" kern="1200" dirty="0" smtClean="0">
                <a:solidFill>
                  <a:schemeClr val="tx1"/>
                </a:solidFill>
                <a:latin typeface="Times New Roman" charset="0"/>
                <a:ea typeface="ＭＳ Ｐゴシック" charset="0"/>
                <a:cs typeface="+mn-cs"/>
              </a:rPr>
              <a:t>$\{1, 6\}$ is a multiplicative subgroup of $\mathbb{Z}_7$\\\\</a:t>
            </a:r>
          </a:p>
          <a:p>
            <a:r>
              <a:rPr lang="en-US" sz="1200" kern="1200" dirty="0" smtClean="0">
                <a:solidFill>
                  <a:schemeClr val="tx1"/>
                </a:solidFill>
                <a:latin typeface="Times New Roman" charset="0"/>
                <a:ea typeface="ＭＳ Ｐゴシック" charset="0"/>
                <a:cs typeface="+mn-cs"/>
              </a:rPr>
              <a:t>$\{1, 2, 4\}$ is a multiplicative subgroup of $\mathbb{Z}_7$\\\\</a:t>
            </a:r>
          </a:p>
          <a:p>
            <a:r>
              <a:rPr lang="en-US" sz="1200" kern="1200" dirty="0" smtClean="0">
                <a:solidFill>
                  <a:schemeClr val="tx1"/>
                </a:solidFill>
                <a:latin typeface="Times New Roman" charset="0"/>
                <a:ea typeface="ＭＳ Ｐゴシック" charset="0"/>
                <a:cs typeface="+mn-cs"/>
              </a:rPr>
              <a:t>$\{1, 2, 3, 4, 5, 6\}$ is a multiplicative subgroup of $\mathbb{Z}_7$\\\\</a:t>
            </a:r>
          </a:p>
          <a:p>
            <a:endParaRPr lang="en-US" sz="1200" kern="1200" dirty="0" smtClean="0">
              <a:solidFill>
                <a:schemeClr val="tx1"/>
              </a:solidFill>
              <a:latin typeface="Times New Roman" charset="0"/>
              <a:ea typeface="ＭＳ Ｐゴシック" charset="0"/>
              <a:cs typeface="+mn-cs"/>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156</a:t>
            </a:fld>
            <a:endParaRPr lang="en-US"/>
          </a:p>
        </p:txBody>
      </p:sp>
    </p:spTree>
    <p:extLst>
      <p:ext uri="{BB962C8B-B14F-4D97-AF65-F5344CB8AC3E}">
        <p14:creationId xmlns:p14="http://schemas.microsoft.com/office/powerpoint/2010/main" val="2831716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 b = </a:t>
            </a:r>
            <a:r>
              <a:rPr lang="en-US" sz="1200" kern="1200" dirty="0" err="1" smtClean="0">
                <a:solidFill>
                  <a:schemeClr val="tx1"/>
                </a:solidFill>
                <a:latin typeface="Times New Roman" charset="0"/>
                <a:ea typeface="ＭＳ Ｐゴシック" charset="0"/>
                <a:cs typeface="+mn-cs"/>
              </a:rPr>
              <a:t>a^n</a:t>
            </a:r>
            <a:r>
              <a:rPr lang="en-US" sz="1200" kern="120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158</a:t>
            </a:fld>
            <a:endParaRPr lang="en-US"/>
          </a:p>
        </p:txBody>
      </p:sp>
    </p:spTree>
    <p:extLst>
      <p:ext uri="{BB962C8B-B14F-4D97-AF65-F5344CB8AC3E}">
        <p14:creationId xmlns:p14="http://schemas.microsoft.com/office/powerpoint/2010/main" val="212274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~~\\If $G$ is a group, $H \subset G$ its subgroup, </a:t>
            </a:r>
          </a:p>
          <a:p>
            <a:r>
              <a:rPr lang="en-US" sz="1200" kern="1200" dirty="0" smtClean="0">
                <a:solidFill>
                  <a:schemeClr val="tx1"/>
                </a:solidFill>
                <a:latin typeface="Times New Roman" charset="0"/>
                <a:ea typeface="ＭＳ Ｐゴシック" charset="0"/>
                <a:cs typeface="+mn-cs"/>
              </a:rPr>
              <a:t>\\then for any $a \in G$ the \</a:t>
            </a:r>
            <a:r>
              <a:rPr lang="en-US" sz="1200" kern="1200" dirty="0" err="1" smtClean="0">
                <a:solidFill>
                  <a:schemeClr val="tx1"/>
                </a:solidFill>
                <a:latin typeface="Times New Roman" charset="0"/>
                <a:ea typeface="ＭＳ Ｐゴシック" charset="0"/>
                <a:cs typeface="+mn-cs"/>
              </a:rPr>
              <a:t>emph</a:t>
            </a:r>
            <a:r>
              <a:rPr lang="en-US" sz="1200" kern="1200" dirty="0" smtClean="0">
                <a:solidFill>
                  <a:schemeClr val="tx1"/>
                </a:solidFill>
                <a:latin typeface="Times New Roman" charset="0"/>
                <a:ea typeface="ＭＳ Ｐゴシック" charset="0"/>
                <a:cs typeface="+mn-cs"/>
              </a:rPr>
              <a:t>{(left) coset} of $a$ by $H$ is a set </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aH</a:t>
            </a:r>
            <a:r>
              <a:rPr lang="en-US" sz="1200" kern="1200" dirty="0" smtClean="0">
                <a:solidFill>
                  <a:schemeClr val="tx1"/>
                </a:solidFill>
                <a:latin typeface="Times New Roman" charset="0"/>
                <a:ea typeface="ＭＳ Ｐゴシック" charset="0"/>
                <a:cs typeface="+mn-cs"/>
              </a:rPr>
              <a:t>= \{g \in G \mid \exists h \in H ~:~ g = ah\}~~~~~~~~~~~~~~~~~~~~~~~~~~~~~~~~~~~~~~~~~~~~~~~~~$$</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163</a:t>
            </a:fld>
            <a:endParaRPr lang="en-US"/>
          </a:p>
        </p:txBody>
      </p:sp>
    </p:spTree>
    <p:extLst>
      <p:ext uri="{BB962C8B-B14F-4D97-AF65-F5344CB8AC3E}">
        <p14:creationId xmlns:p14="http://schemas.microsoft.com/office/powerpoint/2010/main" val="790142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 </a:t>
            </a:r>
            <a:r>
              <a:rPr lang="en-US" sz="1200" kern="1200" dirty="0" err="1" smtClean="0">
                <a:solidFill>
                  <a:schemeClr val="tx1"/>
                </a:solidFill>
                <a:latin typeface="Times New Roman" charset="0"/>
                <a:ea typeface="ＭＳ Ｐゴシック" charset="0"/>
                <a:cs typeface="+mn-cs"/>
              </a:rPr>
              <a:t>ae</a:t>
            </a:r>
            <a:r>
              <a:rPr lang="en-US" sz="1200" kern="1200" dirty="0" smtClean="0">
                <a:solidFill>
                  <a:schemeClr val="tx1"/>
                </a:solidFill>
                <a:latin typeface="Times New Roman" charset="0"/>
                <a:ea typeface="ＭＳ Ｐゴシック" charset="0"/>
                <a:cs typeface="+mn-cs"/>
              </a:rPr>
              <a:t> \implies a \in </a:t>
            </a:r>
            <a:r>
              <a:rPr lang="en-US" sz="1200" kern="1200" dirty="0" err="1" smtClean="0">
                <a:solidFill>
                  <a:schemeClr val="tx1"/>
                </a:solidFill>
                <a:latin typeface="Times New Roman" charset="0"/>
                <a:ea typeface="ＭＳ Ｐゴシック" charset="0"/>
                <a:cs typeface="+mn-cs"/>
              </a:rPr>
              <a:t>aH</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166</a:t>
            </a:fld>
            <a:endParaRPr lang="en-US"/>
          </a:p>
        </p:txBody>
      </p:sp>
    </p:spTree>
    <p:extLst>
      <p:ext uri="{BB962C8B-B14F-4D97-AF65-F5344CB8AC3E}">
        <p14:creationId xmlns:p14="http://schemas.microsoft.com/office/powerpoint/2010/main" val="259718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0BEB9-1061-464B-BB70-65422F8B8AAF}" type="slidenum">
              <a:rPr lang="en-US"/>
              <a:pPr/>
              <a:t>12</a:t>
            </a:fld>
            <a:endParaRPr lang="en-US"/>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c = </a:t>
            </a:r>
            <a:r>
              <a:rPr lang="en-US" sz="1200" kern="1200" dirty="0" err="1" smtClean="0">
                <a:solidFill>
                  <a:schemeClr val="tx1"/>
                </a:solidFill>
                <a:latin typeface="Times New Roman" charset="0"/>
                <a:ea typeface="ＭＳ Ｐゴシック" charset="0"/>
                <a:cs typeface="+mn-cs"/>
              </a:rPr>
              <a:t>ah_a</a:t>
            </a:r>
            <a:r>
              <a:rPr lang="en-US" sz="1200" kern="1200" dirty="0" smtClean="0">
                <a:solidFill>
                  <a:schemeClr val="tx1"/>
                </a:solidFill>
                <a:latin typeface="Times New Roman" charset="0"/>
                <a:ea typeface="ＭＳ Ｐゴシック" charset="0"/>
                <a:cs typeface="+mn-cs"/>
              </a:rPr>
              <a:t> ~&amp;\wedge~ c = </a:t>
            </a:r>
            <a:r>
              <a:rPr lang="en-US" sz="1200" kern="1200" dirty="0" err="1" smtClean="0">
                <a:solidFill>
                  <a:schemeClr val="tx1"/>
                </a:solidFill>
                <a:latin typeface="Times New Roman" charset="0"/>
                <a:ea typeface="ＭＳ Ｐゴシック" charset="0"/>
                <a:cs typeface="+mn-cs"/>
              </a:rPr>
              <a:t>bh_b</a:t>
            </a:r>
            <a:r>
              <a:rPr lang="en-US" sz="1200" kern="1200" dirty="0" smtClean="0">
                <a:solidFill>
                  <a:schemeClr val="tx1"/>
                </a:solidFill>
                <a:latin typeface="Times New Roman" charset="0"/>
                <a:ea typeface="ＭＳ Ｐゴシック" charset="0"/>
                <a:cs typeface="+mn-cs"/>
              </a:rPr>
              <a:t>\\ </a:t>
            </a:r>
          </a:p>
          <a:p>
            <a:r>
              <a:rPr lang="en-US" sz="1200" kern="1200" dirty="0" err="1" smtClean="0">
                <a:solidFill>
                  <a:schemeClr val="tx1"/>
                </a:solidFill>
                <a:latin typeface="Times New Roman" charset="0"/>
                <a:ea typeface="ＭＳ Ｐゴシック" charset="0"/>
                <a:cs typeface="+mn-cs"/>
              </a:rPr>
              <a:t>ah_a</a:t>
            </a:r>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bh_b</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 &amp;= </a:t>
            </a:r>
            <a:r>
              <a:rPr lang="en-US" sz="1200" kern="1200" dirty="0" err="1" smtClean="0">
                <a:solidFill>
                  <a:schemeClr val="tx1"/>
                </a:solidFill>
                <a:latin typeface="Times New Roman" charset="0"/>
                <a:ea typeface="ＭＳ Ｐゴシック" charset="0"/>
                <a:cs typeface="+mn-cs"/>
              </a:rPr>
              <a:t>bh_bh_a</a:t>
            </a:r>
            <a:r>
              <a:rPr lang="en-US" sz="1200" kern="1200" dirty="0" smtClean="0">
                <a:solidFill>
                  <a:schemeClr val="tx1"/>
                </a:solidFill>
                <a:latin typeface="Times New Roman" charset="0"/>
                <a:ea typeface="ＭＳ Ｐゴシック" charset="0"/>
                <a:cs typeface="+mn-cs"/>
              </a:rPr>
              <a:t>^{-1}\\</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forall</a:t>
            </a:r>
            <a:r>
              <a:rPr lang="en-US" sz="1200" kern="1200" dirty="0" smtClean="0">
                <a:solidFill>
                  <a:schemeClr val="tx1"/>
                </a:solidFill>
                <a:latin typeface="Times New Roman" charset="0"/>
                <a:ea typeface="ＭＳ Ｐゴシック" charset="0"/>
                <a:cs typeface="+mn-cs"/>
              </a:rPr>
              <a:t> x\in H, ax&amp;=</a:t>
            </a:r>
            <a:r>
              <a:rPr lang="en-US" sz="1200" kern="1200" dirty="0" err="1" smtClean="0">
                <a:solidFill>
                  <a:schemeClr val="tx1"/>
                </a:solidFill>
                <a:latin typeface="Times New Roman" charset="0"/>
                <a:ea typeface="ＭＳ Ｐゴシック" charset="0"/>
                <a:cs typeface="+mn-cs"/>
              </a:rPr>
              <a:t>bh_bh_a</a:t>
            </a:r>
            <a:r>
              <a:rPr lang="en-US" sz="1200" kern="1200" dirty="0" smtClean="0">
                <a:solidFill>
                  <a:schemeClr val="tx1"/>
                </a:solidFill>
                <a:latin typeface="Times New Roman" charset="0"/>
                <a:ea typeface="ＭＳ Ｐゴシック" charset="0"/>
                <a:cs typeface="+mn-cs"/>
              </a:rPr>
              <a:t>^{-1}x \in </a:t>
            </a:r>
            <a:r>
              <a:rPr lang="en-US" sz="1200" kern="1200" dirty="0" err="1" smtClean="0">
                <a:solidFill>
                  <a:schemeClr val="tx1"/>
                </a:solidFill>
                <a:latin typeface="Times New Roman" charset="0"/>
                <a:ea typeface="ＭＳ Ｐゴシック" charset="0"/>
                <a:cs typeface="+mn-cs"/>
              </a:rPr>
              <a:t>bH</a:t>
            </a:r>
            <a:r>
              <a:rPr lang="en-US" sz="1200" kern="1200" dirty="0" smtClean="0">
                <a:solidFill>
                  <a:schemeClr val="tx1"/>
                </a:solidFill>
                <a:latin typeface="Times New Roman" charset="0"/>
                <a:ea typeface="ＭＳ Ｐゴシック" charset="0"/>
                <a:cs typeface="+mn-cs"/>
              </a:rPr>
              <a:t>\\</a:t>
            </a:r>
          </a:p>
          <a:p>
            <a:r>
              <a:rPr lang="en-US" sz="1200" kern="1200" dirty="0" err="1" smtClean="0">
                <a:solidFill>
                  <a:schemeClr val="tx1"/>
                </a:solidFill>
                <a:latin typeface="Times New Roman" charset="0"/>
                <a:ea typeface="ＭＳ Ｐゴシック" charset="0"/>
                <a:cs typeface="+mn-cs"/>
              </a:rPr>
              <a:t>aH</a:t>
            </a:r>
            <a:r>
              <a:rPr lang="en-US" sz="1200" kern="1200" dirty="0" smtClean="0">
                <a:solidFill>
                  <a:schemeClr val="tx1"/>
                </a:solidFill>
                <a:latin typeface="Times New Roman" charset="0"/>
                <a:ea typeface="ＭＳ Ｐゴシック" charset="0"/>
                <a:cs typeface="+mn-cs"/>
              </a:rPr>
              <a:t> &amp;\</a:t>
            </a:r>
            <a:r>
              <a:rPr lang="en-US" sz="1200" kern="1200" dirty="0" err="1" smtClean="0">
                <a:solidFill>
                  <a:schemeClr val="tx1"/>
                </a:solidFill>
                <a:latin typeface="Times New Roman" charset="0"/>
                <a:ea typeface="ＭＳ Ｐゴシック" charset="0"/>
                <a:cs typeface="+mn-cs"/>
              </a:rPr>
              <a:t>subseteq</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bH</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Similarly,~~}</a:t>
            </a:r>
          </a:p>
          <a:p>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bH</a:t>
            </a:r>
            <a:r>
              <a:rPr lang="en-US" sz="1200" kern="1200" dirty="0" smtClean="0">
                <a:solidFill>
                  <a:schemeClr val="tx1"/>
                </a:solidFill>
                <a:latin typeface="Times New Roman" charset="0"/>
                <a:ea typeface="ＭＳ Ｐゴシック" charset="0"/>
                <a:cs typeface="+mn-cs"/>
              </a:rPr>
              <a:t> &amp;\</a:t>
            </a:r>
            <a:r>
              <a:rPr lang="en-US" sz="1200" kern="1200" dirty="0" err="1" smtClean="0">
                <a:solidFill>
                  <a:schemeClr val="tx1"/>
                </a:solidFill>
                <a:latin typeface="Times New Roman" charset="0"/>
                <a:ea typeface="ＭＳ Ｐゴシック" charset="0"/>
                <a:cs typeface="+mn-cs"/>
              </a:rPr>
              <a:t>subseteq</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aH</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and~so</a:t>
            </a:r>
            <a:r>
              <a:rPr lang="en-US" sz="1200" kern="1200" dirty="0" smtClean="0">
                <a:solidFill>
                  <a:schemeClr val="tx1"/>
                </a:solidFill>
                <a:latin typeface="Times New Roman" charset="0"/>
                <a:ea typeface="ＭＳ Ｐゴシック" charset="0"/>
                <a:cs typeface="+mn-cs"/>
              </a:rPr>
              <a:t>~~}</a:t>
            </a:r>
          </a:p>
          <a:p>
            <a:r>
              <a:rPr lang="en-US" sz="1200" kern="1200" dirty="0" err="1" smtClean="0">
                <a:solidFill>
                  <a:schemeClr val="tx1"/>
                </a:solidFill>
                <a:latin typeface="Times New Roman" charset="0"/>
                <a:ea typeface="ＭＳ Ｐゴシック" charset="0"/>
                <a:cs typeface="+mn-cs"/>
              </a:rPr>
              <a:t>bH</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aH</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167</a:t>
            </a:fld>
            <a:endParaRPr lang="en-US"/>
          </a:p>
        </p:txBody>
      </p:sp>
    </p:spTree>
    <p:extLst>
      <p:ext uri="{BB962C8B-B14F-4D97-AF65-F5344CB8AC3E}">
        <p14:creationId xmlns:p14="http://schemas.microsoft.com/office/powerpoint/2010/main" val="33819338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rm</a:t>
            </a:r>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gcd</a:t>
            </a:r>
            <a:r>
              <a:rPr lang="da-DK" sz="1200" kern="1200" dirty="0" smtClean="0">
                <a:solidFill>
                  <a:schemeClr val="tx1"/>
                </a:solidFill>
                <a:latin typeface="Times New Roman" charset="0"/>
                <a:ea typeface="ＭＳ Ｐゴシック" charset="0"/>
                <a:cs typeface="+mn-cs"/>
              </a:rPr>
              <a:t>}(a, n) = 1 \</a:t>
            </a:r>
            <a:r>
              <a:rPr lang="da-DK" sz="1200" kern="1200" dirty="0" err="1" smtClean="0">
                <a:solidFill>
                  <a:schemeClr val="tx1"/>
                </a:solidFill>
                <a:latin typeface="Times New Roman" charset="0"/>
                <a:ea typeface="ＭＳ Ｐゴシック" charset="0"/>
                <a:cs typeface="+mn-cs"/>
              </a:rPr>
              <a:t>implies</a:t>
            </a:r>
            <a:r>
              <a:rPr lang="da-DK" sz="1200" kern="1200" dirty="0" smtClean="0">
                <a:solidFill>
                  <a:schemeClr val="tx1"/>
                </a:solidFill>
                <a:latin typeface="Times New Roman" charset="0"/>
                <a:ea typeface="ＭＳ Ｐゴシック" charset="0"/>
                <a:cs typeface="+mn-cs"/>
              </a:rPr>
              <a:t> a^{\</a:t>
            </a:r>
            <a:r>
              <a:rPr lang="da-DK" sz="1200" kern="1200" dirty="0" err="1" smtClean="0">
                <a:solidFill>
                  <a:schemeClr val="tx1"/>
                </a:solidFill>
                <a:latin typeface="Times New Roman" charset="0"/>
                <a:ea typeface="ＭＳ Ｐゴシック" charset="0"/>
                <a:cs typeface="+mn-cs"/>
              </a:rPr>
              <a:t>phi</a:t>
            </a:r>
            <a:r>
              <a:rPr lang="da-DK" sz="1200" kern="1200" dirty="0" smtClean="0">
                <a:solidFill>
                  <a:schemeClr val="tx1"/>
                </a:solidFill>
                <a:latin typeface="Times New Roman" charset="0"/>
                <a:ea typeface="ＭＳ Ｐゴシック" charset="0"/>
                <a:cs typeface="+mn-cs"/>
              </a:rPr>
              <a:t>(n)} = 1\mod n$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172</a:t>
            </a:fld>
            <a:endParaRPr lang="en-US"/>
          </a:p>
        </p:txBody>
      </p:sp>
    </p:spTree>
    <p:extLst>
      <p:ext uri="{BB962C8B-B14F-4D97-AF65-F5344CB8AC3E}">
        <p14:creationId xmlns:p14="http://schemas.microsoft.com/office/powerpoint/2010/main" val="3968971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operations: $x + y, -x, </a:t>
            </a:r>
            <a:r>
              <a:rPr lang="en-US" sz="1200" kern="1200" dirty="0" err="1" smtClean="0">
                <a:solidFill>
                  <a:schemeClr val="tx1"/>
                </a:solidFill>
                <a:latin typeface="Times New Roman" charset="0"/>
                <a:ea typeface="ＭＳ Ｐゴシック" charset="0"/>
                <a:cs typeface="+mn-cs"/>
              </a:rPr>
              <a:t>xy</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constant: ~~~~$0_R, 1_R$\\</a:t>
            </a:r>
          </a:p>
          <a:p>
            <a:r>
              <a:rPr lang="en-US" sz="1200" kern="1200" dirty="0" smtClean="0">
                <a:solidFill>
                  <a:schemeClr val="tx1"/>
                </a:solidFill>
                <a:latin typeface="Times New Roman" charset="0"/>
                <a:ea typeface="ＭＳ Ｐゴシック" charset="0"/>
                <a:cs typeface="+mn-cs"/>
              </a:rPr>
              <a:t>axioms:</a:t>
            </a:r>
          </a:p>
          <a:p>
            <a:r>
              <a:rPr lang="en-US" sz="1200" kern="1200" dirty="0" smtClean="0">
                <a:solidFill>
                  <a:schemeClr val="tx1"/>
                </a:solidFill>
                <a:latin typeface="Times New Roman" charset="0"/>
                <a:ea typeface="ＭＳ Ｐゴシック" charset="0"/>
                <a:cs typeface="+mn-cs"/>
              </a:rPr>
              <a:t>\begin{align*}</a:t>
            </a:r>
          </a:p>
          <a:p>
            <a:r>
              <a:rPr lang="en-US" sz="1200" kern="1200" dirty="0" smtClean="0">
                <a:solidFill>
                  <a:schemeClr val="tx1"/>
                </a:solidFill>
                <a:latin typeface="Times New Roman" charset="0"/>
                <a:ea typeface="ＭＳ Ｐゴシック" charset="0"/>
                <a:cs typeface="+mn-cs"/>
              </a:rPr>
              <a:t>x+ (y + z) &amp;= (x + y) + z~~~~~~~~~~~~~~~~~~~~\\</a:t>
            </a:r>
          </a:p>
          <a:p>
            <a:r>
              <a:rPr lang="fr-FR" sz="1200" kern="1200" dirty="0" smtClean="0">
                <a:solidFill>
                  <a:schemeClr val="tx1"/>
                </a:solidFill>
                <a:latin typeface="Times New Roman" charset="0"/>
                <a:ea typeface="ＭＳ Ｐゴシック" charset="0"/>
                <a:cs typeface="+mn-cs"/>
              </a:rPr>
              <a:t>x + 0 = 0 + x = x~~&amp;~~~~~ x + -x = -x + x = 0~~~~~~~~~~~~~~~~~~~~\\</a:t>
            </a:r>
          </a:p>
          <a:p>
            <a:r>
              <a:rPr lang="es-ES_tradnl" sz="1200" kern="1200" dirty="0" smtClean="0">
                <a:solidFill>
                  <a:schemeClr val="tx1"/>
                </a:solidFill>
                <a:latin typeface="Times New Roman" charset="0"/>
                <a:ea typeface="ＭＳ Ｐゴシック" charset="0"/>
                <a:cs typeface="+mn-cs"/>
              </a:rPr>
              <a:t>x + y  &amp;= y + x~~~~~~~~~~~~~~~~~~~~\\</a:t>
            </a:r>
          </a:p>
          <a:p>
            <a:r>
              <a:rPr lang="es-ES_tradnl" sz="1200" kern="1200" dirty="0" smtClean="0">
                <a:solidFill>
                  <a:schemeClr val="tx1"/>
                </a:solidFill>
                <a:latin typeface="Times New Roman" charset="0"/>
                <a:ea typeface="ＭＳ Ｐゴシック" charset="0"/>
                <a:cs typeface="+mn-cs"/>
              </a:rPr>
              <a:t>x(</a:t>
            </a:r>
            <a:r>
              <a:rPr lang="es-ES_tradnl" sz="1200" kern="1200" dirty="0" err="1" smtClean="0">
                <a:solidFill>
                  <a:schemeClr val="tx1"/>
                </a:solidFill>
                <a:latin typeface="Times New Roman" charset="0"/>
                <a:ea typeface="ＭＳ Ｐゴシック" charset="0"/>
                <a:cs typeface="+mn-cs"/>
              </a:rPr>
              <a:t>yz</a:t>
            </a:r>
            <a:r>
              <a:rPr lang="es-ES_tradnl" sz="1200" kern="1200" dirty="0" smtClean="0">
                <a:solidFill>
                  <a:schemeClr val="tx1"/>
                </a:solidFill>
                <a:latin typeface="Times New Roman" charset="0"/>
                <a:ea typeface="ＭＳ Ｐゴシック" charset="0"/>
                <a:cs typeface="+mn-cs"/>
              </a:rPr>
              <a:t>) &amp;= (</a:t>
            </a:r>
            <a:r>
              <a:rPr lang="es-ES_tradnl" sz="1200" kern="1200" dirty="0" err="1" smtClean="0">
                <a:solidFill>
                  <a:schemeClr val="tx1"/>
                </a:solidFill>
                <a:latin typeface="Times New Roman" charset="0"/>
                <a:ea typeface="ＭＳ Ｐゴシック" charset="0"/>
                <a:cs typeface="+mn-cs"/>
              </a:rPr>
              <a:t>xy</a:t>
            </a:r>
            <a:r>
              <a:rPr lang="es-ES_tradnl" sz="1200" kern="1200" dirty="0" smtClean="0">
                <a:solidFill>
                  <a:schemeClr val="tx1"/>
                </a:solidFill>
                <a:latin typeface="Times New Roman" charset="0"/>
                <a:ea typeface="ＭＳ Ｐゴシック" charset="0"/>
                <a:cs typeface="+mn-cs"/>
              </a:rPr>
              <a:t>)z~~~~~~~~~~~~~~~~~~~~\\</a:t>
            </a:r>
          </a:p>
          <a:p>
            <a:r>
              <a:rPr lang="fr-FR" sz="1200" kern="1200" dirty="0" smtClean="0">
                <a:solidFill>
                  <a:schemeClr val="tx1"/>
                </a:solidFill>
                <a:latin typeface="Times New Roman" charset="0"/>
                <a:ea typeface="ＭＳ Ｐゴシック" charset="0"/>
                <a:cs typeface="+mn-cs"/>
              </a:rPr>
              <a:t>1 \</a:t>
            </a:r>
            <a:r>
              <a:rPr lang="fr-FR" sz="1200" kern="1200" dirty="0" err="1" smtClean="0">
                <a:solidFill>
                  <a:schemeClr val="tx1"/>
                </a:solidFill>
                <a:latin typeface="Times New Roman" charset="0"/>
                <a:ea typeface="ＭＳ Ｐゴシック" charset="0"/>
                <a:cs typeface="+mn-cs"/>
              </a:rPr>
              <a:t>neq</a:t>
            </a:r>
            <a:r>
              <a:rPr lang="fr-FR" sz="1200" kern="1200" dirty="0" smtClean="0">
                <a:solidFill>
                  <a:schemeClr val="tx1"/>
                </a:solidFill>
                <a:latin typeface="Times New Roman" charset="0"/>
                <a:ea typeface="ＭＳ Ｐゴシック" charset="0"/>
                <a:cs typeface="+mn-cs"/>
              </a:rPr>
              <a:t> 0~~~~~~1x = &amp;~x1 = x~~~~~~~ 0x = x0 = 0~~~~~~~~~~~~~~~~~~~~\\</a:t>
            </a:r>
          </a:p>
          <a:p>
            <a:r>
              <a:rPr lang="fr-FR" sz="1200" kern="1200" dirty="0" smtClean="0">
                <a:solidFill>
                  <a:schemeClr val="tx1"/>
                </a:solidFill>
                <a:latin typeface="Times New Roman" charset="0"/>
                <a:ea typeface="ＭＳ Ｐゴシック" charset="0"/>
                <a:cs typeface="+mn-cs"/>
              </a:rPr>
              <a:t>x(y + z) = </a:t>
            </a:r>
            <a:r>
              <a:rPr lang="fr-FR" sz="1200" kern="1200" dirty="0" err="1" smtClean="0">
                <a:solidFill>
                  <a:schemeClr val="tx1"/>
                </a:solidFill>
                <a:latin typeface="Times New Roman" charset="0"/>
                <a:ea typeface="ＭＳ Ｐゴシック" charset="0"/>
                <a:cs typeface="+mn-cs"/>
              </a:rPr>
              <a:t>xy</a:t>
            </a:r>
            <a:r>
              <a:rPr lang="fr-FR" sz="1200" kern="1200" dirty="0" smtClean="0">
                <a:solidFill>
                  <a:schemeClr val="tx1"/>
                </a:solidFill>
                <a:latin typeface="Times New Roman" charset="0"/>
                <a:ea typeface="ＭＳ Ｐゴシック" charset="0"/>
                <a:cs typeface="+mn-cs"/>
              </a:rPr>
              <a:t> + </a:t>
            </a:r>
            <a:r>
              <a:rPr lang="fr-FR" sz="1200" kern="1200" dirty="0" err="1" smtClean="0">
                <a:solidFill>
                  <a:schemeClr val="tx1"/>
                </a:solidFill>
                <a:latin typeface="Times New Roman" charset="0"/>
                <a:ea typeface="ＭＳ Ｐゴシック" charset="0"/>
                <a:cs typeface="+mn-cs"/>
              </a:rPr>
              <a:t>xz</a:t>
            </a:r>
            <a:r>
              <a:rPr lang="fr-FR" sz="1200" kern="1200" dirty="0" smtClean="0">
                <a:solidFill>
                  <a:schemeClr val="tx1"/>
                </a:solidFill>
                <a:latin typeface="Times New Roman" charset="0"/>
                <a:ea typeface="ＭＳ Ｐゴシック" charset="0"/>
                <a:cs typeface="+mn-cs"/>
              </a:rPr>
              <a:t> ~~~&amp;~~~~(y + z)x = </a:t>
            </a:r>
            <a:r>
              <a:rPr lang="fr-FR" sz="1200" kern="1200" dirty="0" err="1" smtClean="0">
                <a:solidFill>
                  <a:schemeClr val="tx1"/>
                </a:solidFill>
                <a:latin typeface="Times New Roman" charset="0"/>
                <a:ea typeface="ＭＳ Ｐゴシック" charset="0"/>
                <a:cs typeface="+mn-cs"/>
              </a:rPr>
              <a:t>yx</a:t>
            </a:r>
            <a:r>
              <a:rPr lang="fr-FR" sz="1200" kern="1200" dirty="0" smtClean="0">
                <a:solidFill>
                  <a:schemeClr val="tx1"/>
                </a:solidFill>
                <a:latin typeface="Times New Roman" charset="0"/>
                <a:ea typeface="ＭＳ Ｐゴシック" charset="0"/>
                <a:cs typeface="+mn-cs"/>
              </a:rPr>
              <a:t> + </a:t>
            </a:r>
            <a:r>
              <a:rPr lang="fr-FR" sz="1200" kern="1200" dirty="0" err="1" smtClean="0">
                <a:solidFill>
                  <a:schemeClr val="tx1"/>
                </a:solidFill>
                <a:latin typeface="Times New Roman" charset="0"/>
                <a:ea typeface="ＭＳ Ｐゴシック" charset="0"/>
                <a:cs typeface="+mn-cs"/>
              </a:rPr>
              <a:t>zx</a:t>
            </a:r>
            <a:r>
              <a:rPr lang="fr-FR"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\end{</a:t>
            </a:r>
            <a:r>
              <a:rPr lang="fr-FR" sz="1200" kern="1200" dirty="0" err="1" smtClean="0">
                <a:solidFill>
                  <a:schemeClr val="tx1"/>
                </a:solidFill>
                <a:latin typeface="Times New Roman" charset="0"/>
                <a:ea typeface="ＭＳ Ｐゴシック" charset="0"/>
                <a:cs typeface="+mn-cs"/>
              </a:rPr>
              <a:t>align</a:t>
            </a:r>
            <a:r>
              <a:rPr lang="fr-FR"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176</a:t>
            </a:fld>
            <a:endParaRPr lang="en-US"/>
          </a:p>
        </p:txBody>
      </p:sp>
    </p:spTree>
    <p:extLst>
      <p:ext uri="{BB962C8B-B14F-4D97-AF65-F5344CB8AC3E}">
        <p14:creationId xmlns:p14="http://schemas.microsoft.com/office/powerpoint/2010/main" val="3694065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Times New Roman" charset="0"/>
                <a:ea typeface="ＭＳ Ｐゴシック" charset="0"/>
                <a:cs typeface="+mn-cs"/>
              </a:rPr>
              <a:t>xx^{-1} = x^{-1}x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179</a:t>
            </a:fld>
            <a:endParaRPr lang="en-US"/>
          </a:p>
        </p:txBody>
      </p:sp>
    </p:spTree>
    <p:extLst>
      <p:ext uri="{BB962C8B-B14F-4D97-AF65-F5344CB8AC3E}">
        <p14:creationId xmlns:p14="http://schemas.microsoft.com/office/powerpoint/2010/main" val="2053502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What are units in the ring ${\mathbb Z}$ of integers?\\</a:t>
            </a:r>
          </a:p>
          <a:p>
            <a:r>
              <a:rPr lang="en-US" sz="1200" kern="1200" dirty="0" smtClean="0">
                <a:solidFill>
                  <a:schemeClr val="tx1"/>
                </a:solidFill>
                <a:latin typeface="Times New Roman" charset="0"/>
                <a:ea typeface="ＭＳ Ｐゴシック" charset="0"/>
                <a:cs typeface="+mn-cs"/>
              </a:rPr>
              <a:t>What are units in the ring ${\mathbb Z[\</a:t>
            </a:r>
            <a:r>
              <a:rPr lang="en-US" sz="1200" kern="1200" dirty="0" err="1" smtClean="0">
                <a:solidFill>
                  <a:schemeClr val="tx1"/>
                </a:solidFill>
                <a:latin typeface="Times New Roman" charset="0"/>
                <a:ea typeface="ＭＳ Ｐゴシック" charset="0"/>
                <a:cs typeface="+mn-cs"/>
              </a:rPr>
              <a:t>sqrt</a:t>
            </a:r>
            <a:r>
              <a:rPr lang="en-US" sz="1200" kern="1200" dirty="0" smtClean="0">
                <a:solidFill>
                  <a:schemeClr val="tx1"/>
                </a:solidFill>
                <a:latin typeface="Times New Roman" charset="0"/>
                <a:ea typeface="ＭＳ Ｐゴシック" charset="0"/>
                <a:cs typeface="+mn-cs"/>
              </a:rPr>
              <a:t>{-1}}]$ of Gaussian integers?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180</a:t>
            </a:fld>
            <a:endParaRPr lang="en-US"/>
          </a:p>
        </p:txBody>
      </p:sp>
    </p:spTree>
    <p:extLst>
      <p:ext uri="{BB962C8B-B14F-4D97-AF65-F5344CB8AC3E}">
        <p14:creationId xmlns:p14="http://schemas.microsoft.com/office/powerpoint/2010/main" val="2058007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If $a$ is a unit and $b$ is a unit then so is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(b^{-1}a^{-1})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181</a:t>
            </a:fld>
            <a:endParaRPr lang="en-US"/>
          </a:p>
        </p:txBody>
      </p:sp>
    </p:spTree>
    <p:extLst>
      <p:ext uri="{BB962C8B-B14F-4D97-AF65-F5344CB8AC3E}">
        <p14:creationId xmlns:p14="http://schemas.microsoft.com/office/powerpoint/2010/main" val="33912945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latin typeface="Times New Roman" charset="0"/>
                <a:ea typeface="ＭＳ Ｐゴシック" charset="0"/>
                <a:cs typeface="+mn-cs"/>
              </a:rPr>
              <a:t>1.~~&amp;x \</a:t>
            </a:r>
            <a:r>
              <a:rPr lang="fr-FR" sz="1200" kern="1200" dirty="0" err="1" smtClean="0">
                <a:solidFill>
                  <a:schemeClr val="tx1"/>
                </a:solidFill>
                <a:latin typeface="Times New Roman" charset="0"/>
                <a:ea typeface="ＭＳ Ｐゴシック" charset="0"/>
                <a:cs typeface="+mn-cs"/>
              </a:rPr>
              <a:t>neq</a:t>
            </a:r>
            <a:r>
              <a:rPr lang="fr-FR" sz="1200" kern="1200" dirty="0" smtClean="0">
                <a:solidFill>
                  <a:schemeClr val="tx1"/>
                </a:solidFill>
                <a:latin typeface="Times New Roman" charset="0"/>
                <a:ea typeface="ＭＳ Ｐゴシック" charset="0"/>
                <a:cs typeface="+mn-cs"/>
              </a:rPr>
              <a:t> 0\\</a:t>
            </a:r>
          </a:p>
          <a:p>
            <a:r>
              <a:rPr lang="es-ES_tradnl" sz="1200" kern="1200" dirty="0" smtClean="0">
                <a:solidFill>
                  <a:schemeClr val="tx1"/>
                </a:solidFill>
                <a:latin typeface="Times New Roman" charset="0"/>
                <a:ea typeface="ＭＳ Ｐゴシック" charset="0"/>
                <a:cs typeface="+mn-cs"/>
              </a:rPr>
              <a:t>2.~~&amp;\</a:t>
            </a:r>
            <a:r>
              <a:rPr lang="es-ES_tradnl" sz="1200" kern="1200" dirty="0" err="1" smtClean="0">
                <a:solidFill>
                  <a:schemeClr val="tx1"/>
                </a:solidFill>
                <a:latin typeface="Times New Roman" charset="0"/>
                <a:ea typeface="ＭＳ Ｐゴシック" charset="0"/>
                <a:cs typeface="+mn-cs"/>
              </a:rPr>
              <a:t>exists</a:t>
            </a:r>
            <a:r>
              <a:rPr lang="es-ES_tradnl" sz="1200" kern="1200" dirty="0" smtClean="0">
                <a:solidFill>
                  <a:schemeClr val="tx1"/>
                </a:solidFill>
                <a:latin typeface="Times New Roman" charset="0"/>
                <a:ea typeface="ＭＳ Ｐゴシック" charset="0"/>
                <a:cs typeface="+mn-cs"/>
              </a:rPr>
              <a:t> y \</a:t>
            </a:r>
            <a:r>
              <a:rPr lang="es-ES_tradnl" sz="1200" kern="1200" dirty="0" err="1" smtClean="0">
                <a:solidFill>
                  <a:schemeClr val="tx1"/>
                </a:solidFill>
                <a:latin typeface="Times New Roman" charset="0"/>
                <a:ea typeface="ＭＳ Ｐゴシック" charset="0"/>
                <a:cs typeface="+mn-cs"/>
              </a:rPr>
              <a:t>neq</a:t>
            </a:r>
            <a:r>
              <a:rPr lang="es-ES_tradnl" sz="1200" kern="1200" dirty="0" smtClean="0">
                <a:solidFill>
                  <a:schemeClr val="tx1"/>
                </a:solidFill>
                <a:latin typeface="Times New Roman" charset="0"/>
                <a:ea typeface="ＭＳ Ｐゴシック" charset="0"/>
                <a:cs typeface="+mn-cs"/>
              </a:rPr>
              <a:t> 0, ~~</a:t>
            </a:r>
            <a:r>
              <a:rPr lang="es-ES_tradnl" sz="1200" kern="1200" dirty="0" err="1" smtClean="0">
                <a:solidFill>
                  <a:schemeClr val="tx1"/>
                </a:solidFill>
                <a:latin typeface="Times New Roman" charset="0"/>
                <a:ea typeface="ＭＳ Ｐゴシック" charset="0"/>
                <a:cs typeface="+mn-cs"/>
              </a:rPr>
              <a:t>xy</a:t>
            </a:r>
            <a:r>
              <a:rPr lang="es-ES_tradnl" sz="1200" kern="1200" dirty="0" smtClean="0">
                <a:solidFill>
                  <a:schemeClr val="tx1"/>
                </a:solidFill>
                <a:latin typeface="Times New Roman" charset="0"/>
                <a:ea typeface="ＭＳ Ｐゴシック" charset="0"/>
                <a:cs typeface="+mn-cs"/>
              </a:rPr>
              <a:t> = 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183</a:t>
            </a:fld>
            <a:endParaRPr lang="en-US"/>
          </a:p>
        </p:txBody>
      </p:sp>
    </p:spTree>
    <p:extLst>
      <p:ext uri="{BB962C8B-B14F-4D97-AF65-F5344CB8AC3E}">
        <p14:creationId xmlns:p14="http://schemas.microsoft.com/office/powerpoint/2010/main" val="352897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{x^2 + 1}{x^3 - 2}</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184</a:t>
            </a:fld>
            <a:endParaRPr lang="en-US"/>
          </a:p>
        </p:txBody>
      </p:sp>
    </p:spTree>
    <p:extLst>
      <p:ext uri="{BB962C8B-B14F-4D97-AF65-F5344CB8AC3E}">
        <p14:creationId xmlns:p14="http://schemas.microsoft.com/office/powerpoint/2010/main" val="16673506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8FA9D-678B-BB48-B70C-922E3950E571}" type="slidenum">
              <a:rPr lang="en-US"/>
              <a:pPr/>
              <a:t>186</a:t>
            </a:fld>
            <a:endParaRPr lang="en-US"/>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\|x\|: E \</a:t>
            </a:r>
            <a:r>
              <a:rPr lang="en-US" sz="1200" kern="1200" dirty="0" err="1" smtClean="0">
                <a:solidFill>
                  <a:schemeClr val="tx1"/>
                </a:solidFill>
                <a:latin typeface="Times New Roman" charset="0"/>
                <a:ea typeface="ＭＳ Ｐゴシック" charset="0"/>
                <a:cs typeface="+mn-cs"/>
              </a:rPr>
              <a:t>rightarrow</a:t>
            </a:r>
            <a:r>
              <a:rPr lang="en-US" sz="1200" kern="1200" dirty="0" smtClean="0">
                <a:solidFill>
                  <a:schemeClr val="tx1"/>
                </a:solidFill>
                <a:latin typeface="Times New Roman" charset="0"/>
                <a:ea typeface="ＭＳ Ｐゴシック" charset="0"/>
                <a:cs typeface="+mn-cs"/>
              </a:rPr>
              <a:t>\mathbb{N}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satisfying}: \\</a:t>
            </a:r>
          </a:p>
          <a:p>
            <a:r>
              <a:rPr lang="en-US" sz="1200" kern="1200" dirty="0" smtClean="0">
                <a:solidFill>
                  <a:schemeClr val="tx1"/>
                </a:solidFill>
                <a:latin typeface="Times New Roman" charset="0"/>
                <a:ea typeface="ＭＳ Ｐゴシック" charset="0"/>
                <a:cs typeface="+mn-cs"/>
              </a:rPr>
              <a:t>~~~~~\|a\| = 0 \</a:t>
            </a:r>
            <a:r>
              <a:rPr lang="en-US" sz="1200" kern="1200" dirty="0" err="1" smtClean="0">
                <a:solidFill>
                  <a:schemeClr val="tx1"/>
                </a:solidFill>
                <a:latin typeface="Times New Roman" charset="0"/>
                <a:ea typeface="ＭＳ Ｐゴシック" charset="0"/>
                <a:cs typeface="+mn-cs"/>
              </a:rPr>
              <a:t>iff</a:t>
            </a:r>
            <a:r>
              <a:rPr lang="en-US" sz="1200" kern="1200" dirty="0" smtClean="0">
                <a:solidFill>
                  <a:schemeClr val="tx1"/>
                </a:solidFill>
                <a:latin typeface="Times New Roman" charset="0"/>
                <a:ea typeface="ＭＳ Ｐゴシック" charset="0"/>
                <a:cs typeface="+mn-cs"/>
              </a:rPr>
              <a:t> a = 0 \\</a:t>
            </a:r>
          </a:p>
          <a:p>
            <a:r>
              <a:rPr lang="en-US" sz="1200" kern="1200" dirty="0" smtClean="0">
                <a:solidFill>
                  <a:schemeClr val="tx1"/>
                </a:solidFill>
                <a:latin typeface="Times New Roman" charset="0"/>
                <a:ea typeface="ＭＳ Ｐゴシック" charset="0"/>
                <a:cs typeface="+mn-cs"/>
              </a:rPr>
              <a:t>~~~~~b \ne 0 \implies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ge</a:t>
            </a:r>
            <a:r>
              <a:rPr lang="en-US" sz="1200" kern="1200" dirty="0" smtClean="0">
                <a:solidFill>
                  <a:schemeClr val="tx1"/>
                </a:solidFill>
                <a:latin typeface="Times New Roman" charset="0"/>
                <a:ea typeface="ＭＳ Ｐゴシック" charset="0"/>
                <a:cs typeface="+mn-cs"/>
              </a:rPr>
              <a:t> \|a\|\\</a:t>
            </a:r>
          </a:p>
          <a:p>
            <a:r>
              <a:rPr lang="pt-BR" sz="1200" kern="1200" dirty="0" smtClean="0">
                <a:solidFill>
                  <a:schemeClr val="tx1"/>
                </a:solidFill>
                <a:latin typeface="Times New Roman" charset="0"/>
                <a:ea typeface="ＭＳ Ｐゴシック" charset="0"/>
                <a:cs typeface="+mn-cs"/>
              </a:rPr>
              <a:t>~~~~~</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 \ne 0 \</a:t>
            </a:r>
            <a:r>
              <a:rPr lang="pt-BR" sz="1200" kern="1200" dirty="0" err="1" smtClean="0">
                <a:solidFill>
                  <a:schemeClr val="tx1"/>
                </a:solidFill>
                <a:latin typeface="Times New Roman" charset="0"/>
                <a:ea typeface="ＭＳ Ｐゴシック" charset="0"/>
                <a:cs typeface="+mn-cs"/>
              </a:rPr>
              <a:t>implies</a:t>
            </a:r>
            <a:r>
              <a:rPr lang="pt-BR" sz="1200" kern="1200" dirty="0" smtClean="0">
                <a:solidFill>
                  <a:schemeClr val="tx1"/>
                </a:solidFill>
                <a:latin typeface="Times New Roman" charset="0"/>
                <a:ea typeface="ＭＳ Ｐゴシック" charset="0"/>
                <a:cs typeface="+mn-cs"/>
              </a:rPr>
              <a:t> a = {\</a:t>
            </a:r>
            <a:r>
              <a:rPr lang="pt-BR" sz="1200" kern="1200" dirty="0" err="1" smtClean="0">
                <a:solidFill>
                  <a:schemeClr val="tx1"/>
                </a:solidFill>
                <a:latin typeface="Times New Roman" charset="0"/>
                <a:ea typeface="ＭＳ Ｐゴシック" charset="0"/>
                <a:cs typeface="+mn-cs"/>
              </a:rPr>
              <a:t>rm</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quot</a:t>
            </a:r>
            <a:r>
              <a:rPr lang="pt-BR" sz="1200" kern="1200" dirty="0" smtClean="0">
                <a:solidFill>
                  <a:schemeClr val="tx1"/>
                </a:solidFill>
                <a:latin typeface="Times New Roman" charset="0"/>
                <a:ea typeface="ＭＳ Ｐゴシック" charset="0"/>
                <a:cs typeface="+mn-cs"/>
              </a:rPr>
              <a:t>}(a, </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cdot</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 + {\</a:t>
            </a:r>
            <a:r>
              <a:rPr lang="pt-BR" sz="1200" kern="1200" dirty="0" err="1" smtClean="0">
                <a:solidFill>
                  <a:schemeClr val="tx1"/>
                </a:solidFill>
                <a:latin typeface="Times New Roman" charset="0"/>
                <a:ea typeface="ＭＳ Ｐゴシック" charset="0"/>
                <a:cs typeface="+mn-cs"/>
              </a:rPr>
              <a:t>rm</a:t>
            </a:r>
            <a:r>
              <a:rPr lang="pt-BR" sz="1200" kern="1200" dirty="0" smtClean="0">
                <a:solidFill>
                  <a:schemeClr val="tx1"/>
                </a:solidFill>
                <a:latin typeface="Times New Roman" charset="0"/>
                <a:ea typeface="ＭＳ Ｐゴシック" charset="0"/>
                <a:cs typeface="+mn-cs"/>
              </a:rPr>
              <a:t> rem}(a, </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a:t>
            </a:r>
          </a:p>
          <a:p>
            <a:r>
              <a:rPr lang="pt-BR" sz="1200" kern="1200" dirty="0" smtClean="0">
                <a:solidFill>
                  <a:schemeClr val="tx1"/>
                </a:solidFill>
                <a:latin typeface="Times New Roman" charset="0"/>
                <a:ea typeface="ＭＳ Ｐゴシック" charset="0"/>
                <a:cs typeface="+mn-cs"/>
              </a:rPr>
              <a:t>~~~~~\|{\</a:t>
            </a:r>
            <a:r>
              <a:rPr lang="pt-BR" sz="1200" kern="1200" dirty="0" err="1" smtClean="0">
                <a:solidFill>
                  <a:schemeClr val="tx1"/>
                </a:solidFill>
                <a:latin typeface="Times New Roman" charset="0"/>
                <a:ea typeface="ＭＳ Ｐゴシック" charset="0"/>
                <a:cs typeface="+mn-cs"/>
              </a:rPr>
              <a:t>rm</a:t>
            </a:r>
            <a:r>
              <a:rPr lang="pt-BR" sz="1200" kern="1200" dirty="0" smtClean="0">
                <a:solidFill>
                  <a:schemeClr val="tx1"/>
                </a:solidFill>
                <a:latin typeface="Times New Roman" charset="0"/>
                <a:ea typeface="ＭＳ Ｐゴシック" charset="0"/>
                <a:cs typeface="+mn-cs"/>
              </a:rPr>
              <a:t> rem}(a, </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 &lt; \|</a:t>
            </a:r>
            <a:r>
              <a:rPr lang="pt-BR" sz="1200" kern="1200" dirty="0" err="1" smtClean="0">
                <a:solidFill>
                  <a:schemeClr val="tx1"/>
                </a:solidFill>
                <a:latin typeface="Times New Roman" charset="0"/>
                <a:ea typeface="ＭＳ Ｐゴシック" charset="0"/>
                <a:cs typeface="+mn-cs"/>
              </a:rPr>
              <a:t>b</a:t>
            </a:r>
            <a:r>
              <a:rPr lang="pt-BR" sz="1200" kern="1200" dirty="0" smtClean="0">
                <a:solidFill>
                  <a:schemeClr val="tx1"/>
                </a:solidFill>
                <a:latin typeface="Times New Roman" charset="0"/>
                <a:ea typeface="ＭＳ Ｐゴシック" charset="0"/>
                <a:cs typeface="+mn-cs"/>
              </a:rPr>
              <a:t>\| </a:t>
            </a:r>
            <a:endParaRPr lang="pt-BR" sz="1200" kern="1200" dirty="0" smtClean="0">
              <a:solidFill>
                <a:schemeClr val="tx1"/>
              </a:solidFill>
              <a:latin typeface="Times New Roman" charset="0"/>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em</a:t>
            </a:r>
            <a:r>
              <a:rPr lang="en-US" sz="1200" kern="1200" dirty="0" smtClean="0">
                <a:solidFill>
                  <a:schemeClr val="tx1"/>
                </a:solidFill>
                <a:latin typeface="Times New Roman" charset="0"/>
                <a:ea typeface="ＭＳ Ｐゴシック" charset="0"/>
                <a:cs typeface="+mn-cs"/>
              </a:rPr>
              <a:t> Field}: An integral domain where  </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forall</a:t>
            </a:r>
            <a:r>
              <a:rPr lang="en-US" sz="1200" kern="1200" dirty="0" smtClean="0">
                <a:solidFill>
                  <a:schemeClr val="tx1"/>
                </a:solidFill>
                <a:latin typeface="Times New Roman" charset="0"/>
                <a:ea typeface="ＭＳ Ｐゴシック" charset="0"/>
                <a:cs typeface="+mn-cs"/>
              </a:rPr>
              <a:t> x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0 ~~\exists x^{-1}:~~ xx^{-1}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188</a:t>
            </a:fld>
            <a:endParaRPr lang="en-US"/>
          </a:p>
        </p:txBody>
      </p:sp>
    </p:spTree>
    <p:extLst>
      <p:ext uri="{BB962C8B-B14F-4D97-AF65-F5344CB8AC3E}">
        <p14:creationId xmlns:p14="http://schemas.microsoft.com/office/powerpoint/2010/main" val="102107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814CE-8B7C-1847-8BFD-FBFAA24A0A9B}" type="slidenum">
              <a:rPr lang="en-US"/>
              <a:pPr/>
              <a:t>13</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{AB} =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{AF} ~~\wedge~~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{AC} \</a:t>
            </a:r>
            <a:r>
              <a:rPr lang="en-US" sz="1200" kern="1200" dirty="0" err="1" smtClean="0">
                <a:solidFill>
                  <a:schemeClr val="tx1"/>
                </a:solidFill>
                <a:latin typeface="Times New Roman" charset="0"/>
                <a:ea typeface="ＭＳ Ｐゴシック" charset="0"/>
                <a:cs typeface="+mn-cs"/>
              </a:rPr>
              <a:t>perp</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{EF}</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 </a:t>
            </a:r>
          </a:p>
          <a:p>
            <a:r>
              <a:rPr lang="en-US" sz="1200" kern="1200" dirty="0" smtClean="0">
                <a:solidFill>
                  <a:schemeClr val="tx1"/>
                </a:solidFill>
                <a:latin typeface="Times New Roman" charset="0"/>
                <a:ea typeface="ＭＳ Ｐゴシック" charset="0"/>
                <a:cs typeface="+mn-cs"/>
              </a:rPr>
              <a:t>Rational numbers $\mathbb{Q}$\\</a:t>
            </a:r>
          </a:p>
          <a:p>
            <a:r>
              <a:rPr lang="en-US" sz="1200" kern="1200" dirty="0" smtClean="0">
                <a:solidFill>
                  <a:schemeClr val="tx1"/>
                </a:solidFill>
                <a:latin typeface="Times New Roman" charset="0"/>
                <a:ea typeface="ＭＳ Ｐゴシック" charset="0"/>
                <a:cs typeface="+mn-cs"/>
              </a:rPr>
              <a:t>Real numbers $\mathbb{R}$\\</a:t>
            </a:r>
          </a:p>
          <a:p>
            <a:r>
              <a:rPr lang="en-US" sz="1200" kern="1200" dirty="0" smtClean="0">
                <a:solidFill>
                  <a:schemeClr val="tx1"/>
                </a:solidFill>
                <a:latin typeface="Times New Roman" charset="0"/>
                <a:ea typeface="ＭＳ Ｐゴシック" charset="0"/>
                <a:cs typeface="+mn-cs"/>
              </a:rPr>
              <a:t>Prime remainder fields $\mathbb{Z}_p$\\</a:t>
            </a:r>
          </a:p>
          <a:p>
            <a:r>
              <a:rPr lang="en-US" sz="1200" kern="1200" dirty="0" smtClean="0">
                <a:solidFill>
                  <a:schemeClr val="tx1"/>
                </a:solidFill>
                <a:latin typeface="Times New Roman" charset="0"/>
                <a:ea typeface="ＭＳ Ｐゴシック" charset="0"/>
                <a:cs typeface="+mn-cs"/>
              </a:rPr>
              <a:t>Complex numbers $\mathbb{C}$\\</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189</a:t>
            </a:fld>
            <a:endParaRPr lang="en-US"/>
          </a:p>
        </p:txBody>
      </p:sp>
    </p:spTree>
    <p:extLst>
      <p:ext uri="{BB962C8B-B14F-4D97-AF65-F5344CB8AC3E}">
        <p14:creationId xmlns:p14="http://schemas.microsoft.com/office/powerpoint/2010/main" val="11339780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hu-HU" sz="1200" kern="1200" dirty="0" smtClean="0">
                <a:solidFill>
                  <a:schemeClr val="tx1"/>
                </a:solidFill>
                <a:latin typeface="Times New Roman" charset="0"/>
                <a:ea typeface="ＭＳ Ｐゴシック" charset="0"/>
                <a:cs typeface="+mn-cs"/>
              </a:rPr>
              <a:t>&amp;{\mathbb R}[i, j, k]\\</a:t>
            </a:r>
          </a:p>
          <a:p>
            <a:r>
              <a:rPr lang="hu-HU" sz="1200" kern="1200" dirty="0" smtClean="0">
                <a:solidFill>
                  <a:schemeClr val="tx1"/>
                </a:solidFill>
                <a:latin typeface="Times New Roman" charset="0"/>
                <a:ea typeface="ＭＳ Ｐゴシック" charset="0"/>
                <a:cs typeface="+mn-cs"/>
              </a:rPr>
              <a:t>&amp;i^2 = j^2 = k^2 = -1\\</a:t>
            </a:r>
          </a:p>
          <a:p>
            <a:r>
              <a:rPr lang="nl-NL" sz="1200" kern="1200" dirty="0" smtClean="0">
                <a:solidFill>
                  <a:schemeClr val="tx1"/>
                </a:solidFill>
                <a:latin typeface="Times New Roman" charset="0"/>
                <a:ea typeface="ＭＳ Ｐゴシック" charset="0"/>
                <a:cs typeface="+mn-cs"/>
              </a:rPr>
              <a:t>&amp;ij = k,~ </a:t>
            </a:r>
            <a:r>
              <a:rPr lang="nl-NL" sz="1200" kern="1200" dirty="0" err="1" smtClean="0">
                <a:solidFill>
                  <a:schemeClr val="tx1"/>
                </a:solidFill>
                <a:latin typeface="Times New Roman" charset="0"/>
                <a:ea typeface="ＭＳ Ｐゴシック" charset="0"/>
                <a:cs typeface="+mn-cs"/>
              </a:rPr>
              <a:t>jk</a:t>
            </a:r>
            <a:r>
              <a:rPr lang="nl-NL" sz="1200" kern="1200" dirty="0" smtClean="0">
                <a:solidFill>
                  <a:schemeClr val="tx1"/>
                </a:solidFill>
                <a:latin typeface="Times New Roman" charset="0"/>
                <a:ea typeface="ＭＳ Ｐゴシック" charset="0"/>
                <a:cs typeface="+mn-cs"/>
              </a:rPr>
              <a:t> = i,~ ki = j\\</a:t>
            </a:r>
          </a:p>
          <a:p>
            <a:r>
              <a:rPr lang="nb-NO" sz="1200" kern="1200" dirty="0" err="1" smtClean="0">
                <a:solidFill>
                  <a:schemeClr val="tx1"/>
                </a:solidFill>
                <a:latin typeface="Times New Roman" charset="0"/>
                <a:ea typeface="ＭＳ Ｐゴシック" charset="0"/>
                <a:cs typeface="+mn-cs"/>
              </a:rPr>
              <a:t>ji</a:t>
            </a:r>
            <a:r>
              <a:rPr lang="nb-NO" sz="1200" kern="1200" dirty="0" smtClean="0">
                <a:solidFill>
                  <a:schemeClr val="tx1"/>
                </a:solidFill>
                <a:latin typeface="Times New Roman" charset="0"/>
                <a:ea typeface="ＭＳ Ｐゴシック" charset="0"/>
                <a:cs typeface="+mn-cs"/>
              </a:rPr>
              <a:t> = -k,~ </a:t>
            </a:r>
            <a:r>
              <a:rPr lang="nb-NO" sz="1200" kern="1200" dirty="0" err="1" smtClean="0">
                <a:solidFill>
                  <a:schemeClr val="tx1"/>
                </a:solidFill>
                <a:latin typeface="Times New Roman" charset="0"/>
                <a:ea typeface="ＭＳ Ｐゴシック" charset="0"/>
                <a:cs typeface="+mn-cs"/>
              </a:rPr>
              <a:t>kj</a:t>
            </a:r>
            <a:r>
              <a:rPr lang="nb-NO" sz="1200" kern="1200" dirty="0" smtClean="0">
                <a:solidFill>
                  <a:schemeClr val="tx1"/>
                </a:solidFill>
                <a:latin typeface="Times New Roman" charset="0"/>
                <a:ea typeface="ＭＳ Ｐゴシック" charset="0"/>
                <a:cs typeface="+mn-cs"/>
              </a:rPr>
              <a:t> = -i,~ </a:t>
            </a:r>
            <a:r>
              <a:rPr lang="nb-NO" sz="1200" kern="1200" dirty="0" err="1" smtClean="0">
                <a:solidFill>
                  <a:schemeClr val="tx1"/>
                </a:solidFill>
                <a:latin typeface="Times New Roman" charset="0"/>
                <a:ea typeface="ＭＳ Ｐゴシック" charset="0"/>
                <a:cs typeface="+mn-cs"/>
              </a:rPr>
              <a:t>ik</a:t>
            </a:r>
            <a:r>
              <a:rPr lang="nb-NO" sz="1200" kern="1200" dirty="0" smtClean="0">
                <a:solidFill>
                  <a:schemeClr val="tx1"/>
                </a:solidFill>
                <a:latin typeface="Times New Roman" charset="0"/>
                <a:ea typeface="ＭＳ Ｐゴシック" charset="0"/>
                <a:cs typeface="+mn-cs"/>
              </a:rPr>
              <a:t> = -j</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190</a:t>
            </a:fld>
            <a:endParaRPr lang="en-US"/>
          </a:p>
        </p:txBody>
      </p:sp>
    </p:spTree>
    <p:extLst>
      <p:ext uri="{BB962C8B-B14F-4D97-AF65-F5344CB8AC3E}">
        <p14:creationId xmlns:p14="http://schemas.microsoft.com/office/powerpoint/2010/main" val="1727204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gcd}(n, 0) = </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gcd}(0, n) = n\\\\</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gcd}(n, n) = n\\</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2m) = 2\</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gcd}(n, m)\\</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2m + 1)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gcd}(n, 2m + 1)\\</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+ 1, 2m)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+ 1, m)\\</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+ 1, 2(n + k) + 1)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+ 1, k)\\</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 k) + 1, 2n + 1)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gcd}(2n + 1, k)\\</a:t>
            </a:r>
          </a:p>
          <a:p>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193</a:t>
            </a:fld>
            <a:endParaRPr lang="en-US"/>
          </a:p>
        </p:txBody>
      </p:sp>
    </p:spTree>
    <p:extLst>
      <p:ext uri="{BB962C8B-B14F-4D97-AF65-F5344CB8AC3E}">
        <p14:creationId xmlns:p14="http://schemas.microsoft.com/office/powerpoint/2010/main" val="8884766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1D9BC-CD03-4249-9233-295E8723B7DB}" type="slidenum">
              <a:rPr lang="en-US"/>
              <a:pPr/>
              <a:t>194</a:t>
            </a:fld>
            <a:endParaRPr lang="en-US"/>
          </a:p>
        </p:txBody>
      </p:sp>
      <p:sp>
        <p:nvSpPr>
          <p:cNvPr id="23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m &gt; 0 \wedge n &gt; 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195</a:t>
            </a:fld>
            <a:endParaRPr lang="en-US"/>
          </a:p>
        </p:txBody>
      </p:sp>
    </p:spTree>
    <p:extLst>
      <p:ext uri="{BB962C8B-B14F-4D97-AF65-F5344CB8AC3E}">
        <p14:creationId xmlns:p14="http://schemas.microsoft.com/office/powerpoint/2010/main" val="11852756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odd}(m) \wedge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odd}(n)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196</a:t>
            </a:fld>
            <a:endParaRPr lang="en-US"/>
          </a:p>
        </p:txBody>
      </p:sp>
    </p:spTree>
    <p:extLst>
      <p:ext uri="{BB962C8B-B14F-4D97-AF65-F5344CB8AC3E}">
        <p14:creationId xmlns:p14="http://schemas.microsoft.com/office/powerpoint/2010/main" val="3141095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DB36C-4622-D449-B432-1EAD4B43BEEA}" type="slidenum">
              <a:rPr lang="en-US"/>
              <a:pPr/>
              <a:t>202</a:t>
            </a:fld>
            <a:endParaRPr lang="en-US"/>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6547"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{\mathbb R}[x]</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B137D-4B07-F148-8E51-1DFE55A94386}" type="slidenum">
              <a:rPr lang="en-US"/>
              <a:pPr/>
              <a:t>203</a:t>
            </a:fld>
            <a:endParaRPr lang="en-US"/>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gcd}(p, 0) = </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gcd}(0, p) = p\\</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gcd}(p, p) = p\\\\</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xq) = x\</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gcd}(p, q)\\</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xq + c)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gcd}(p, xq + c)\\</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 c, xq)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 c, q)\\</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deg</a:t>
            </a:r>
            <a:r>
              <a:rPr lang="en-US" sz="1200" kern="1200" dirty="0" smtClean="0">
                <a:solidFill>
                  <a:schemeClr val="tx1"/>
                </a:solidFill>
                <a:latin typeface="Times New Roman" charset="0"/>
                <a:ea typeface="ＭＳ Ｐゴシック" charset="0"/>
                <a:cs typeface="+mn-cs"/>
              </a:rPr>
              <a:t>}(p) \</a:t>
            </a:r>
            <a:r>
              <a:rPr lang="en-US" sz="1200" kern="1200" dirty="0" err="1" smtClean="0">
                <a:solidFill>
                  <a:schemeClr val="tx1"/>
                </a:solidFill>
                <a:latin typeface="Times New Roman" charset="0"/>
                <a:ea typeface="ＭＳ Ｐゴシック" charset="0"/>
                <a:cs typeface="+mn-cs"/>
              </a:rPr>
              <a:t>geq</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deg</a:t>
            </a:r>
            <a:r>
              <a:rPr lang="en-US" sz="1200" kern="1200" dirty="0" smtClean="0">
                <a:solidFill>
                  <a:schemeClr val="tx1"/>
                </a:solidFill>
                <a:latin typeface="Times New Roman" charset="0"/>
                <a:ea typeface="ＭＳ Ｐゴシック" charset="0"/>
                <a:cs typeface="+mn-cs"/>
              </a:rPr>
              <a:t>}(q) \implies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 c, xq + d)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gcd}(p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{c}{d}q, xq + d)\\</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deg</a:t>
            </a:r>
            <a:r>
              <a:rPr lang="en-US" sz="1200" kern="1200" dirty="0" smtClean="0">
                <a:solidFill>
                  <a:schemeClr val="tx1"/>
                </a:solidFill>
                <a:latin typeface="Times New Roman" charset="0"/>
                <a:ea typeface="ＭＳ Ｐゴシック" charset="0"/>
                <a:cs typeface="+mn-cs"/>
              </a:rPr>
              <a:t>}(p) &lt; {\</a:t>
            </a:r>
            <a:r>
              <a:rPr lang="en-US" sz="1200" kern="1200" dirty="0" err="1" smtClean="0">
                <a:solidFill>
                  <a:schemeClr val="tx1"/>
                </a:solidFill>
                <a:latin typeface="Times New Roman" charset="0"/>
                <a:ea typeface="ＭＳ Ｐゴシック" charset="0"/>
                <a:cs typeface="+mn-cs"/>
              </a:rPr>
              <a:t>deg</a:t>
            </a:r>
            <a:r>
              <a:rPr lang="en-US" sz="1200" kern="1200" dirty="0" smtClean="0">
                <a:solidFill>
                  <a:schemeClr val="tx1"/>
                </a:solidFill>
                <a:latin typeface="Times New Roman" charset="0"/>
                <a:ea typeface="ＭＳ Ｐゴシック" charset="0"/>
                <a:cs typeface="+mn-cs"/>
              </a:rPr>
              <a:t>}(q) \implies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 c, xq + d)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gcd}(xp + c, q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{d}{c}q)\\</a:t>
            </a:r>
          </a:p>
          <a:p>
            <a:r>
              <a:rPr lang="en-US" sz="1200" kern="1200" dirty="0" smtClean="0">
                <a:solidFill>
                  <a:schemeClr val="tx1"/>
                </a:solidFill>
                <a:latin typeface="Times New Roman" charset="0"/>
                <a:ea typeface="ＭＳ Ｐゴシック" charset="0"/>
                <a:cs typeface="+mn-cs"/>
              </a:rPr>
              <a:t>~~\\</a:t>
            </a:r>
          </a:p>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699D75-5E24-8B4A-B019-1F56E41FBB6C}" type="slidenum">
              <a:rPr lang="en-US"/>
              <a:pPr/>
              <a:t>204</a:t>
            </a:fld>
            <a:endParaRPr lang="en-US"/>
          </a:p>
        </p:txBody>
      </p:sp>
      <p:sp>
        <p:nvSpPr>
          <p:cNvPr id="23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A737A-D80C-D444-9B2E-C754BB12F304}" type="slidenum">
              <a:rPr lang="en-US"/>
              <a:pPr/>
              <a:t>205</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3199E1-C662-5347-AE95-CC76F2ED57CE}" type="slidenum">
              <a:rPr lang="en-US"/>
              <a:pPr/>
              <a:t>14</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{AC} \</a:t>
            </a:r>
            <a:r>
              <a:rPr lang="en-US" sz="1200" kern="1200" dirty="0" err="1" smtClean="0">
                <a:solidFill>
                  <a:schemeClr val="tx1"/>
                </a:solidFill>
                <a:latin typeface="Times New Roman" charset="0"/>
                <a:ea typeface="ＭＳ Ｐゴシック" charset="0"/>
                <a:cs typeface="+mn-cs"/>
              </a:rPr>
              <a:t>perp</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{CG} ~~\wedge~~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{EG} \</a:t>
            </a:r>
            <a:r>
              <a:rPr lang="en-US" sz="1200" kern="1200" dirty="0" err="1" smtClean="0">
                <a:solidFill>
                  <a:schemeClr val="tx1"/>
                </a:solidFill>
                <a:latin typeface="Times New Roman" charset="0"/>
                <a:ea typeface="ＭＳ Ｐゴシック" charset="0"/>
                <a:cs typeface="+mn-cs"/>
              </a:rPr>
              <a:t>perp</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{EF}</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6C8CA-F465-6C45-9C19-4BA8F9A3CF3F}" type="slidenum">
              <a:rPr lang="en-US"/>
              <a:pPr/>
              <a:t>206</a:t>
            </a:fld>
            <a:endParaRPr lang="en-US"/>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 + bi}{1 + i}=\</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{(a+bi)(1-i)}{(1+i)(1-i)}=\</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 (a - b)i}{2}</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232A38-FDB0-9442-880E-91F89842DD9B}" type="slidenum">
              <a:rPr lang="en-US"/>
              <a:pPr/>
              <a:t>207</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r>
              <a:rPr lang="hr-HR" sz="1200" kern="1200" dirty="0" smtClean="0">
                <a:solidFill>
                  <a:schemeClr val="tx1"/>
                </a:solidFill>
                <a:latin typeface="Times New Roman" charset="0"/>
                <a:ea typeface="ＭＳ Ｐゴシック" charset="0"/>
                <a:cs typeface="+mn-cs"/>
              </a:rPr>
              <a:t>{\rm min}(|z_1+z_2|, |z_1-z_2|, |z_1 + iz_2|, |z_1-iz_2|) &lt; {\rm max}(|z_1|, |z_2|)</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smtClean="0">
                <a:solidFill>
                  <a:schemeClr val="tx1"/>
                </a:solidFill>
                <a:latin typeface="Times New Roman" charset="0"/>
                <a:ea typeface="ＭＳ Ｐゴシック" charset="0"/>
                <a:cs typeface="+mn-cs"/>
              </a:rPr>
              <a:t>\zeta=\frac{-1 + \sqrt{-3}}{2}</a:t>
            </a:r>
          </a:p>
          <a:p>
            <a:endParaRPr lang="hu-HU"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209</a:t>
            </a:fld>
            <a:endParaRPr lang="en-US"/>
          </a:p>
        </p:txBody>
      </p:sp>
    </p:spTree>
    <p:extLst>
      <p:ext uri="{BB962C8B-B14F-4D97-AF65-F5344CB8AC3E}">
        <p14:creationId xmlns:p14="http://schemas.microsoft.com/office/powerpoint/2010/main" val="10490172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kern="1200" dirty="0" smtClean="0">
                <a:solidFill>
                  <a:schemeClr val="tx1"/>
                </a:solidFill>
                <a:latin typeface="Times New Roman" charset="0"/>
                <a:ea typeface="ＭＳ Ｐゴシック" charset="0"/>
                <a:cs typeface="+mn-cs"/>
              </a:rPr>
              <a:t>{\mathbb Q}(\sqrt{-19})</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210</a:t>
            </a:fld>
            <a:endParaRPr lang="en-US"/>
          </a:p>
        </p:txBody>
      </p:sp>
    </p:spTree>
    <p:extLst>
      <p:ext uri="{BB962C8B-B14F-4D97-AF65-F5344CB8AC3E}">
        <p14:creationId xmlns:p14="http://schemas.microsoft.com/office/powerpoint/2010/main" val="23040940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C40B4-2238-DD4A-8067-F348805D39DA}" type="slidenum">
              <a:rPr lang="en-US"/>
              <a:pPr/>
              <a:t>211</a:t>
            </a:fld>
            <a:endParaRPr lang="en-US"/>
          </a:p>
        </p:txBody>
      </p:sp>
      <p:sp>
        <p:nvSpPr>
          <p:cNvPr id="242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q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0 \wedge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norm}(q) &lt;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norm}(p) \implies q{\</a:t>
            </a:r>
            <a:r>
              <a:rPr lang="en-US" sz="1200" kern="1200" dirty="0" err="1" smtClean="0">
                <a:solidFill>
                  <a:schemeClr val="tx1"/>
                </a:solidFill>
                <a:latin typeface="Times New Roman" charset="0"/>
                <a:ea typeface="ＭＳ Ｐゴシック" charset="0"/>
                <a:cs typeface="+mn-cs"/>
              </a:rPr>
              <a:t>rm~is~a~unit</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212</a:t>
            </a:fld>
            <a:endParaRPr lang="en-US"/>
          </a:p>
        </p:txBody>
      </p:sp>
    </p:spTree>
    <p:extLst>
      <p:ext uri="{BB962C8B-B14F-4D97-AF65-F5344CB8AC3E}">
        <p14:creationId xmlns:p14="http://schemas.microsoft.com/office/powerpoint/2010/main" val="8675717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$u$ is a unit $\implies \|a\| = \|</a:t>
            </a:r>
            <a:r>
              <a:rPr lang="en-US" sz="1200" kern="1200" dirty="0" err="1" smtClean="0">
                <a:solidFill>
                  <a:schemeClr val="tx1"/>
                </a:solidFill>
                <a:latin typeface="Times New Roman" charset="0"/>
                <a:ea typeface="ＭＳ Ｐゴシック" charset="0"/>
                <a:cs typeface="+mn-cs"/>
              </a:rPr>
              <a:t>ua</a:t>
            </a:r>
            <a:r>
              <a:rPr lang="en-US" sz="1200" kern="1200" dirty="0" smtClean="0">
                <a:solidFill>
                  <a:schemeClr val="tx1"/>
                </a:solidFill>
                <a:latin typeface="Times New Roman" charset="0"/>
                <a:ea typeface="ＭＳ Ｐゴシック" charset="0"/>
                <a:cs typeface="+mn-cs"/>
              </a:rPr>
              <a:t>\|$</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$p$ is a smallest prime $\implies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rem}(q, p)$ is either a unit or $0$</a:t>
            </a:r>
          </a:p>
          <a:p>
            <a:endParaRPr lang="en-US"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213</a:t>
            </a:fld>
            <a:endParaRPr lang="en-US"/>
          </a:p>
        </p:txBody>
      </p:sp>
    </p:spTree>
    <p:extLst>
      <p:ext uri="{BB962C8B-B14F-4D97-AF65-F5344CB8AC3E}">
        <p14:creationId xmlns:p14="http://schemas.microsoft.com/office/powerpoint/2010/main" val="15847329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m &gt; 0 \wedge n &gt; 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215</a:t>
            </a:fld>
            <a:endParaRPr lang="en-US"/>
          </a:p>
        </p:txBody>
      </p:sp>
    </p:spTree>
    <p:extLst>
      <p:ext uri="{BB962C8B-B14F-4D97-AF65-F5344CB8AC3E}">
        <p14:creationId xmlns:p14="http://schemas.microsoft.com/office/powerpoint/2010/main" val="11852756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odd}(m) \wedge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odd}(n)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216</a:t>
            </a:fld>
            <a:endParaRPr lang="en-US"/>
          </a:p>
        </p:txBody>
      </p:sp>
    </p:spTree>
    <p:extLst>
      <p:ext uri="{BB962C8B-B14F-4D97-AF65-F5344CB8AC3E}">
        <p14:creationId xmlns:p14="http://schemas.microsoft.com/office/powerpoint/2010/main" val="31410958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forall</a:t>
            </a:r>
            <a:r>
              <a:rPr lang="en-US" sz="1200" kern="1200" dirty="0" smtClean="0">
                <a:solidFill>
                  <a:schemeClr val="tx1"/>
                </a:solidFill>
                <a:latin typeface="Times New Roman" charset="0"/>
                <a:ea typeface="ＭＳ Ｐゴシック" charset="0"/>
                <a:cs typeface="+mn-cs"/>
              </a:rPr>
              <a:t> a, b ~\exists x, y~:~ </a:t>
            </a:r>
            <a:r>
              <a:rPr lang="en-US" sz="1200" kern="1200" dirty="0" err="1" smtClean="0">
                <a:solidFill>
                  <a:schemeClr val="tx1"/>
                </a:solidFill>
                <a:latin typeface="Times New Roman" charset="0"/>
                <a:ea typeface="ＭＳ Ｐゴシック" charset="0"/>
                <a:cs typeface="+mn-cs"/>
              </a:rPr>
              <a:t>xa+yb</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gcd}(a, b)</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222</a:t>
            </a:fld>
            <a:endParaRPr lang="en-US"/>
          </a:p>
        </p:txBody>
      </p:sp>
    </p:spTree>
    <p:extLst>
      <p:ext uri="{BB962C8B-B14F-4D97-AF65-F5344CB8AC3E}">
        <p14:creationId xmlns:p14="http://schemas.microsoft.com/office/powerpoint/2010/main" val="113388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3199E1-C662-5347-AE95-CC76F2ED57CE}" type="slidenum">
              <a:rPr lang="en-US"/>
              <a:pPr/>
              <a:t>15</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\angle CEF &amp;= 180^\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 \angle CFE - \angle ECF = 45^\</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 \\</a:t>
            </a:r>
          </a:p>
          <a:p>
            <a:r>
              <a:rPr lang="en-US" sz="1200" kern="1200" dirty="0" smtClean="0">
                <a:solidFill>
                  <a:schemeClr val="tx1"/>
                </a:solidFill>
                <a:latin typeface="Times New Roman" charset="0"/>
                <a:ea typeface="ＭＳ Ｐゴシック" charset="0"/>
                <a:cs typeface="+mn-cs"/>
              </a:rPr>
              <a:t>\angle CEF &amp;= \angle ECF \implies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{FC} = \</a:t>
            </a:r>
            <a:r>
              <a:rPr lang="en-US" sz="1200" kern="1200" dirty="0" err="1" smtClean="0">
                <a:solidFill>
                  <a:schemeClr val="tx1"/>
                </a:solidFill>
                <a:latin typeface="Times New Roman" charset="0"/>
                <a:ea typeface="ＭＳ Ｐゴシック" charset="0"/>
                <a:cs typeface="+mn-cs"/>
              </a:rPr>
              <a:t>overline</a:t>
            </a:r>
            <a:r>
              <a:rPr lang="en-US" sz="1200" kern="1200" dirty="0" smtClean="0">
                <a:solidFill>
                  <a:schemeClr val="tx1"/>
                </a:solidFill>
                <a:latin typeface="Times New Roman" charset="0"/>
                <a:ea typeface="ＭＳ Ｐゴシック" charset="0"/>
                <a:cs typeface="+mn-cs"/>
              </a:rPr>
              <a:t>{FE}</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pt-BR" sz="1200" kern="1200" dirty="0" smtClean="0">
                <a:solidFill>
                  <a:schemeClr val="tx1"/>
                </a:solidFill>
                <a:latin typeface="Times New Roman" charset="0"/>
                <a:ea typeface="ＭＳ Ｐゴシック" charset="0"/>
                <a:cs typeface="+mn-cs"/>
              </a:rPr>
              <a:t>1.~\</a:t>
            </a:r>
            <a:r>
              <a:rPr lang="pt-BR" sz="1200" kern="1200" dirty="0" err="1" smtClean="0">
                <a:solidFill>
                  <a:schemeClr val="tx1"/>
                </a:solidFill>
                <a:latin typeface="Times New Roman" charset="0"/>
                <a:ea typeface="ＭＳ Ｐゴシック" charset="0"/>
                <a:cs typeface="+mn-cs"/>
              </a:rPr>
              <a:t>forall</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x</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y</a:t>
            </a:r>
            <a:r>
              <a:rPr lang="pt-BR" sz="1200" kern="1200" dirty="0" smtClean="0">
                <a:solidFill>
                  <a:schemeClr val="tx1"/>
                </a:solidFill>
                <a:latin typeface="Times New Roman" charset="0"/>
                <a:ea typeface="ＭＳ Ｐゴシック" charset="0"/>
                <a:cs typeface="+mn-cs"/>
              </a:rPr>
              <a:t>\in </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 ~:~ </a:t>
            </a:r>
            <a:r>
              <a:rPr lang="pt-BR" sz="1200" kern="1200" dirty="0" err="1" smtClean="0">
                <a:solidFill>
                  <a:schemeClr val="tx1"/>
                </a:solidFill>
                <a:latin typeface="Times New Roman" charset="0"/>
                <a:ea typeface="ＭＳ Ｐゴシック" charset="0"/>
                <a:cs typeface="+mn-cs"/>
              </a:rPr>
              <a:t>x+y</a:t>
            </a:r>
            <a:r>
              <a:rPr lang="pt-BR" sz="1200" kern="1200" dirty="0" smtClean="0">
                <a:solidFill>
                  <a:schemeClr val="tx1"/>
                </a:solidFill>
                <a:latin typeface="Times New Roman" charset="0"/>
                <a:ea typeface="ＭＳ Ｐゴシック" charset="0"/>
                <a:cs typeface="+mn-cs"/>
              </a:rPr>
              <a:t> \in </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a:t>
            </a:r>
          </a:p>
          <a:p>
            <a:r>
              <a:rPr lang="pt-BR" sz="1200" kern="1200" dirty="0" smtClean="0">
                <a:solidFill>
                  <a:schemeClr val="tx1"/>
                </a:solidFill>
                <a:latin typeface="Times New Roman" charset="0"/>
                <a:ea typeface="ＭＳ Ｐゴシック" charset="0"/>
                <a:cs typeface="+mn-cs"/>
              </a:rPr>
              <a:t>2.~\</a:t>
            </a:r>
            <a:r>
              <a:rPr lang="pt-BR" sz="1200" kern="1200" dirty="0" err="1" smtClean="0">
                <a:solidFill>
                  <a:schemeClr val="tx1"/>
                </a:solidFill>
                <a:latin typeface="Times New Roman" charset="0"/>
                <a:ea typeface="ＭＳ Ｐゴシック" charset="0"/>
                <a:cs typeface="+mn-cs"/>
              </a:rPr>
              <a:t>forall</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x</a:t>
            </a:r>
            <a:r>
              <a:rPr lang="pt-BR" sz="1200" kern="1200" dirty="0" smtClean="0">
                <a:solidFill>
                  <a:schemeClr val="tx1"/>
                </a:solidFill>
                <a:latin typeface="Times New Roman" charset="0"/>
                <a:ea typeface="ＭＳ Ｐゴシック" charset="0"/>
                <a:cs typeface="+mn-cs"/>
              </a:rPr>
              <a:t>\in </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a:t>
            </a:r>
            <a:r>
              <a:rPr lang="pt-BR" sz="1200" kern="1200" dirty="0" err="1" smtClean="0">
                <a:solidFill>
                  <a:schemeClr val="tx1"/>
                </a:solidFill>
                <a:latin typeface="Times New Roman" charset="0"/>
                <a:ea typeface="ＭＳ Ｐゴシック" charset="0"/>
                <a:cs typeface="+mn-cs"/>
              </a:rPr>
              <a:t>forall</a:t>
            </a:r>
            <a:r>
              <a:rPr lang="pt-BR" sz="1200" kern="1200" dirty="0" smtClean="0">
                <a:solidFill>
                  <a:schemeClr val="tx1"/>
                </a:solidFill>
                <a:latin typeface="Times New Roman" charset="0"/>
                <a:ea typeface="ＭＳ Ｐゴシック" charset="0"/>
                <a:cs typeface="+mn-cs"/>
              </a:rPr>
              <a:t> a \in </a:t>
            </a:r>
            <a:r>
              <a:rPr lang="pt-BR" sz="1200" kern="1200" dirty="0" err="1" smtClean="0">
                <a:solidFill>
                  <a:schemeClr val="tx1"/>
                </a:solidFill>
                <a:latin typeface="Times New Roman" charset="0"/>
                <a:ea typeface="ＭＳ Ｐゴシック" charset="0"/>
                <a:cs typeface="+mn-cs"/>
              </a:rPr>
              <a:t>R</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ax</a:t>
            </a:r>
            <a:r>
              <a:rPr lang="pt-BR" sz="1200" kern="1200" dirty="0" smtClean="0">
                <a:solidFill>
                  <a:schemeClr val="tx1"/>
                </a:solidFill>
                <a:latin typeface="Times New Roman" charset="0"/>
                <a:ea typeface="ＭＳ Ｐゴシック" charset="0"/>
                <a:cs typeface="+mn-cs"/>
              </a:rPr>
              <a:t>\in </a:t>
            </a:r>
            <a:r>
              <a:rPr lang="pt-BR" sz="1200" kern="1200" dirty="0" err="1" smtClean="0">
                <a:solidFill>
                  <a:schemeClr val="tx1"/>
                </a:solidFill>
                <a:latin typeface="Times New Roman" charset="0"/>
                <a:ea typeface="ＭＳ Ｐゴシック" charset="0"/>
                <a:cs typeface="+mn-cs"/>
              </a:rPr>
              <a:t>I</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225</a:t>
            </a:fld>
            <a:endParaRPr lang="en-US"/>
          </a:p>
        </p:txBody>
      </p:sp>
    </p:spTree>
    <p:extLst>
      <p:ext uri="{BB962C8B-B14F-4D97-AF65-F5344CB8AC3E}">
        <p14:creationId xmlns:p14="http://schemas.microsoft.com/office/powerpoint/2010/main" val="2861964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pt-BR" sz="1200" kern="1200" dirty="0" smtClean="0">
                <a:solidFill>
                  <a:schemeClr val="tx1"/>
                </a:solidFill>
                <a:latin typeface="Times New Roman" charset="0"/>
                <a:ea typeface="ＭＳ Ｐゴシック" charset="0"/>
                <a:cs typeface="+mn-cs"/>
              </a:rPr>
              <a:t>\</a:t>
            </a:r>
            <a:r>
              <a:rPr lang="pt-BR" sz="1200" kern="1200" dirty="0" err="1" smtClean="0">
                <a:solidFill>
                  <a:schemeClr val="tx1"/>
                </a:solidFill>
                <a:latin typeface="Times New Roman" charset="0"/>
                <a:ea typeface="ＭＳ Ｐゴシック" charset="0"/>
                <a:cs typeface="+mn-cs"/>
              </a:rPr>
              <a:t>forall</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x</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y</a:t>
            </a:r>
            <a:r>
              <a:rPr lang="pt-BR" sz="1200" kern="1200" baseline="0" dirty="0" smtClean="0">
                <a:solidFill>
                  <a:schemeClr val="tx1"/>
                </a:solidFill>
                <a:latin typeface="Times New Roman" charset="0"/>
                <a:ea typeface="ＭＳ Ｐゴシック" charset="0"/>
                <a:cs typeface="+mn-cs"/>
              </a:rPr>
              <a:t> </a:t>
            </a:r>
            <a:r>
              <a:rPr lang="pt-BR" sz="1200" kern="1200" dirty="0" smtClean="0">
                <a:solidFill>
                  <a:schemeClr val="tx1"/>
                </a:solidFill>
                <a:latin typeface="Times New Roman" charset="0"/>
                <a:ea typeface="ＭＳ Ｐゴシック" charset="0"/>
                <a:cs typeface="+mn-cs"/>
              </a:rPr>
              <a:t>\in </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 ~:~ </a:t>
            </a:r>
            <a:r>
              <a:rPr lang="pt-BR" sz="1200" kern="1200" dirty="0" err="1" smtClean="0">
                <a:solidFill>
                  <a:schemeClr val="tx1"/>
                </a:solidFill>
                <a:latin typeface="Times New Roman" charset="0"/>
                <a:ea typeface="ＭＳ Ｐゴシック" charset="0"/>
                <a:cs typeface="+mn-cs"/>
              </a:rPr>
              <a:t>x+y</a:t>
            </a:r>
            <a:r>
              <a:rPr lang="pt-BR" sz="1200" kern="1200" dirty="0" smtClean="0">
                <a:solidFill>
                  <a:schemeClr val="tx1"/>
                </a:solidFill>
                <a:latin typeface="Times New Roman" charset="0"/>
                <a:ea typeface="ＭＳ Ｐゴシック" charset="0"/>
                <a:cs typeface="+mn-cs"/>
              </a:rPr>
              <a:t> \in </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228</a:t>
            </a:fld>
            <a:endParaRPr lang="en-US"/>
          </a:p>
        </p:txBody>
      </p:sp>
    </p:spTree>
    <p:extLst>
      <p:ext uri="{BB962C8B-B14F-4D97-AF65-F5344CB8AC3E}">
        <p14:creationId xmlns:p14="http://schemas.microsoft.com/office/powerpoint/2010/main" val="34382109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~~\\An ideal $I$ of the ring $R$ is called a \</a:t>
            </a:r>
            <a:r>
              <a:rPr lang="en-US" sz="1200" kern="1200" dirty="0" err="1" smtClean="0">
                <a:solidFill>
                  <a:schemeClr val="tx1"/>
                </a:solidFill>
                <a:latin typeface="Times New Roman" charset="0"/>
                <a:ea typeface="ＭＳ Ｐゴシック" charset="0"/>
                <a:cs typeface="+mn-cs"/>
              </a:rPr>
              <a:t>emph</a:t>
            </a:r>
            <a:r>
              <a:rPr lang="en-US" sz="1200" kern="1200" dirty="0" smtClean="0">
                <a:solidFill>
                  <a:schemeClr val="tx1"/>
                </a:solidFill>
                <a:latin typeface="Times New Roman" charset="0"/>
                <a:ea typeface="ＭＳ Ｐゴシック" charset="0"/>
                <a:cs typeface="+mn-cs"/>
              </a:rPr>
              <a:t>{principal ideal}\\ </a:t>
            </a:r>
          </a:p>
          <a:p>
            <a:r>
              <a:rPr lang="en-US" sz="1200" kern="1200" dirty="0" smtClean="0">
                <a:solidFill>
                  <a:schemeClr val="tx1"/>
                </a:solidFill>
                <a:latin typeface="Times New Roman" charset="0"/>
                <a:ea typeface="ＭＳ Ｐゴシック" charset="0"/>
                <a:cs typeface="+mn-cs"/>
              </a:rPr>
              <a:t>if there is an element $a \in R$ called the \</a:t>
            </a:r>
            <a:r>
              <a:rPr lang="en-US" sz="1200" kern="1200" dirty="0" err="1" smtClean="0">
                <a:solidFill>
                  <a:schemeClr val="tx1"/>
                </a:solidFill>
                <a:latin typeface="Times New Roman" charset="0"/>
                <a:ea typeface="ＭＳ Ｐゴシック" charset="0"/>
                <a:cs typeface="+mn-cs"/>
              </a:rPr>
              <a:t>emph</a:t>
            </a:r>
            <a:r>
              <a:rPr lang="en-US" sz="1200" kern="1200" dirty="0" smtClean="0">
                <a:solidFill>
                  <a:schemeClr val="tx1"/>
                </a:solidFill>
                <a:latin typeface="Times New Roman" charset="0"/>
                <a:ea typeface="ＭＳ Ｐゴシック" charset="0"/>
                <a:cs typeface="+mn-cs"/>
              </a:rPr>
              <a:t>{principal element}\\</a:t>
            </a:r>
          </a:p>
          <a:p>
            <a:r>
              <a:rPr lang="en-US" sz="1200" kern="1200" dirty="0" smtClean="0">
                <a:solidFill>
                  <a:schemeClr val="tx1"/>
                </a:solidFill>
                <a:latin typeface="Times New Roman" charset="0"/>
                <a:ea typeface="ＭＳ Ｐゴシック" charset="0"/>
                <a:cs typeface="+mn-cs"/>
              </a:rPr>
              <a:t> such that </a:t>
            </a:r>
          </a:p>
          <a:p>
            <a:r>
              <a:rPr lang="es-ES_tradnl" sz="1200" kern="1200" dirty="0" smtClean="0">
                <a:solidFill>
                  <a:schemeClr val="tx1"/>
                </a:solidFill>
                <a:latin typeface="Times New Roman" charset="0"/>
                <a:ea typeface="ＭＳ Ｐゴシック" charset="0"/>
                <a:cs typeface="+mn-cs"/>
              </a:rPr>
              <a:t>$$x\in I \</a:t>
            </a:r>
            <a:r>
              <a:rPr lang="es-ES_tradnl" sz="1200" kern="1200" dirty="0" err="1" smtClean="0">
                <a:solidFill>
                  <a:schemeClr val="tx1"/>
                </a:solidFill>
                <a:latin typeface="Times New Roman" charset="0"/>
                <a:ea typeface="ＭＳ Ｐゴシック" charset="0"/>
                <a:cs typeface="+mn-cs"/>
              </a:rPr>
              <a:t>iff</a:t>
            </a:r>
            <a:r>
              <a:rPr lang="es-ES_tradnl" sz="1200" kern="1200" dirty="0" smtClean="0">
                <a:solidFill>
                  <a:schemeClr val="tx1"/>
                </a:solidFill>
                <a:latin typeface="Times New Roman" charset="0"/>
                <a:ea typeface="ＭＳ Ｐゴシック" charset="0"/>
                <a:cs typeface="+mn-cs"/>
              </a:rPr>
              <a:t> \</a:t>
            </a:r>
            <a:r>
              <a:rPr lang="es-ES_tradnl" sz="1200" kern="1200" dirty="0" err="1" smtClean="0">
                <a:solidFill>
                  <a:schemeClr val="tx1"/>
                </a:solidFill>
                <a:latin typeface="Times New Roman" charset="0"/>
                <a:ea typeface="ＭＳ Ｐゴシック" charset="0"/>
                <a:cs typeface="+mn-cs"/>
              </a:rPr>
              <a:t>exists</a:t>
            </a:r>
            <a:r>
              <a:rPr lang="es-ES_tradnl" sz="1200" kern="1200" dirty="0" smtClean="0">
                <a:solidFill>
                  <a:schemeClr val="tx1"/>
                </a:solidFill>
                <a:latin typeface="Times New Roman" charset="0"/>
                <a:ea typeface="ＭＳ Ｐゴシック" charset="0"/>
                <a:cs typeface="+mn-cs"/>
              </a:rPr>
              <a:t> y \in R ~:~ x = ay~~~~~~~~~~~~~~~~~~~~~~~~~~~~~~~~~~~~~~~~~~~~~~~~~~~~~~~~~~~~~~$$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232</a:t>
            </a:fld>
            <a:endParaRPr lang="en-US"/>
          </a:p>
        </p:txBody>
      </p:sp>
    </p:spTree>
    <p:extLst>
      <p:ext uri="{BB962C8B-B14F-4D97-AF65-F5344CB8AC3E}">
        <p14:creationId xmlns:p14="http://schemas.microsoft.com/office/powerpoint/2010/main" val="4010204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ED \implies PID</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Every Euclidean domain is a principal ideal domain.\\\\</a:t>
            </a:r>
          </a:p>
          <a:p>
            <a:r>
              <a:rPr lang="en-US" sz="1200" kern="1200" dirty="0" smtClean="0">
                <a:solidFill>
                  <a:schemeClr val="tx1"/>
                </a:solidFill>
                <a:latin typeface="Times New Roman" charset="0"/>
                <a:ea typeface="ＭＳ Ｐゴシック" charset="0"/>
                <a:cs typeface="+mn-cs"/>
              </a:rPr>
              <a:t>Proof:\\</a:t>
            </a:r>
          </a:p>
          <a:p>
            <a:r>
              <a:rPr lang="en-US" sz="1200" kern="1200" dirty="0" smtClean="0">
                <a:solidFill>
                  <a:schemeClr val="tx1"/>
                </a:solidFill>
                <a:latin typeface="Times New Roman" charset="0"/>
                <a:ea typeface="ＭＳ Ｐゴシック" charset="0"/>
                <a:cs typeface="+mn-cs"/>
              </a:rPr>
              <a:t>Any ideal $I$ contains an element $m$ with a minimal\\ positive norm.</a:t>
            </a:r>
          </a:p>
          <a:p>
            <a:r>
              <a:rPr lang="en-US" sz="1200" kern="1200" dirty="0" smtClean="0">
                <a:solidFill>
                  <a:schemeClr val="tx1"/>
                </a:solidFill>
                <a:latin typeface="Times New Roman" charset="0"/>
                <a:ea typeface="ＭＳ Ｐゴシック" charset="0"/>
                <a:cs typeface="+mn-cs"/>
              </a:rPr>
              <a:t> Then $\</a:t>
            </a:r>
            <a:r>
              <a:rPr lang="en-US" sz="1200" kern="1200" dirty="0" err="1" smtClean="0">
                <a:solidFill>
                  <a:schemeClr val="tx1"/>
                </a:solidFill>
                <a:latin typeface="Times New Roman" charset="0"/>
                <a:ea typeface="ＭＳ Ｐゴシック" charset="0"/>
                <a:cs typeface="+mn-cs"/>
              </a:rPr>
              <a:t>forall</a:t>
            </a:r>
            <a:r>
              <a:rPr lang="en-US" sz="1200" kern="1200" dirty="0" smtClean="0">
                <a:solidFill>
                  <a:schemeClr val="tx1"/>
                </a:solidFill>
                <a:latin typeface="Times New Roman" charset="0"/>
                <a:ea typeface="ＭＳ Ｐゴシック" charset="0"/>
                <a:cs typeface="+mn-cs"/>
              </a:rPr>
              <a:t> a \in I ~:~a = qm$.\\ Otherwise, $a = qm + r$ where $0&lt;\|r\|&lt;\|m\|$.\\</a:t>
            </a:r>
          </a:p>
          <a:p>
            <a:r>
              <a:rPr lang="en-US" sz="1200" kern="1200" dirty="0" smtClean="0">
                <a:solidFill>
                  <a:schemeClr val="tx1"/>
                </a:solidFill>
                <a:latin typeface="Times New Roman" charset="0"/>
                <a:ea typeface="ＭＳ Ｐゴシック" charset="0"/>
                <a:cs typeface="+mn-cs"/>
              </a:rPr>
              <a:t>Contradiction. Therefore $m$ is the principal\\ </a:t>
            </a:r>
          </a:p>
          <a:p>
            <a:r>
              <a:rPr lang="en-US" sz="1200" kern="1200" dirty="0" smtClean="0">
                <a:solidFill>
                  <a:schemeClr val="tx1"/>
                </a:solidFill>
                <a:latin typeface="Times New Roman" charset="0"/>
                <a:ea typeface="ＭＳ Ｐゴシック" charset="0"/>
                <a:cs typeface="+mn-cs"/>
              </a:rPr>
              <a:t>element of $I$ and $I$ is a principal ideal.</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237</a:t>
            </a:fld>
            <a:endParaRPr lang="en-US"/>
          </a:p>
        </p:txBody>
      </p:sp>
    </p:spTree>
    <p:extLst>
      <p:ext uri="{BB962C8B-B14F-4D97-AF65-F5344CB8AC3E}">
        <p14:creationId xmlns:p14="http://schemas.microsoft.com/office/powerpoint/2010/main" val="1085911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a\in I ~\wedge~ b\in I \implies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gcd}(a, b) \in I</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238</a:t>
            </a:fld>
            <a:endParaRPr lang="en-US"/>
          </a:p>
        </p:txBody>
      </p:sp>
    </p:spTree>
    <p:extLst>
      <p:ext uri="{BB962C8B-B14F-4D97-AF65-F5344CB8AC3E}">
        <p14:creationId xmlns:p14="http://schemas.microsoft.com/office/powerpoint/2010/main" val="31162622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hu-HU" sz="1200" kern="1200" dirty="0" smtClean="0">
                <a:solidFill>
                  <a:schemeClr val="tx1"/>
                </a:solidFill>
                <a:latin typeface="Times New Roman" charset="0"/>
                <a:ea typeface="ＭＳ Ｐゴシック" charset="0"/>
                <a:cs typeface="+mn-cs"/>
              </a:rPr>
              <a:t>$\forall a, n \in {\mathbb Z} ~:~ {\rm gcd}(a, n) = 1 \implies</a:t>
            </a:r>
          </a:p>
          <a:p>
            <a:r>
              <a:rPr lang="en-US" sz="1200" kern="1200" dirty="0" smtClean="0">
                <a:solidFill>
                  <a:schemeClr val="tx1"/>
                </a:solidFill>
                <a:latin typeface="Times New Roman" charset="0"/>
                <a:ea typeface="ＭＳ Ｐゴシック" charset="0"/>
                <a:cs typeface="+mn-cs"/>
              </a:rPr>
              <a:t>\\~~~~~~~~~~~ \exists b \in {\mathbb Z}_n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 1 \mod n $\\</a:t>
            </a:r>
          </a:p>
          <a:p>
            <a:r>
              <a:rPr lang="en-US" sz="1200" kern="1200" dirty="0" smtClean="0">
                <a:solidFill>
                  <a:schemeClr val="tx1"/>
                </a:solidFill>
                <a:latin typeface="Times New Roman" charset="0"/>
                <a:ea typeface="ＭＳ Ｐゴシック" charset="0"/>
                <a:cs typeface="+mn-cs"/>
              </a:rPr>
              <a:t>Proof:\\</a:t>
            </a:r>
          </a:p>
          <a:p>
            <a:r>
              <a:rPr lang="en-US" sz="1200" kern="1200" dirty="0" smtClean="0">
                <a:solidFill>
                  <a:schemeClr val="tx1"/>
                </a:solidFill>
                <a:latin typeface="Times New Roman" charset="0"/>
                <a:ea typeface="ＭＳ Ｐゴシック" charset="0"/>
                <a:cs typeface="+mn-cs"/>
              </a:rPr>
              <a:t>By Bachet theorem, $$\exists b, d \in {\mathbb Z} ~:~ </a:t>
            </a:r>
            <a:r>
              <a:rPr lang="en-US" sz="1200" kern="1200" dirty="0" err="1" smtClean="0">
                <a:solidFill>
                  <a:schemeClr val="tx1"/>
                </a:solidFill>
                <a:latin typeface="Times New Roman" charset="0"/>
                <a:ea typeface="ＭＳ Ｐゴシック" charset="0"/>
                <a:cs typeface="+mn-cs"/>
              </a:rPr>
              <a:t>ba</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dn</a:t>
            </a:r>
            <a:r>
              <a:rPr lang="en-US" sz="1200" kern="1200" dirty="0" smtClean="0">
                <a:solidFill>
                  <a:schemeClr val="tx1"/>
                </a:solidFill>
                <a:latin typeface="Times New Roman" charset="0"/>
                <a:ea typeface="ＭＳ Ｐゴシック" charset="0"/>
                <a:cs typeface="+mn-cs"/>
              </a:rPr>
              <a:t> = 1</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Therefore,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 1 - </a:t>
            </a:r>
            <a:r>
              <a:rPr lang="en-US" sz="1200" kern="1200" dirty="0" err="1" smtClean="0">
                <a:solidFill>
                  <a:schemeClr val="tx1"/>
                </a:solidFill>
                <a:latin typeface="Times New Roman" charset="0"/>
                <a:ea typeface="ＭＳ Ｐゴシック" charset="0"/>
                <a:cs typeface="+mn-cs"/>
              </a:rPr>
              <a:t>dn</a:t>
            </a:r>
            <a:r>
              <a:rPr lang="en-US" sz="1200" kern="1200" dirty="0" smtClean="0">
                <a:solidFill>
                  <a:schemeClr val="tx1"/>
                </a:solidFill>
                <a:latin typeface="Times New Roman" charset="0"/>
                <a:ea typeface="ＭＳ Ｐゴシック" charset="0"/>
                <a:cs typeface="+mn-cs"/>
              </a:rPr>
              <a:t>$</a:t>
            </a:r>
          </a:p>
          <a:p>
            <a:r>
              <a:rPr lang="da-DK" sz="1200" kern="1200" dirty="0" smtClean="0">
                <a:solidFill>
                  <a:schemeClr val="tx1"/>
                </a:solidFill>
                <a:latin typeface="Times New Roman" charset="0"/>
                <a:ea typeface="ＭＳ Ｐゴシック" charset="0"/>
                <a:cs typeface="+mn-cs"/>
              </a:rPr>
              <a:t>and $$~ab = 1 \mod n</a:t>
            </a:r>
          </a:p>
          <a:p>
            <a:r>
              <a:rPr lang="da-DK"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239</a:t>
            </a:fld>
            <a:endParaRPr lang="en-US"/>
          </a:p>
        </p:txBody>
      </p:sp>
    </p:spTree>
    <p:extLst>
      <p:ext uri="{BB962C8B-B14F-4D97-AF65-F5344CB8AC3E}">
        <p14:creationId xmlns:p14="http://schemas.microsoft.com/office/powerpoint/2010/main" val="40558090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a &amp;=  b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q_1 + r_1\\</a:t>
            </a:r>
          </a:p>
          <a:p>
            <a:r>
              <a:rPr lang="fr-FR" sz="1200" kern="1200" dirty="0" smtClean="0">
                <a:solidFill>
                  <a:schemeClr val="tx1"/>
                </a:solidFill>
                <a:latin typeface="Times New Roman" charset="0"/>
                <a:ea typeface="ＭＳ Ｐゴシック" charset="0"/>
                <a:cs typeface="+mn-cs"/>
              </a:rPr>
              <a:t>b &amp;= r_1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q_2 + r_2\\</a:t>
            </a:r>
          </a:p>
          <a:p>
            <a:r>
              <a:rPr lang="fr-FR" sz="1200" kern="1200" dirty="0" smtClean="0">
                <a:solidFill>
                  <a:schemeClr val="tx1"/>
                </a:solidFill>
                <a:latin typeface="Times New Roman" charset="0"/>
                <a:ea typeface="ＭＳ Ｐゴシック" charset="0"/>
                <a:cs typeface="+mn-cs"/>
              </a:rPr>
              <a:t>&amp;\</a:t>
            </a:r>
            <a:r>
              <a:rPr lang="fr-FR" sz="1200" kern="1200" dirty="0" err="1" smtClean="0">
                <a:solidFill>
                  <a:schemeClr val="tx1"/>
                </a:solidFill>
                <a:latin typeface="Times New Roman" charset="0"/>
                <a:ea typeface="ＭＳ Ｐゴシック" charset="0"/>
                <a:cs typeface="+mn-cs"/>
              </a:rPr>
              <a:t>cdots</a:t>
            </a:r>
            <a:r>
              <a:rPr lang="fr-FR"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r_{n-2} &amp;= r_{n-1}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q_{n} + </a:t>
            </a:r>
            <a:r>
              <a:rPr lang="fr-FR" sz="1200" kern="1200" dirty="0" err="1" smtClean="0">
                <a:solidFill>
                  <a:schemeClr val="tx1"/>
                </a:solidFill>
                <a:latin typeface="Times New Roman" charset="0"/>
                <a:ea typeface="ＭＳ Ｐゴシック" charset="0"/>
                <a:cs typeface="+mn-cs"/>
              </a:rPr>
              <a:t>r_n</a:t>
            </a:r>
            <a:r>
              <a:rPr lang="fr-FR"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r_{n-1} &amp;= </a:t>
            </a:r>
            <a:r>
              <a:rPr lang="fr-FR" sz="1200" kern="1200" dirty="0" err="1" smtClean="0">
                <a:solidFill>
                  <a:schemeClr val="tx1"/>
                </a:solidFill>
                <a:latin typeface="Times New Roman" charset="0"/>
                <a:ea typeface="ＭＳ Ｐゴシック" charset="0"/>
                <a:cs typeface="+mn-cs"/>
              </a:rPr>
              <a:t>r_n</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q_{n+1}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247</a:t>
            </a:fld>
            <a:endParaRPr lang="en-US"/>
          </a:p>
        </p:txBody>
      </p:sp>
    </p:spTree>
    <p:extLst>
      <p:ext uri="{BB962C8B-B14F-4D97-AF65-F5344CB8AC3E}">
        <p14:creationId xmlns:p14="http://schemas.microsoft.com/office/powerpoint/2010/main" val="29388622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r_1 &amp;= a - b\</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q_1\\</a:t>
            </a:r>
          </a:p>
          <a:p>
            <a:r>
              <a:rPr lang="fr-FR" sz="1200" kern="1200" dirty="0" smtClean="0">
                <a:solidFill>
                  <a:schemeClr val="tx1"/>
                </a:solidFill>
                <a:latin typeface="Times New Roman" charset="0"/>
                <a:ea typeface="ＭＳ Ｐゴシック" charset="0"/>
                <a:cs typeface="+mn-cs"/>
              </a:rPr>
              <a:t>r_2 &amp;= b - r_1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q_2\\</a:t>
            </a:r>
          </a:p>
          <a:p>
            <a:r>
              <a:rPr lang="fr-FR" sz="1200" kern="1200" dirty="0" smtClean="0">
                <a:solidFill>
                  <a:schemeClr val="tx1"/>
                </a:solidFill>
                <a:latin typeface="Times New Roman" charset="0"/>
                <a:ea typeface="ＭＳ Ｐゴシック" charset="0"/>
                <a:cs typeface="+mn-cs"/>
              </a:rPr>
              <a:t>&amp;\</a:t>
            </a:r>
            <a:r>
              <a:rPr lang="fr-FR" sz="1200" kern="1200" dirty="0" err="1" smtClean="0">
                <a:solidFill>
                  <a:schemeClr val="tx1"/>
                </a:solidFill>
                <a:latin typeface="Times New Roman" charset="0"/>
                <a:ea typeface="ＭＳ Ｐゴシック" charset="0"/>
                <a:cs typeface="+mn-cs"/>
              </a:rPr>
              <a:t>cdots</a:t>
            </a:r>
            <a:r>
              <a:rPr lang="fr-FR"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r_{i+2} &amp;= r_{i} - r_{i+1}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a:t>
            </a:r>
          </a:p>
          <a:p>
            <a:r>
              <a:rPr lang="fr-FR" sz="1200" kern="1200" dirty="0" smtClean="0">
                <a:solidFill>
                  <a:schemeClr val="tx1"/>
                </a:solidFill>
                <a:latin typeface="Times New Roman" charset="0"/>
                <a:ea typeface="ＭＳ Ｐゴシック" charset="0"/>
                <a:cs typeface="+mn-cs"/>
              </a:rPr>
              <a:t>&amp;\</a:t>
            </a:r>
            <a:r>
              <a:rPr lang="fr-FR" sz="1200" kern="1200" dirty="0" err="1" smtClean="0">
                <a:solidFill>
                  <a:schemeClr val="tx1"/>
                </a:solidFill>
                <a:latin typeface="Times New Roman" charset="0"/>
                <a:ea typeface="ＭＳ Ｐゴシック" charset="0"/>
                <a:cs typeface="+mn-cs"/>
              </a:rPr>
              <a:t>cdots</a:t>
            </a:r>
            <a:r>
              <a:rPr lang="fr-FR"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248</a:t>
            </a:fld>
            <a:endParaRPr lang="en-US"/>
          </a:p>
        </p:txBody>
      </p:sp>
    </p:spTree>
    <p:extLst>
      <p:ext uri="{BB962C8B-B14F-4D97-AF65-F5344CB8AC3E}">
        <p14:creationId xmlns:p14="http://schemas.microsoft.com/office/powerpoint/2010/main" val="26327585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hu-HU" sz="1200" kern="1200" dirty="0" smtClean="0">
                <a:solidFill>
                  <a:schemeClr val="tx1"/>
                </a:solidFill>
                <a:latin typeface="Times New Roman" charset="0"/>
                <a:ea typeface="ＭＳ Ｐゴシック" charset="0"/>
                <a:cs typeface="+mn-cs"/>
              </a:rPr>
              <a:t>a &amp;= 1 \cdot a + 0\cdot b\\</a:t>
            </a:r>
          </a:p>
          <a:p>
            <a:r>
              <a:rPr lang="hu-HU" sz="1200" kern="1200" dirty="0" smtClean="0">
                <a:solidFill>
                  <a:schemeClr val="tx1"/>
                </a:solidFill>
                <a:latin typeface="Times New Roman" charset="0"/>
                <a:ea typeface="ＭＳ Ｐゴシック" charset="0"/>
                <a:cs typeface="+mn-cs"/>
              </a:rPr>
              <a:t>b &amp;= 0 \cdot a + 1\cdot b\\</a:t>
            </a:r>
          </a:p>
          <a:p>
            <a:r>
              <a:rPr lang="hu-HU" sz="1200" kern="1200" dirty="0" smtClean="0">
                <a:solidFill>
                  <a:schemeClr val="tx1"/>
                </a:solidFill>
                <a:latin typeface="Times New Roman" charset="0"/>
                <a:ea typeface="ＭＳ Ｐゴシック" charset="0"/>
                <a:cs typeface="+mn-cs"/>
              </a:rPr>
              <a:t>r_1 &amp;= 1 \cdot a - q_1 \cdot b\\</a:t>
            </a:r>
          </a:p>
          <a:p>
            <a:r>
              <a:rPr lang="fr-FR" sz="1200" kern="1200" dirty="0" smtClean="0">
                <a:solidFill>
                  <a:schemeClr val="tx1"/>
                </a:solidFill>
                <a:latin typeface="Times New Roman" charset="0"/>
                <a:ea typeface="ＭＳ Ｐゴシック" charset="0"/>
                <a:cs typeface="+mn-cs"/>
              </a:rPr>
              <a:t>r_2&amp;= b - (a - b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q_2 \\&amp;= -q_2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a + (1 + q_1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q_2)\</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b\\</a:t>
            </a:r>
            <a:endParaRPr lang="fr-FR" sz="1200" kern="1200" dirty="0" smtClean="0">
              <a:solidFill>
                <a:schemeClr val="tx1"/>
              </a:solidFill>
              <a:latin typeface="Times New Roman" charset="0"/>
              <a:ea typeface="ＭＳ Ｐゴシック" charset="0"/>
              <a:cs typeface="+mn-cs"/>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249</a:t>
            </a:fld>
            <a:endParaRPr lang="en-US"/>
          </a:p>
        </p:txBody>
      </p:sp>
    </p:spTree>
    <p:extLst>
      <p:ext uri="{BB962C8B-B14F-4D97-AF65-F5344CB8AC3E}">
        <p14:creationId xmlns:p14="http://schemas.microsoft.com/office/powerpoint/2010/main" val="5853573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Assume~that</a:t>
            </a:r>
            <a:r>
              <a:rPr lang="en-US" sz="1200" kern="1200" dirty="0" smtClean="0">
                <a:solidFill>
                  <a:schemeClr val="tx1"/>
                </a:solidFill>
                <a:latin typeface="Times New Roman" charset="0"/>
                <a:ea typeface="ＭＳ Ｐゴシック" charset="0"/>
                <a:cs typeface="+mn-cs"/>
              </a:rPr>
              <a:t>~~~~}\\</a:t>
            </a:r>
          </a:p>
          <a:p>
            <a:r>
              <a:rPr lang="hu-HU" sz="1200" kern="1200" dirty="0" smtClean="0">
                <a:solidFill>
                  <a:schemeClr val="tx1"/>
                </a:solidFill>
                <a:latin typeface="Times New Roman" charset="0"/>
                <a:ea typeface="ＭＳ Ｐゴシック" charset="0"/>
                <a:cs typeface="+mn-cs"/>
              </a:rPr>
              <a:t>r_i &amp;= x_i \cdot a + y_i \cdot b\\</a:t>
            </a:r>
          </a:p>
          <a:p>
            <a:r>
              <a:rPr lang="hu-HU" sz="1200" kern="1200" dirty="0" smtClean="0">
                <a:solidFill>
                  <a:schemeClr val="tx1"/>
                </a:solidFill>
                <a:latin typeface="Times New Roman" charset="0"/>
                <a:ea typeface="ＭＳ Ｐゴシック" charset="0"/>
                <a:cs typeface="+mn-cs"/>
              </a:rPr>
              <a:t>r_{i+1} &amp;= x_{i+1} \cdot a + y_{i+1} \cdot b\\</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Then~~~~~~~~~~~~~~~~~~}\\</a:t>
            </a:r>
          </a:p>
          <a:p>
            <a:r>
              <a:rPr lang="fr-FR" sz="1200" kern="1200" dirty="0" smtClean="0">
                <a:solidFill>
                  <a:schemeClr val="tx1"/>
                </a:solidFill>
                <a:latin typeface="Times New Roman" charset="0"/>
                <a:ea typeface="ＭＳ Ｐゴシック" charset="0"/>
                <a:cs typeface="+mn-cs"/>
              </a:rPr>
              <a:t>r_{i+2} &amp;= r_{i} - r_{i+1}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 </a:t>
            </a:r>
          </a:p>
          <a:p>
            <a:r>
              <a:rPr lang="fr-FR" sz="1200" kern="1200" dirty="0" smtClean="0">
                <a:solidFill>
                  <a:schemeClr val="tx1"/>
                </a:solidFill>
                <a:latin typeface="Times New Roman" charset="0"/>
                <a:ea typeface="ＭＳ Ｐゴシック" charset="0"/>
                <a:cs typeface="+mn-cs"/>
              </a:rPr>
              <a:t>&amp;= </a:t>
            </a:r>
            <a:r>
              <a:rPr lang="fr-FR" sz="1200" kern="1200" dirty="0" err="1" smtClean="0">
                <a:solidFill>
                  <a:schemeClr val="tx1"/>
                </a:solidFill>
                <a:latin typeface="Times New Roman" charset="0"/>
                <a:ea typeface="ＭＳ Ｐゴシック" charset="0"/>
                <a:cs typeface="+mn-cs"/>
              </a:rPr>
              <a:t>x_i</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a + </a:t>
            </a:r>
            <a:r>
              <a:rPr lang="fr-FR" sz="1200" kern="1200" dirty="0" err="1" smtClean="0">
                <a:solidFill>
                  <a:schemeClr val="tx1"/>
                </a:solidFill>
                <a:latin typeface="Times New Roman" charset="0"/>
                <a:ea typeface="ＭＳ Ｐゴシック" charset="0"/>
                <a:cs typeface="+mn-cs"/>
              </a:rPr>
              <a:t>y_i</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b - (x_{i+1}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a + y_{i+1}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b)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a:t>
            </a:r>
          </a:p>
          <a:p>
            <a:r>
              <a:rPr lang="fr-FR" sz="1200" kern="1200" dirty="0" smtClean="0">
                <a:solidFill>
                  <a:schemeClr val="tx1"/>
                </a:solidFill>
                <a:latin typeface="Times New Roman" charset="0"/>
                <a:ea typeface="ＭＳ Ｐゴシック" charset="0"/>
                <a:cs typeface="+mn-cs"/>
              </a:rPr>
              <a:t>&amp;= (</a:t>
            </a:r>
            <a:r>
              <a:rPr lang="fr-FR" sz="1200" kern="1200" dirty="0" err="1" smtClean="0">
                <a:solidFill>
                  <a:schemeClr val="tx1"/>
                </a:solidFill>
                <a:latin typeface="Times New Roman" charset="0"/>
                <a:ea typeface="ＭＳ Ｐゴシック" charset="0"/>
                <a:cs typeface="+mn-cs"/>
              </a:rPr>
              <a:t>x_i</a:t>
            </a:r>
            <a:r>
              <a:rPr lang="fr-FR" sz="1200" kern="1200" dirty="0" smtClean="0">
                <a:solidFill>
                  <a:schemeClr val="tx1"/>
                </a:solidFill>
                <a:latin typeface="Times New Roman" charset="0"/>
                <a:ea typeface="ＭＳ Ｐゴシック" charset="0"/>
                <a:cs typeface="+mn-cs"/>
              </a:rPr>
              <a:t> - x_{i+1}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a + (</a:t>
            </a:r>
            <a:r>
              <a:rPr lang="fr-FR" sz="1200" kern="1200" dirty="0" err="1" smtClean="0">
                <a:solidFill>
                  <a:schemeClr val="tx1"/>
                </a:solidFill>
                <a:latin typeface="Times New Roman" charset="0"/>
                <a:ea typeface="ＭＳ Ｐゴシック" charset="0"/>
                <a:cs typeface="+mn-cs"/>
              </a:rPr>
              <a:t>y_i</a:t>
            </a:r>
            <a:r>
              <a:rPr lang="fr-FR" sz="1200" kern="1200" dirty="0" smtClean="0">
                <a:solidFill>
                  <a:schemeClr val="tx1"/>
                </a:solidFill>
                <a:latin typeface="Times New Roman" charset="0"/>
                <a:ea typeface="ＭＳ Ｐゴシック" charset="0"/>
                <a:cs typeface="+mn-cs"/>
              </a:rPr>
              <a:t> - y_{i+1}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b\\</a:t>
            </a:r>
          </a:p>
          <a:p>
            <a:r>
              <a:rPr lang="fr-FR" sz="1200" kern="1200" dirty="0" smtClean="0">
                <a:solidFill>
                  <a:schemeClr val="tx1"/>
                </a:solidFill>
                <a:latin typeface="Times New Roman" charset="0"/>
                <a:ea typeface="ＭＳ Ｐゴシック" charset="0"/>
                <a:cs typeface="+mn-cs"/>
              </a:rPr>
              <a:t>{\</a:t>
            </a:r>
            <a:r>
              <a:rPr lang="fr-FR" sz="1200" kern="1200" dirty="0" err="1" smtClean="0">
                <a:solidFill>
                  <a:schemeClr val="tx1"/>
                </a:solidFill>
                <a:latin typeface="Times New Roman" charset="0"/>
                <a:ea typeface="ＭＳ Ｐゴシック" charset="0"/>
                <a:cs typeface="+mn-cs"/>
              </a:rPr>
              <a:t>rm</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In~other~words</a:t>
            </a:r>
            <a:r>
              <a:rPr lang="fr-FR"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x_{i+2} &amp;= </a:t>
            </a:r>
            <a:r>
              <a:rPr lang="fr-FR" sz="1200" kern="1200" dirty="0" err="1" smtClean="0">
                <a:solidFill>
                  <a:schemeClr val="tx1"/>
                </a:solidFill>
                <a:latin typeface="Times New Roman" charset="0"/>
                <a:ea typeface="ＭＳ Ｐゴシック" charset="0"/>
                <a:cs typeface="+mn-cs"/>
              </a:rPr>
              <a:t>x_i</a:t>
            </a:r>
            <a:r>
              <a:rPr lang="fr-FR" sz="1200" kern="1200" dirty="0" smtClean="0">
                <a:solidFill>
                  <a:schemeClr val="tx1"/>
                </a:solidFill>
                <a:latin typeface="Times New Roman" charset="0"/>
                <a:ea typeface="ＭＳ Ｐゴシック" charset="0"/>
                <a:cs typeface="+mn-cs"/>
              </a:rPr>
              <a:t> - x_{i+1}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a:t>
            </a:r>
          </a:p>
          <a:p>
            <a:r>
              <a:rPr lang="fr-FR" sz="1200" kern="1200" dirty="0" smtClean="0">
                <a:solidFill>
                  <a:schemeClr val="tx1"/>
                </a:solidFill>
                <a:latin typeface="Times New Roman" charset="0"/>
                <a:ea typeface="ＭＳ Ｐゴシック" charset="0"/>
                <a:cs typeface="+mn-cs"/>
              </a:rPr>
              <a:t>y_{i+2} &amp;= </a:t>
            </a:r>
            <a:r>
              <a:rPr lang="fr-FR" sz="1200" kern="1200" dirty="0" err="1" smtClean="0">
                <a:solidFill>
                  <a:schemeClr val="tx1"/>
                </a:solidFill>
                <a:latin typeface="Times New Roman" charset="0"/>
                <a:ea typeface="ＭＳ Ｐゴシック" charset="0"/>
                <a:cs typeface="+mn-cs"/>
              </a:rPr>
              <a:t>y_i</a:t>
            </a:r>
            <a:r>
              <a:rPr lang="fr-FR" sz="1200" kern="1200" dirty="0" smtClean="0">
                <a:solidFill>
                  <a:schemeClr val="tx1"/>
                </a:solidFill>
                <a:latin typeface="Times New Roman" charset="0"/>
                <a:ea typeface="ＭＳ Ｐゴシック" charset="0"/>
                <a:cs typeface="+mn-cs"/>
              </a:rPr>
              <a:t> - y_{i+1} \</a:t>
            </a:r>
            <a:r>
              <a:rPr lang="fr-FR" sz="1200" kern="1200" dirty="0" err="1" smtClean="0">
                <a:solidFill>
                  <a:schemeClr val="tx1"/>
                </a:solidFill>
                <a:latin typeface="Times New Roman" charset="0"/>
                <a:ea typeface="ＭＳ Ｐゴシック" charset="0"/>
                <a:cs typeface="+mn-cs"/>
              </a:rPr>
              <a:t>cdot</a:t>
            </a:r>
            <a:r>
              <a:rPr lang="fr-FR" sz="1200" kern="1200" dirty="0" smtClean="0">
                <a:solidFill>
                  <a:schemeClr val="tx1"/>
                </a:solidFill>
                <a:latin typeface="Times New Roman" charset="0"/>
                <a:ea typeface="ＭＳ Ｐゴシック" charset="0"/>
                <a:cs typeface="+mn-cs"/>
              </a:rPr>
              <a:t> q_{i+2}</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250</a:t>
            </a:fld>
            <a:endParaRPr lang="en-US"/>
          </a:p>
        </p:txBody>
      </p:sp>
    </p:spTree>
    <p:extLst>
      <p:ext uri="{BB962C8B-B14F-4D97-AF65-F5344CB8AC3E}">
        <p14:creationId xmlns:p14="http://schemas.microsoft.com/office/powerpoint/2010/main" val="60991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A7248A-93BC-6C45-A240-D1109F9E3301}" type="slidenum">
              <a:rPr lang="en-US"/>
              <a:pPr/>
              <a:t>‹#›</a:t>
            </a:fld>
            <a:endParaRPr lang="en-US"/>
          </a:p>
        </p:txBody>
      </p:sp>
    </p:spTree>
    <p:extLst>
      <p:ext uri="{BB962C8B-B14F-4D97-AF65-F5344CB8AC3E}">
        <p14:creationId xmlns:p14="http://schemas.microsoft.com/office/powerpoint/2010/main" val="3891042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C99867-F955-264F-A565-00EE4126AFA1}" type="slidenum">
              <a:rPr lang="en-US"/>
              <a:pPr/>
              <a:t>‹#›</a:t>
            </a:fld>
            <a:endParaRPr lang="en-US"/>
          </a:p>
        </p:txBody>
      </p:sp>
    </p:spTree>
    <p:extLst>
      <p:ext uri="{BB962C8B-B14F-4D97-AF65-F5344CB8AC3E}">
        <p14:creationId xmlns:p14="http://schemas.microsoft.com/office/powerpoint/2010/main" val="186651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F34652-C79B-354E-B6CF-4950E5F4AB27}" type="slidenum">
              <a:rPr lang="en-US"/>
              <a:pPr/>
              <a:t>‹#›</a:t>
            </a:fld>
            <a:endParaRPr lang="en-US"/>
          </a:p>
        </p:txBody>
      </p:sp>
    </p:spTree>
    <p:extLst>
      <p:ext uri="{BB962C8B-B14F-4D97-AF65-F5344CB8AC3E}">
        <p14:creationId xmlns:p14="http://schemas.microsoft.com/office/powerpoint/2010/main" val="334925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A04D0C-89BA-0845-9137-904D20B84DDB}" type="slidenum">
              <a:rPr lang="en-US"/>
              <a:pPr/>
              <a:t>‹#›</a:t>
            </a:fld>
            <a:endParaRPr lang="en-US"/>
          </a:p>
        </p:txBody>
      </p:sp>
    </p:spTree>
    <p:extLst>
      <p:ext uri="{BB962C8B-B14F-4D97-AF65-F5344CB8AC3E}">
        <p14:creationId xmlns:p14="http://schemas.microsoft.com/office/powerpoint/2010/main" val="400097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17DF23-6B3D-7640-BE5C-90D7B21E2E45}" type="slidenum">
              <a:rPr lang="en-US"/>
              <a:pPr/>
              <a:t>‹#›</a:t>
            </a:fld>
            <a:endParaRPr lang="en-US"/>
          </a:p>
        </p:txBody>
      </p:sp>
    </p:spTree>
    <p:extLst>
      <p:ext uri="{BB962C8B-B14F-4D97-AF65-F5344CB8AC3E}">
        <p14:creationId xmlns:p14="http://schemas.microsoft.com/office/powerpoint/2010/main" val="405321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42048D-A27E-BE44-8806-BBC031D74AF9}" type="slidenum">
              <a:rPr lang="en-US"/>
              <a:pPr/>
              <a:t>‹#›</a:t>
            </a:fld>
            <a:endParaRPr lang="en-US"/>
          </a:p>
        </p:txBody>
      </p:sp>
    </p:spTree>
    <p:extLst>
      <p:ext uri="{BB962C8B-B14F-4D97-AF65-F5344CB8AC3E}">
        <p14:creationId xmlns:p14="http://schemas.microsoft.com/office/powerpoint/2010/main" val="174961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E9851DE-E25E-FB44-B79E-8D6781B852DF}" type="slidenum">
              <a:rPr lang="en-US"/>
              <a:pPr/>
              <a:t>‹#›</a:t>
            </a:fld>
            <a:endParaRPr lang="en-US"/>
          </a:p>
        </p:txBody>
      </p:sp>
    </p:spTree>
    <p:extLst>
      <p:ext uri="{BB962C8B-B14F-4D97-AF65-F5344CB8AC3E}">
        <p14:creationId xmlns:p14="http://schemas.microsoft.com/office/powerpoint/2010/main" val="147989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390060D-1EE0-AD4D-BE99-A9D595E32993}" type="slidenum">
              <a:rPr lang="en-US"/>
              <a:pPr/>
              <a:t>‹#›</a:t>
            </a:fld>
            <a:endParaRPr lang="en-US"/>
          </a:p>
        </p:txBody>
      </p:sp>
    </p:spTree>
    <p:extLst>
      <p:ext uri="{BB962C8B-B14F-4D97-AF65-F5344CB8AC3E}">
        <p14:creationId xmlns:p14="http://schemas.microsoft.com/office/powerpoint/2010/main" val="124538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C7DE2F5-9581-C142-8FC5-6D2FCCC05E9B}" type="slidenum">
              <a:rPr lang="en-US"/>
              <a:pPr/>
              <a:t>‹#›</a:t>
            </a:fld>
            <a:endParaRPr lang="en-US"/>
          </a:p>
        </p:txBody>
      </p:sp>
    </p:spTree>
    <p:extLst>
      <p:ext uri="{BB962C8B-B14F-4D97-AF65-F5344CB8AC3E}">
        <p14:creationId xmlns:p14="http://schemas.microsoft.com/office/powerpoint/2010/main" val="29879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93CC75-535D-034F-89FC-9BA5CB98B104}" type="slidenum">
              <a:rPr lang="en-US"/>
              <a:pPr/>
              <a:t>‹#›</a:t>
            </a:fld>
            <a:endParaRPr lang="en-US"/>
          </a:p>
        </p:txBody>
      </p:sp>
    </p:spTree>
    <p:extLst>
      <p:ext uri="{BB962C8B-B14F-4D97-AF65-F5344CB8AC3E}">
        <p14:creationId xmlns:p14="http://schemas.microsoft.com/office/powerpoint/2010/main" val="192065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65694A-4D2A-B247-B56A-8ECDD6BAE017}" type="slidenum">
              <a:rPr lang="en-US"/>
              <a:pPr/>
              <a:t>‹#›</a:t>
            </a:fld>
            <a:endParaRPr lang="en-US"/>
          </a:p>
        </p:txBody>
      </p:sp>
    </p:spTree>
    <p:extLst>
      <p:ext uri="{BB962C8B-B14F-4D97-AF65-F5344CB8AC3E}">
        <p14:creationId xmlns:p14="http://schemas.microsoft.com/office/powerpoint/2010/main" val="2882963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6304A48A-F4D0-7641-8344-027D82B7F4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8.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9.w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9.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4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47.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e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5.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6.emf"/></Relationships>
</file>

<file path=ppt/slides/_rels/slide156.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9.em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e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0.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1.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2.e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em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4.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5.em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e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7.em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8.em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9.em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0.em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1.emf"/></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e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3.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4.em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5.emf"/></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6.em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8.em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9.em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90.emf"/></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91.emf"/></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95.em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96.emf"/></Relationships>
</file>

<file path=ppt/slides/_rels/slide213.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e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99.emf"/></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01.emf"/></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em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3.em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04.emf"/></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07.emf"/></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0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10.emf"/></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11.emf"/></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1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13.emf"/></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Journey Two:</a:t>
            </a:r>
            <a:br>
              <a:rPr lang="en-US" dirty="0" smtClean="0"/>
            </a:br>
            <a:r>
              <a:rPr lang="en-US" dirty="0" smtClean="0"/>
              <a:t>Heirs of Pythagoras</a:t>
            </a:r>
            <a:endParaRPr lang="en-US" dirty="0"/>
          </a:p>
        </p:txBody>
      </p:sp>
      <p:sp>
        <p:nvSpPr>
          <p:cNvPr id="5" name="Subtitle 4"/>
          <p:cNvSpPr>
            <a:spLocks noGrp="1"/>
          </p:cNvSpPr>
          <p:nvPr>
            <p:ph type="subTitle" idx="1"/>
          </p:nvPr>
        </p:nvSpPr>
        <p:spPr/>
        <p:txBody>
          <a:bodyPr/>
          <a:lstStyle/>
          <a:p>
            <a:r>
              <a:rPr lang="en-US" i="1" dirty="0" smtClean="0"/>
              <a:t>How division with remainder led to discovery of many fundamental abstractions.</a:t>
            </a:r>
            <a:endParaRPr lang="en-US" i="1" dirty="0"/>
          </a:p>
        </p:txBody>
      </p:sp>
      <p:sp>
        <p:nvSpPr>
          <p:cNvPr id="4" name="Slide Number Placeholder 3"/>
          <p:cNvSpPr>
            <a:spLocks noGrp="1"/>
          </p:cNvSpPr>
          <p:nvPr>
            <p:ph type="sldNum" sz="quarter" idx="12"/>
          </p:nvPr>
        </p:nvSpPr>
        <p:spPr/>
        <p:txBody>
          <a:bodyPr/>
          <a:lstStyle/>
          <a:p>
            <a:fld id="{74A7248A-93BC-6C45-A240-D1109F9E3301}" type="slidenum">
              <a:rPr lang="en-US" smtClean="0"/>
              <a:pPr/>
              <a:t>1</a:t>
            </a:fld>
            <a:endParaRPr lang="en-US"/>
          </a:p>
        </p:txBody>
      </p:sp>
    </p:spTree>
    <p:extLst>
      <p:ext uri="{BB962C8B-B14F-4D97-AF65-F5344CB8AC3E}">
        <p14:creationId xmlns:p14="http://schemas.microsoft.com/office/powerpoint/2010/main" val="31256145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Well-ordering Principle</a:t>
            </a:r>
            <a:endParaRPr lang="en-US" dirty="0"/>
          </a:p>
        </p:txBody>
      </p:sp>
      <p:sp>
        <p:nvSpPr>
          <p:cNvPr id="3" name="Content Placeholder 2"/>
          <p:cNvSpPr>
            <a:spLocks noGrp="1"/>
          </p:cNvSpPr>
          <p:nvPr>
            <p:ph idx="1"/>
          </p:nvPr>
        </p:nvSpPr>
        <p:spPr/>
        <p:txBody>
          <a:bodyPr/>
          <a:lstStyle/>
          <a:p>
            <a:r>
              <a:rPr lang="en-US" dirty="0"/>
              <a:t>Greeks found the principle that any set of natural numbers has a</a:t>
            </a:r>
            <a:r>
              <a:rPr lang="en-US" dirty="0" smtClean="0"/>
              <a:t> </a:t>
            </a:r>
            <a:r>
              <a:rPr lang="en-US" dirty="0"/>
              <a:t>smallest element a very powerful proof technique. </a:t>
            </a:r>
            <a:endParaRPr lang="en-US" dirty="0" smtClean="0"/>
          </a:p>
          <a:p>
            <a:pPr lvl="1"/>
            <a:r>
              <a:rPr lang="en-US" dirty="0" smtClean="0"/>
              <a:t>It is </a:t>
            </a:r>
            <a:r>
              <a:rPr lang="en-US" dirty="0"/>
              <a:t>equivalent </a:t>
            </a:r>
            <a:r>
              <a:rPr lang="en-US" dirty="0" smtClean="0"/>
              <a:t>to induction axiom.</a:t>
            </a:r>
            <a:endParaRPr lang="en-US" dirty="0"/>
          </a:p>
          <a:p>
            <a:r>
              <a:rPr lang="en-US" dirty="0"/>
              <a:t>I</a:t>
            </a:r>
            <a:r>
              <a:rPr lang="en-US" dirty="0" smtClean="0"/>
              <a:t>n </a:t>
            </a:r>
            <a:r>
              <a:rPr lang="en-US" dirty="0"/>
              <a:t>order to prove that something does not exist, </a:t>
            </a:r>
            <a:r>
              <a:rPr lang="en-US" dirty="0" smtClean="0"/>
              <a:t>prove </a:t>
            </a:r>
            <a:r>
              <a:rPr lang="en-US" dirty="0"/>
              <a:t>that if it exists, a smaller one also exists.</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10</a:t>
            </a:fld>
            <a:endParaRPr lang="en-US"/>
          </a:p>
        </p:txBody>
      </p:sp>
    </p:spTree>
    <p:extLst>
      <p:ext uri="{BB962C8B-B14F-4D97-AF65-F5344CB8AC3E}">
        <p14:creationId xmlns:p14="http://schemas.microsoft.com/office/powerpoint/2010/main" val="259991539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FB427A45-CBC5-C84C-B134-5513D8A64C8B}" type="slidenum">
              <a:rPr lang="en-US" smtClean="0"/>
              <a:t>100</a:t>
            </a:fld>
            <a:endParaRPr lang="en-US" dirty="0"/>
          </a:p>
        </p:txBody>
      </p:sp>
      <p:sp>
        <p:nvSpPr>
          <p:cNvPr id="3" name="Content Placeholder 2"/>
          <p:cNvSpPr>
            <a:spLocks noGrp="1"/>
          </p:cNvSpPr>
          <p:nvPr>
            <p:ph idx="1"/>
          </p:nvPr>
        </p:nvSpPr>
        <p:spPr/>
        <p:txBody>
          <a:bodyPr/>
          <a:lstStyle/>
          <a:p>
            <a:pPr marL="0" indent="0">
              <a:buNone/>
            </a:pPr>
            <a:r>
              <a:rPr lang="en-US" sz="2800" dirty="0" smtClean="0"/>
              <a:t>Prove </a:t>
            </a:r>
            <a:r>
              <a:rPr lang="en-US" sz="2800" dirty="0" smtClean="0"/>
              <a:t>that for any two polynomials </a:t>
            </a:r>
            <a:r>
              <a:rPr lang="en-US" sz="2800" i="1" dirty="0" smtClean="0"/>
              <a:t>p(x)</a:t>
            </a:r>
            <a:r>
              <a:rPr lang="en-US" sz="2800" dirty="0" smtClean="0"/>
              <a:t> and </a:t>
            </a:r>
            <a:r>
              <a:rPr lang="en-US" sz="2800" i="1" dirty="0" smtClean="0"/>
              <a:t>q(x)</a:t>
            </a:r>
            <a:endParaRPr lang="en-US" sz="2800"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100</a:t>
            </a:fld>
            <a:endParaRPr lang="en-US"/>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2984500"/>
            <a:ext cx="8115300" cy="1068108"/>
          </a:xfrm>
          <a:prstGeom prst="rect">
            <a:avLst/>
          </a:prstGeom>
        </p:spPr>
      </p:pic>
    </p:spTree>
    <p:extLst>
      <p:ext uri="{BB962C8B-B14F-4D97-AF65-F5344CB8AC3E}">
        <p14:creationId xmlns:p14="http://schemas.microsoft.com/office/powerpoint/2010/main" val="94428314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1676400" y="1798638"/>
            <a:ext cx="8229600" cy="4525962"/>
          </a:xfrm>
        </p:spPr>
        <p:txBody>
          <a:bodyPr/>
          <a:lstStyle/>
          <a:p>
            <a:pPr>
              <a:lnSpc>
                <a:spcPct val="90000"/>
              </a:lnSpc>
              <a:buFontTx/>
              <a:buNone/>
            </a:pPr>
            <a:r>
              <a:rPr lang="en-US" dirty="0">
                <a:latin typeface="Courier New" charset="0"/>
              </a:rPr>
              <a:t>    </a:t>
            </a:r>
            <a:r>
              <a:rPr lang="en-US" dirty="0" smtClean="0">
                <a:latin typeface="Menlo Regular"/>
                <a:cs typeface="Menlo Regular"/>
              </a:rPr>
              <a:t>3x</a:t>
            </a:r>
            <a:r>
              <a:rPr lang="en-US" baseline="30000" dirty="0" smtClean="0">
                <a:latin typeface="Menlo Regular"/>
                <a:cs typeface="Menlo Regular"/>
              </a:rPr>
              <a:t>2 </a:t>
            </a:r>
            <a:r>
              <a:rPr lang="en-US" dirty="0" smtClean="0">
                <a:latin typeface="Menlo Regular"/>
                <a:cs typeface="Menlo Regular"/>
              </a:rPr>
              <a:t>+2x -2</a:t>
            </a:r>
            <a:endParaRPr lang="en-US" dirty="0">
              <a:latin typeface="Menlo Regular"/>
              <a:cs typeface="Menlo Regular"/>
            </a:endParaRPr>
          </a:p>
          <a:p>
            <a:pPr>
              <a:lnSpc>
                <a:spcPct val="90000"/>
              </a:lnSpc>
              <a:buFontTx/>
              <a:buNone/>
            </a:pPr>
            <a:r>
              <a:rPr lang="en-US" dirty="0">
                <a:latin typeface="Menlo Regular"/>
                <a:cs typeface="Menlo Regular"/>
              </a:rPr>
              <a:t>x-2 </a:t>
            </a:r>
            <a:r>
              <a:rPr lang="en-US" dirty="0" smtClean="0">
                <a:latin typeface="Menlo Regular"/>
                <a:cs typeface="Menlo Regular"/>
              </a:rPr>
              <a:t>3x</a:t>
            </a:r>
            <a:r>
              <a:rPr lang="en-US" baseline="30000" dirty="0" smtClean="0">
                <a:latin typeface="Menlo Regular"/>
                <a:cs typeface="Menlo Regular"/>
              </a:rPr>
              <a:t>3 </a:t>
            </a:r>
            <a:r>
              <a:rPr lang="en-US" dirty="0" smtClean="0">
                <a:latin typeface="Menlo Regular"/>
                <a:cs typeface="Menlo Regular"/>
              </a:rPr>
              <a:t>-4x</a:t>
            </a:r>
            <a:r>
              <a:rPr lang="en-US" baseline="30000" dirty="0" smtClean="0">
                <a:latin typeface="Menlo Regular"/>
                <a:cs typeface="Menlo Regular"/>
              </a:rPr>
              <a:t>2 </a:t>
            </a:r>
            <a:r>
              <a:rPr lang="en-US" dirty="0" smtClean="0">
                <a:latin typeface="Menlo Regular"/>
                <a:cs typeface="Menlo Regular"/>
              </a:rPr>
              <a:t>-6x +10</a:t>
            </a:r>
            <a:endParaRPr lang="en-US" dirty="0">
              <a:latin typeface="Menlo Regular"/>
              <a:cs typeface="Menlo Regular"/>
            </a:endParaRPr>
          </a:p>
          <a:p>
            <a:pPr>
              <a:lnSpc>
                <a:spcPct val="90000"/>
              </a:lnSpc>
              <a:buFontTx/>
              <a:buNone/>
            </a:pPr>
            <a:r>
              <a:rPr lang="en-US" dirty="0">
                <a:latin typeface="Menlo Regular"/>
                <a:cs typeface="Menlo Regular"/>
              </a:rPr>
              <a:t>   </a:t>
            </a:r>
            <a:r>
              <a:rPr lang="en-US" dirty="0" smtClean="0">
                <a:latin typeface="Menlo Regular"/>
                <a:cs typeface="Menlo Regular"/>
              </a:rPr>
              <a:t> 3x</a:t>
            </a:r>
            <a:r>
              <a:rPr lang="en-US" baseline="30000" dirty="0" smtClean="0">
                <a:latin typeface="Menlo Regular"/>
                <a:cs typeface="Menlo Regular"/>
              </a:rPr>
              <a:t>3 </a:t>
            </a:r>
            <a:r>
              <a:rPr lang="en-US" dirty="0" smtClean="0">
                <a:latin typeface="Menlo Regular"/>
                <a:cs typeface="Menlo Regular"/>
              </a:rPr>
              <a:t>-6x</a:t>
            </a:r>
            <a:r>
              <a:rPr lang="en-US" baseline="30000" dirty="0" smtClean="0">
                <a:latin typeface="Menlo Regular"/>
                <a:cs typeface="Menlo Regular"/>
              </a:rPr>
              <a:t>2</a:t>
            </a:r>
            <a:endParaRPr lang="en-US" baseline="30000" dirty="0">
              <a:latin typeface="Menlo Regular"/>
              <a:cs typeface="Menlo Regular"/>
            </a:endParaRPr>
          </a:p>
          <a:p>
            <a:pPr>
              <a:lnSpc>
                <a:spcPct val="90000"/>
              </a:lnSpc>
              <a:buFontTx/>
              <a:buNone/>
            </a:pPr>
            <a:r>
              <a:rPr lang="en-US" baseline="30000" dirty="0" smtClean="0">
                <a:latin typeface="Menlo Regular"/>
                <a:cs typeface="Menlo Regular"/>
              </a:rPr>
              <a:t>            </a:t>
            </a:r>
            <a:r>
              <a:rPr lang="en-US" dirty="0" smtClean="0">
                <a:latin typeface="Menlo Regular"/>
                <a:cs typeface="Menlo Regular"/>
              </a:rPr>
              <a:t>2x</a:t>
            </a:r>
            <a:r>
              <a:rPr lang="en-US" baseline="30000" dirty="0" smtClean="0">
                <a:latin typeface="Menlo Regular"/>
                <a:cs typeface="Menlo Regular"/>
              </a:rPr>
              <a:t>2 </a:t>
            </a:r>
            <a:r>
              <a:rPr lang="en-US" dirty="0" smtClean="0">
                <a:latin typeface="Menlo Regular"/>
                <a:cs typeface="Menlo Regular"/>
              </a:rPr>
              <a:t>-6x</a:t>
            </a:r>
            <a:endParaRPr lang="en-US" dirty="0">
              <a:latin typeface="Menlo Regular"/>
              <a:cs typeface="Menlo Regular"/>
            </a:endParaRPr>
          </a:p>
          <a:p>
            <a:pPr>
              <a:lnSpc>
                <a:spcPct val="90000"/>
              </a:lnSpc>
              <a:buFontTx/>
              <a:buNone/>
            </a:pPr>
            <a:r>
              <a:rPr lang="en-US" dirty="0">
                <a:latin typeface="Menlo Regular"/>
                <a:cs typeface="Menlo Regular"/>
              </a:rPr>
              <a:t> </a:t>
            </a:r>
            <a:r>
              <a:rPr lang="en-US" dirty="0" smtClean="0">
                <a:latin typeface="Menlo Regular"/>
                <a:cs typeface="Menlo Regular"/>
              </a:rPr>
              <a:t>       2x</a:t>
            </a:r>
            <a:r>
              <a:rPr lang="en-US" baseline="30000" dirty="0" smtClean="0">
                <a:latin typeface="Menlo Regular"/>
                <a:cs typeface="Menlo Regular"/>
              </a:rPr>
              <a:t>2 </a:t>
            </a:r>
            <a:r>
              <a:rPr lang="en-US" dirty="0" smtClean="0">
                <a:latin typeface="Menlo Regular"/>
                <a:cs typeface="Menlo Regular"/>
              </a:rPr>
              <a:t>-4x</a:t>
            </a:r>
            <a:endParaRPr lang="en-US" dirty="0">
              <a:latin typeface="Menlo Regular"/>
              <a:cs typeface="Menlo Regular"/>
            </a:endParaRPr>
          </a:p>
          <a:p>
            <a:pPr>
              <a:lnSpc>
                <a:spcPct val="90000"/>
              </a:lnSpc>
              <a:buFontTx/>
              <a:buNone/>
            </a:pPr>
            <a:r>
              <a:rPr lang="en-US" dirty="0">
                <a:latin typeface="Menlo Regular"/>
                <a:cs typeface="Menlo Regular"/>
              </a:rPr>
              <a:t>           </a:t>
            </a:r>
            <a:r>
              <a:rPr lang="en-US" dirty="0" smtClean="0">
                <a:latin typeface="Menlo Regular"/>
                <a:cs typeface="Menlo Regular"/>
              </a:rPr>
              <a:t> -2x +10</a:t>
            </a:r>
            <a:endParaRPr lang="en-US" dirty="0">
              <a:latin typeface="Menlo Regular"/>
              <a:cs typeface="Menlo Regular"/>
            </a:endParaRPr>
          </a:p>
          <a:p>
            <a:pPr>
              <a:lnSpc>
                <a:spcPct val="90000"/>
              </a:lnSpc>
              <a:buFontTx/>
              <a:buNone/>
            </a:pPr>
            <a:r>
              <a:rPr lang="en-US" dirty="0">
                <a:latin typeface="Menlo Regular"/>
                <a:cs typeface="Menlo Regular"/>
              </a:rPr>
              <a:t>           </a:t>
            </a:r>
            <a:r>
              <a:rPr lang="en-US" dirty="0" smtClean="0">
                <a:latin typeface="Menlo Regular"/>
                <a:cs typeface="Menlo Regular"/>
              </a:rPr>
              <a:t> -2x +4</a:t>
            </a:r>
            <a:endParaRPr lang="en-US" dirty="0">
              <a:latin typeface="Menlo Regular"/>
              <a:cs typeface="Menlo Regular"/>
            </a:endParaRPr>
          </a:p>
          <a:p>
            <a:pPr>
              <a:lnSpc>
                <a:spcPct val="90000"/>
              </a:lnSpc>
              <a:buFontTx/>
              <a:buNone/>
            </a:pPr>
            <a:r>
              <a:rPr lang="en-US" dirty="0">
                <a:latin typeface="Menlo Regular"/>
                <a:cs typeface="Menlo Regular"/>
              </a:rPr>
              <a:t>               </a:t>
            </a:r>
            <a:r>
              <a:rPr lang="en-US" dirty="0" smtClean="0">
                <a:latin typeface="Menlo Regular"/>
                <a:cs typeface="Menlo Regular"/>
              </a:rPr>
              <a:t>  6</a:t>
            </a:r>
            <a:endParaRPr lang="en-US" dirty="0">
              <a:latin typeface="Menlo Regular"/>
              <a:cs typeface="Menlo Regular"/>
            </a:endParaRPr>
          </a:p>
        </p:txBody>
      </p:sp>
      <p:grpSp>
        <p:nvGrpSpPr>
          <p:cNvPr id="2" name="Group 1"/>
          <p:cNvGrpSpPr/>
          <p:nvPr/>
        </p:nvGrpSpPr>
        <p:grpSpPr>
          <a:xfrm>
            <a:off x="2667000" y="2332038"/>
            <a:ext cx="3771900" cy="3200400"/>
            <a:chOff x="1371600" y="914400"/>
            <a:chExt cx="3771900" cy="3200400"/>
          </a:xfrm>
        </p:grpSpPr>
        <p:sp>
          <p:nvSpPr>
            <p:cNvPr id="185349" name="Line 5"/>
            <p:cNvSpPr>
              <a:spLocks noChangeShapeType="1"/>
            </p:cNvSpPr>
            <p:nvPr/>
          </p:nvSpPr>
          <p:spPr bwMode="auto">
            <a:xfrm flipV="1">
              <a:off x="1371600" y="914400"/>
              <a:ext cx="0" cy="4572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5350" name="Line 6"/>
            <p:cNvSpPr>
              <a:spLocks noChangeShapeType="1"/>
            </p:cNvSpPr>
            <p:nvPr/>
          </p:nvSpPr>
          <p:spPr bwMode="auto">
            <a:xfrm>
              <a:off x="1371600" y="914400"/>
              <a:ext cx="368300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5351" name="Line 7"/>
            <p:cNvSpPr>
              <a:spLocks noChangeShapeType="1"/>
            </p:cNvSpPr>
            <p:nvPr/>
          </p:nvSpPr>
          <p:spPr bwMode="auto">
            <a:xfrm>
              <a:off x="1371600" y="1924050"/>
              <a:ext cx="267970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5352" name="Line 8"/>
            <p:cNvSpPr>
              <a:spLocks noChangeShapeType="1"/>
            </p:cNvSpPr>
            <p:nvPr/>
          </p:nvSpPr>
          <p:spPr bwMode="auto">
            <a:xfrm>
              <a:off x="2362200" y="3048000"/>
              <a:ext cx="269240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5353" name="Line 9"/>
            <p:cNvSpPr>
              <a:spLocks noChangeShapeType="1"/>
            </p:cNvSpPr>
            <p:nvPr/>
          </p:nvSpPr>
          <p:spPr bwMode="auto">
            <a:xfrm>
              <a:off x="3124200" y="4114800"/>
              <a:ext cx="201930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 name="Slide Number Placeholder 2"/>
          <p:cNvSpPr>
            <a:spLocks noGrp="1"/>
          </p:cNvSpPr>
          <p:nvPr>
            <p:ph type="sldNum" sz="quarter" idx="12"/>
          </p:nvPr>
        </p:nvSpPr>
        <p:spPr/>
        <p:txBody>
          <a:bodyPr/>
          <a:lstStyle/>
          <a:p>
            <a:fld id="{4AA04D0C-89BA-0845-9137-904D20B84DDB}" type="slidenum">
              <a:rPr lang="en-US" smtClean="0"/>
              <a:pPr/>
              <a:t>101</a:t>
            </a:fld>
            <a:endParaRPr lang="en-US"/>
          </a:p>
        </p:txBody>
      </p:sp>
      <p:sp>
        <p:nvSpPr>
          <p:cNvPr id="11" name="Title 1"/>
          <p:cNvSpPr>
            <a:spLocks noGrp="1"/>
          </p:cNvSpPr>
          <p:nvPr>
            <p:ph type="title"/>
          </p:nvPr>
        </p:nvSpPr>
        <p:spPr>
          <a:xfrm>
            <a:off x="457200" y="274638"/>
            <a:ext cx="8229600" cy="1143000"/>
          </a:xfrm>
        </p:spPr>
        <p:txBody>
          <a:bodyPr/>
          <a:lstStyle/>
          <a:p>
            <a:r>
              <a:rPr lang="en-US" dirty="0" smtClean="0"/>
              <a:t>Polynomial Division</a:t>
            </a:r>
            <a:endParaRPr lang="en-US" dirty="0"/>
          </a:p>
        </p:txBody>
      </p:sp>
    </p:spTree>
    <p:extLst>
      <p:ext uri="{BB962C8B-B14F-4D97-AF65-F5344CB8AC3E}">
        <p14:creationId xmlns:p14="http://schemas.microsoft.com/office/powerpoint/2010/main" val="256123391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Stevin’s </a:t>
            </a:r>
            <a:r>
              <a:rPr lang="en-US" i="1" dirty="0" smtClean="0"/>
              <a:t>gcd</a:t>
            </a:r>
            <a:r>
              <a:rPr lang="en-US" dirty="0" smtClean="0"/>
              <a:t> algorithm (1585)</a:t>
            </a:r>
            <a:endParaRPr lang="en-US" dirty="0"/>
          </a:p>
        </p:txBody>
      </p:sp>
      <p:sp>
        <p:nvSpPr>
          <p:cNvPr id="3" name="Content Placeholder 2"/>
          <p:cNvSpPr>
            <a:spLocks noGrp="1"/>
          </p:cNvSpPr>
          <p:nvPr>
            <p:ph idx="1"/>
          </p:nvPr>
        </p:nvSpPr>
        <p:spPr>
          <a:xfrm>
            <a:off x="457200" y="1600200"/>
            <a:ext cx="8534400" cy="4525963"/>
          </a:xfrm>
        </p:spPr>
        <p:txBody>
          <a:bodyPr>
            <a:normAutofit fontScale="92500"/>
          </a:bodyPr>
          <a:lstStyle/>
          <a:p>
            <a:pPr marL="0" indent="0" eaLnBrk="0" hangingPunct="0">
              <a:buNone/>
            </a:pPr>
            <a:r>
              <a:rPr lang="en-US" sz="2800" dirty="0">
                <a:latin typeface="Menlo Regular"/>
                <a:cs typeface="Menlo Regular"/>
              </a:rPr>
              <a:t>polynomial&lt;real</a:t>
            </a:r>
            <a:r>
              <a:rPr lang="en-US" sz="2800" dirty="0" smtClean="0">
                <a:latin typeface="Menlo Regular"/>
                <a:cs typeface="Menlo Regular"/>
              </a:rPr>
              <a:t>&gt; gcd</a:t>
            </a:r>
            <a:r>
              <a:rPr lang="en-US" sz="2800" dirty="0">
                <a:latin typeface="Menlo Regular"/>
                <a:cs typeface="Menlo Regular"/>
              </a:rPr>
              <a:t>(polynomial&lt;real&gt; m, </a:t>
            </a:r>
            <a:endParaRPr lang="en-US" sz="2800" dirty="0" smtClean="0">
              <a:latin typeface="Menlo Regular"/>
              <a:cs typeface="Menlo Regular"/>
            </a:endParaRPr>
          </a:p>
          <a:p>
            <a:pPr marL="0" indent="0" eaLnBrk="0" hangingPunct="0">
              <a:buNone/>
            </a:pPr>
            <a:r>
              <a:rPr lang="en-US" sz="2800" dirty="0">
                <a:latin typeface="Menlo Regular"/>
                <a:cs typeface="Menlo Regular"/>
              </a:rPr>
              <a:t> </a:t>
            </a:r>
            <a:r>
              <a:rPr lang="en-US" sz="2800" dirty="0" smtClean="0">
                <a:latin typeface="Menlo Regular"/>
                <a:cs typeface="Menlo Regular"/>
              </a:rPr>
              <a:t>                    polynomial</a:t>
            </a:r>
            <a:r>
              <a:rPr lang="en-US" sz="2800" dirty="0">
                <a:latin typeface="Menlo Regular"/>
                <a:cs typeface="Menlo Regular"/>
              </a:rPr>
              <a:t>&lt;real&gt; n) {        </a:t>
            </a:r>
          </a:p>
          <a:p>
            <a:pPr marL="0" indent="0" eaLnBrk="0" hangingPunct="0">
              <a:buNone/>
            </a:pPr>
            <a:r>
              <a:rPr lang="en-US" sz="2800" dirty="0">
                <a:latin typeface="Menlo Regular"/>
                <a:cs typeface="Menlo Regular"/>
              </a:rPr>
              <a:t>   while (n != polynomial&lt;real</a:t>
            </a:r>
            <a:r>
              <a:rPr lang="en-US" sz="2800" dirty="0" smtClean="0">
                <a:latin typeface="Menlo Regular"/>
                <a:cs typeface="Menlo Regular"/>
              </a:rPr>
              <a:t>&gt;(0)) </a:t>
            </a:r>
            <a:r>
              <a:rPr lang="en-US" sz="2800" dirty="0">
                <a:latin typeface="Menlo Regular"/>
                <a:cs typeface="Menlo Regular"/>
              </a:rPr>
              <a:t>{</a:t>
            </a:r>
          </a:p>
          <a:p>
            <a:pPr marL="0" indent="0" eaLnBrk="0" hangingPunct="0">
              <a:buNone/>
            </a:pPr>
            <a:r>
              <a:rPr lang="en-US" sz="2800" dirty="0">
                <a:latin typeface="Menlo Regular"/>
                <a:cs typeface="Menlo Regular"/>
              </a:rPr>
              <a:t>     polynomial&lt;real&gt; t = </a:t>
            </a:r>
            <a:r>
              <a:rPr lang="en-US" sz="2800" dirty="0" smtClean="0">
                <a:latin typeface="Menlo Regular"/>
                <a:cs typeface="Menlo Regular"/>
              </a:rPr>
              <a:t>remainder(m, n);</a:t>
            </a:r>
            <a:endParaRPr lang="en-US" sz="2800" dirty="0">
              <a:latin typeface="Menlo Regular"/>
              <a:cs typeface="Menlo Regular"/>
            </a:endParaRPr>
          </a:p>
          <a:p>
            <a:pPr marL="0" indent="0" eaLnBrk="0" hangingPunct="0">
              <a:buNone/>
            </a:pPr>
            <a:r>
              <a:rPr lang="en-US" sz="2800" dirty="0">
                <a:latin typeface="Menlo Regular"/>
                <a:cs typeface="Menlo Regular"/>
              </a:rPr>
              <a:t>     m = n;</a:t>
            </a:r>
          </a:p>
          <a:p>
            <a:pPr marL="0" indent="0" eaLnBrk="0" hangingPunct="0">
              <a:buNone/>
            </a:pPr>
            <a:r>
              <a:rPr lang="en-US" sz="2800" dirty="0">
                <a:latin typeface="Menlo Regular"/>
                <a:cs typeface="Menlo Regular"/>
              </a:rPr>
              <a:t>     n = t;</a:t>
            </a:r>
          </a:p>
          <a:p>
            <a:pPr marL="0" indent="0" eaLnBrk="0" hangingPunct="0">
              <a:buNone/>
            </a:pPr>
            <a:r>
              <a:rPr lang="en-US" sz="2800" dirty="0">
                <a:latin typeface="Menlo Regular"/>
                <a:cs typeface="Menlo Regular"/>
              </a:rPr>
              <a:t>   }</a:t>
            </a:r>
          </a:p>
          <a:p>
            <a:pPr marL="0" indent="0" eaLnBrk="0" hangingPunct="0">
              <a:buNone/>
            </a:pPr>
            <a:r>
              <a:rPr lang="en-US" sz="2800" dirty="0">
                <a:latin typeface="Menlo Regular"/>
                <a:cs typeface="Menlo Regular"/>
              </a:rPr>
              <a:t>   return m;</a:t>
            </a:r>
          </a:p>
          <a:p>
            <a:pPr marL="0" indent="0" eaLnBrk="0" hangingPunct="0">
              <a:buNone/>
            </a:pPr>
            <a:r>
              <a:rPr lang="en-US" sz="2800" dirty="0">
                <a:latin typeface="Menlo Regular"/>
                <a:cs typeface="Menlo Regular"/>
              </a:rPr>
              <a:t>}</a:t>
            </a:r>
          </a:p>
          <a:p>
            <a:pPr marL="0" indent="0">
              <a:buNone/>
            </a:pP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102</a:t>
            </a:fld>
            <a:endParaRPr lang="en-US"/>
          </a:p>
        </p:txBody>
      </p:sp>
    </p:spTree>
    <p:extLst>
      <p:ext uri="{BB962C8B-B14F-4D97-AF65-F5344CB8AC3E}">
        <p14:creationId xmlns:p14="http://schemas.microsoft.com/office/powerpoint/2010/main" val="333479539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of correctness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103</a:t>
            </a:fld>
            <a:endParaRPr lang="en-US"/>
          </a:p>
        </p:txBody>
      </p:sp>
      <p:sp>
        <p:nvSpPr>
          <p:cNvPr id="6" name="Content Placeholder 5"/>
          <p:cNvSpPr>
            <a:spLocks noGrp="1"/>
          </p:cNvSpPr>
          <p:nvPr>
            <p:ph idx="1"/>
          </p:nvPr>
        </p:nvSpPr>
        <p:spPr/>
        <p:txBody>
          <a:bodyPr/>
          <a:lstStyle/>
          <a:p>
            <a:pPr marL="0" indent="0">
              <a:buNone/>
            </a:pPr>
            <a:r>
              <a:rPr lang="en-US" dirty="0" smtClean="0"/>
              <a:t>gcd is preserved at every step and the number of steps is finite:</a:t>
            </a:r>
            <a:endParaRPr lang="en-US" dirty="0"/>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63" y="3494215"/>
            <a:ext cx="7962900" cy="1181100"/>
          </a:xfrm>
          <a:prstGeom prst="rect">
            <a:avLst/>
          </a:prstGeom>
        </p:spPr>
      </p:pic>
    </p:spTree>
    <p:extLst>
      <p:ext uri="{BB962C8B-B14F-4D97-AF65-F5344CB8AC3E}">
        <p14:creationId xmlns:p14="http://schemas.microsoft.com/office/powerpoint/2010/main" val="32390363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77D88922-1F3B-AD42-AB27-5AB0A18A01D3}" type="slidenum">
              <a:rPr lang="en-US" smtClean="0"/>
              <a:t>104</a:t>
            </a:fld>
            <a:r>
              <a:rPr lang="en-US" dirty="0" smtClean="0"/>
              <a:t> (Chrystal, </a:t>
            </a:r>
            <a:r>
              <a:rPr lang="en-US" i="1" dirty="0" smtClean="0"/>
              <a:t>Algebra</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t>Find </a:t>
            </a:r>
            <a:r>
              <a:rPr lang="en-US" i="1" dirty="0" smtClean="0"/>
              <a:t>gcd</a:t>
            </a:r>
            <a:r>
              <a:rPr lang="en-US" dirty="0" smtClean="0"/>
              <a:t> of:</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104</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963" y="2361646"/>
            <a:ext cx="5203637" cy="4115354"/>
          </a:xfrm>
          <a:prstGeom prst="rect">
            <a:avLst/>
          </a:prstGeom>
        </p:spPr>
      </p:pic>
    </p:spTree>
    <p:extLst>
      <p:ext uri="{BB962C8B-B14F-4D97-AF65-F5344CB8AC3E}">
        <p14:creationId xmlns:p14="http://schemas.microsoft.com/office/powerpoint/2010/main" val="268190986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Heirs of Pythagoras</a:t>
            </a:r>
            <a:endParaRPr lang="en-US" dirty="0"/>
          </a:p>
        </p:txBody>
      </p:sp>
      <p:sp>
        <p:nvSpPr>
          <p:cNvPr id="6" name="Subtitle 5"/>
          <p:cNvSpPr>
            <a:spLocks noGrp="1"/>
          </p:cNvSpPr>
          <p:nvPr>
            <p:ph type="subTitle" idx="1"/>
          </p:nvPr>
        </p:nvSpPr>
        <p:spPr>
          <a:xfrm>
            <a:off x="914400" y="3886200"/>
            <a:ext cx="6400800" cy="1752600"/>
          </a:xfrm>
        </p:spPr>
        <p:txBody>
          <a:bodyPr/>
          <a:lstStyle/>
          <a:p>
            <a:r>
              <a:rPr lang="en-US" dirty="0" smtClean="0"/>
              <a:t>Lecture </a:t>
            </a:r>
            <a:r>
              <a:rPr lang="en-US" dirty="0"/>
              <a:t>3</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105</a:t>
            </a:fld>
            <a:endParaRPr lang="en-US"/>
          </a:p>
        </p:txBody>
      </p:sp>
    </p:spTree>
    <p:extLst>
      <p:ext uri="{BB962C8B-B14F-4D97-AF65-F5344CB8AC3E}">
        <p14:creationId xmlns:p14="http://schemas.microsoft.com/office/powerpoint/2010/main" val="138749554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Die </a:t>
            </a:r>
            <a:r>
              <a:rPr lang="en-US" i="1" dirty="0"/>
              <a:t>heilige deutsche </a:t>
            </a:r>
            <a:r>
              <a:rPr lang="en-US" i="1" dirty="0" err="1" smtClean="0"/>
              <a:t>Kunst</a:t>
            </a:r>
            <a:endParaRPr lang="en-US" i="1" dirty="0"/>
          </a:p>
        </p:txBody>
      </p:sp>
      <p:sp>
        <p:nvSpPr>
          <p:cNvPr id="3" name="Content Placeholder 2"/>
          <p:cNvSpPr>
            <a:spLocks noGrp="1"/>
          </p:cNvSpPr>
          <p:nvPr>
            <p:ph idx="1"/>
          </p:nvPr>
        </p:nvSpPr>
        <p:spPr/>
        <p:txBody>
          <a:bodyPr/>
          <a:lstStyle/>
          <a:p>
            <a:r>
              <a:rPr lang="en-US" dirty="0" smtClean="0"/>
              <a:t>Music</a:t>
            </a:r>
          </a:p>
          <a:p>
            <a:pPr lvl="1"/>
            <a:r>
              <a:rPr lang="en-US" dirty="0" smtClean="0"/>
              <a:t>Bach</a:t>
            </a:r>
            <a:r>
              <a:rPr lang="en-US" dirty="0"/>
              <a:t>, </a:t>
            </a:r>
            <a:r>
              <a:rPr lang="en-US" dirty="0" smtClean="0"/>
              <a:t>Händel, Haydn, Mozart, Beethoven, Schubert, Schumann, Brahms, Wagner, Mahler, Richard Strauss </a:t>
            </a:r>
          </a:p>
          <a:p>
            <a:r>
              <a:rPr lang="en-US" dirty="0" smtClean="0"/>
              <a:t>Literature</a:t>
            </a:r>
          </a:p>
          <a:p>
            <a:pPr lvl="1"/>
            <a:r>
              <a:rPr lang="en-US" dirty="0" smtClean="0"/>
              <a:t>Goethe, </a:t>
            </a:r>
            <a:r>
              <a:rPr lang="en-US" dirty="0" smtClean="0"/>
              <a:t>Schiller</a:t>
            </a:r>
          </a:p>
          <a:p>
            <a:r>
              <a:rPr lang="en-US" dirty="0" smtClean="0"/>
              <a:t>Philosophy</a:t>
            </a:r>
            <a:endParaRPr lang="en-US" dirty="0" smtClean="0"/>
          </a:p>
          <a:p>
            <a:pPr lvl="1"/>
            <a:r>
              <a:rPr lang="en-US" dirty="0" smtClean="0"/>
              <a:t>Leibniz</a:t>
            </a:r>
            <a:r>
              <a:rPr lang="en-US" dirty="0" smtClean="0"/>
              <a:t>, </a:t>
            </a:r>
            <a:r>
              <a:rPr lang="en-US" dirty="0" smtClean="0"/>
              <a:t>Kant</a:t>
            </a:r>
            <a:r>
              <a:rPr lang="en-US" dirty="0" smtClean="0"/>
              <a:t>, </a:t>
            </a:r>
            <a:r>
              <a:rPr lang="en-US" dirty="0" smtClean="0"/>
              <a:t>Hegel, Schopenhauer, Marx, Nietzsche </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106</a:t>
            </a:fld>
            <a:endParaRPr lang="en-US"/>
          </a:p>
        </p:txBody>
      </p:sp>
    </p:spTree>
    <p:extLst>
      <p:ext uri="{BB962C8B-B14F-4D97-AF65-F5344CB8AC3E}">
        <p14:creationId xmlns:p14="http://schemas.microsoft.com/office/powerpoint/2010/main" val="765485936"/>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Professor</a:t>
            </a:r>
            <a:endParaRPr lang="en-US" dirty="0"/>
          </a:p>
        </p:txBody>
      </p:sp>
      <p:sp>
        <p:nvSpPr>
          <p:cNvPr id="3" name="Content Placeholder 2"/>
          <p:cNvSpPr>
            <a:spLocks noGrp="1"/>
          </p:cNvSpPr>
          <p:nvPr>
            <p:ph idx="1"/>
          </p:nvPr>
        </p:nvSpPr>
        <p:spPr/>
        <p:txBody>
          <a:bodyPr/>
          <a:lstStyle/>
          <a:p>
            <a:r>
              <a:rPr lang="en-US" dirty="0" smtClean="0"/>
              <a:t>Commitment to the truth</a:t>
            </a:r>
          </a:p>
          <a:p>
            <a:r>
              <a:rPr lang="en-US" dirty="0" smtClean="0"/>
              <a:t>A </a:t>
            </a:r>
            <a:r>
              <a:rPr lang="en-US" dirty="0" smtClean="0"/>
              <a:t>scientist as a professional civil </a:t>
            </a:r>
            <a:r>
              <a:rPr lang="en-US" dirty="0" smtClean="0"/>
              <a:t>servant</a:t>
            </a:r>
          </a:p>
          <a:p>
            <a:r>
              <a:rPr lang="en-US" dirty="0" smtClean="0"/>
              <a:t>Collegial spirit</a:t>
            </a:r>
          </a:p>
          <a:p>
            <a:r>
              <a:rPr lang="en-US" dirty="0" smtClean="0"/>
              <a:t>Professor</a:t>
            </a:r>
            <a:r>
              <a:rPr lang="en-US" dirty="0" smtClean="0"/>
              <a:t>-student </a:t>
            </a:r>
            <a:r>
              <a:rPr lang="en-US" dirty="0" smtClean="0"/>
              <a:t>bond</a:t>
            </a:r>
          </a:p>
          <a:p>
            <a:r>
              <a:rPr lang="en-US" dirty="0" smtClean="0"/>
              <a:t>Continuity </a:t>
            </a:r>
            <a:r>
              <a:rPr lang="en-US" dirty="0" smtClean="0"/>
              <a:t>of </a:t>
            </a:r>
            <a:r>
              <a:rPr lang="en-US" dirty="0" smtClean="0"/>
              <a:t>research</a:t>
            </a:r>
          </a:p>
          <a:p>
            <a:endParaRPr lang="en-US" dirty="0"/>
          </a:p>
          <a:p>
            <a:pPr marL="0" indent="0">
              <a:buNone/>
            </a:pPr>
            <a:r>
              <a:rPr lang="en-US" i="1" dirty="0"/>
              <a:t>Wir müssen wissen </a:t>
            </a:r>
            <a:r>
              <a:rPr lang="en-US" i="1" dirty="0" smtClean="0"/>
              <a:t>— </a:t>
            </a:r>
            <a:r>
              <a:rPr lang="en-US" i="1" dirty="0"/>
              <a:t>wir werden wissen! </a:t>
            </a:r>
            <a:endParaRPr lang="en-US" i="1" dirty="0" smtClean="0"/>
          </a:p>
          <a:p>
            <a:pPr marL="0" indent="0">
              <a:buNone/>
            </a:pPr>
            <a:r>
              <a:rPr lang="en-US" dirty="0"/>
              <a:t> </a:t>
            </a:r>
            <a:r>
              <a:rPr lang="en-US" dirty="0" smtClean="0"/>
              <a:t>           </a:t>
            </a:r>
            <a:r>
              <a:rPr lang="en-US" sz="2400" dirty="0" smtClean="0"/>
              <a:t>We must know — we will know!</a:t>
            </a:r>
            <a:endParaRPr lang="en-US" sz="2400" dirty="0"/>
          </a:p>
          <a:p>
            <a:pPr marL="0" indent="0">
              <a:buNone/>
            </a:pPr>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107</a:t>
            </a:fld>
            <a:endParaRPr lang="en-US"/>
          </a:p>
        </p:txBody>
      </p:sp>
    </p:spTree>
    <p:extLst>
      <p:ext uri="{BB962C8B-B14F-4D97-AF65-F5344CB8AC3E}">
        <p14:creationId xmlns:p14="http://schemas.microsoft.com/office/powerpoint/2010/main" val="348733128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of </a:t>
            </a:r>
            <a:r>
              <a:rPr lang="en-US" dirty="0" err="1" smtClean="0"/>
              <a:t>Göttingen</a:t>
            </a:r>
            <a:r>
              <a:rPr lang="en-US" dirty="0"/>
              <a:t> (</a:t>
            </a:r>
            <a:r>
              <a:rPr lang="en-US" dirty="0" smtClean="0"/>
              <a:t>1734)</a:t>
            </a:r>
            <a:endParaRPr lang="en-US" dirty="0"/>
          </a:p>
        </p:txBody>
      </p:sp>
      <p:pic>
        <p:nvPicPr>
          <p:cNvPr id="5" name="Content Placeholder 4"/>
          <p:cNvPicPr>
            <a:picLocks noGrp="1" noChangeAspect="1"/>
          </p:cNvPicPr>
          <p:nvPr>
            <p:ph idx="1"/>
          </p:nvPr>
        </p:nvPicPr>
        <p:blipFill>
          <a:blip r:embed="rId2"/>
          <a:srcRect l="-71221" r="-71221"/>
          <a:stretch>
            <a:fillRect/>
          </a:stretch>
        </p:blipFill>
        <p:spPr>
          <a:xfrm>
            <a:off x="-1981200" y="1600200"/>
            <a:ext cx="8229600" cy="4525963"/>
          </a:xfrm>
        </p:spPr>
      </p:pic>
      <p:sp>
        <p:nvSpPr>
          <p:cNvPr id="4" name="Slide Number Placeholder 3"/>
          <p:cNvSpPr>
            <a:spLocks noGrp="1"/>
          </p:cNvSpPr>
          <p:nvPr>
            <p:ph type="sldNum" sz="quarter" idx="12"/>
          </p:nvPr>
        </p:nvSpPr>
        <p:spPr/>
        <p:txBody>
          <a:bodyPr/>
          <a:lstStyle/>
          <a:p>
            <a:fld id="{4AA04D0C-89BA-0845-9137-904D20B84DDB}" type="slidenum">
              <a:rPr lang="en-US" smtClean="0"/>
              <a:pPr/>
              <a:t>108</a:t>
            </a:fld>
            <a:endParaRPr lang="en-US"/>
          </a:p>
        </p:txBody>
      </p:sp>
      <p:sp>
        <p:nvSpPr>
          <p:cNvPr id="7" name="TextBox 6"/>
          <p:cNvSpPr txBox="1"/>
          <p:nvPr/>
        </p:nvSpPr>
        <p:spPr>
          <a:xfrm>
            <a:off x="3962400" y="1600200"/>
            <a:ext cx="4800600" cy="3385542"/>
          </a:xfrm>
          <a:prstGeom prst="rect">
            <a:avLst/>
          </a:prstGeom>
          <a:noFill/>
        </p:spPr>
        <p:txBody>
          <a:bodyPr wrap="square" rtlCol="0">
            <a:spAutoFit/>
          </a:bodyPr>
          <a:lstStyle/>
          <a:p>
            <a:pPr marL="285750" indent="-285750">
              <a:buFont typeface="Arial"/>
              <a:buChar char="•"/>
            </a:pPr>
            <a:r>
              <a:rPr lang="en-US" sz="2800" dirty="0" smtClean="0"/>
              <a:t>Gauss, Riemann, Dirichlet, Dedekind, Klein, Hilbert, Minkowski, Courant, Noether</a:t>
            </a:r>
          </a:p>
          <a:p>
            <a:pPr marL="285750" indent="-285750">
              <a:buFont typeface="Arial"/>
              <a:buChar char="•"/>
            </a:pPr>
            <a:r>
              <a:rPr lang="en-US" sz="2800" dirty="0"/>
              <a:t>Max Born, Heisenberg, </a:t>
            </a:r>
            <a:r>
              <a:rPr lang="en-US" sz="2800" dirty="0" smtClean="0"/>
              <a:t>Oppenheimer</a:t>
            </a:r>
          </a:p>
          <a:p>
            <a:endParaRPr lang="en-US" sz="2800" dirty="0" smtClean="0"/>
          </a:p>
          <a:p>
            <a:pPr marL="285750" indent="-285750">
              <a:buFont typeface="Arial"/>
              <a:buChar char="•"/>
            </a:pPr>
            <a:endParaRPr lang="en-US" dirty="0"/>
          </a:p>
        </p:txBody>
      </p:sp>
    </p:spTree>
    <p:extLst>
      <p:ext uri="{BB962C8B-B14F-4D97-AF65-F5344CB8AC3E}">
        <p14:creationId xmlns:p14="http://schemas.microsoft.com/office/powerpoint/2010/main" val="106170937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 Friedrich </a:t>
            </a:r>
            <a:r>
              <a:rPr lang="en-US" dirty="0" smtClean="0"/>
              <a:t>Gauss</a:t>
            </a:r>
            <a:endParaRPr lang="en-US" dirty="0"/>
          </a:p>
        </p:txBody>
      </p:sp>
      <p:pic>
        <p:nvPicPr>
          <p:cNvPr id="3" name="Picture 2"/>
          <p:cNvPicPr>
            <a:picLocks noChangeAspect="1"/>
          </p:cNvPicPr>
          <p:nvPr/>
        </p:nvPicPr>
        <p:blipFill>
          <a:blip r:embed="rId2"/>
          <a:stretch>
            <a:fillRect/>
          </a:stretch>
        </p:blipFill>
        <p:spPr>
          <a:xfrm>
            <a:off x="1219200" y="1752600"/>
            <a:ext cx="6718300" cy="3924300"/>
          </a:xfrm>
          <a:prstGeom prst="rect">
            <a:avLst/>
          </a:prstGeom>
        </p:spPr>
      </p:pic>
      <p:sp>
        <p:nvSpPr>
          <p:cNvPr id="5" name="Slide Number Placeholder 4"/>
          <p:cNvSpPr>
            <a:spLocks noGrp="1"/>
          </p:cNvSpPr>
          <p:nvPr>
            <p:ph type="sldNum" sz="quarter" idx="12"/>
          </p:nvPr>
        </p:nvSpPr>
        <p:spPr/>
        <p:txBody>
          <a:bodyPr/>
          <a:lstStyle/>
          <a:p>
            <a:fld id="{1390060D-1EE0-AD4D-BE99-A9D595E32993}" type="slidenum">
              <a:rPr lang="en-US" smtClean="0"/>
              <a:pPr/>
              <a:t>109</a:t>
            </a:fld>
            <a:endParaRPr lang="en-US"/>
          </a:p>
        </p:txBody>
      </p:sp>
      <p:sp>
        <p:nvSpPr>
          <p:cNvPr id="7" name="TextBox 6"/>
          <p:cNvSpPr txBox="1"/>
          <p:nvPr/>
        </p:nvSpPr>
        <p:spPr>
          <a:xfrm>
            <a:off x="1143000" y="5791200"/>
            <a:ext cx="6781800" cy="584776"/>
          </a:xfrm>
          <a:prstGeom prst="rect">
            <a:avLst/>
          </a:prstGeom>
          <a:noFill/>
        </p:spPr>
        <p:txBody>
          <a:bodyPr wrap="square" rtlCol="0">
            <a:spAutoFit/>
          </a:bodyPr>
          <a:lstStyle/>
          <a:p>
            <a:pPr algn="ctr"/>
            <a:r>
              <a:rPr lang="en-US" sz="3200" i="1" dirty="0" smtClean="0"/>
              <a:t>Regular heptodecagon</a:t>
            </a:r>
            <a:endParaRPr lang="en-US" sz="3200" i="1" dirty="0"/>
          </a:p>
        </p:txBody>
      </p:sp>
    </p:spTree>
    <p:extLst>
      <p:ext uri="{BB962C8B-B14F-4D97-AF65-F5344CB8AC3E}">
        <p14:creationId xmlns:p14="http://schemas.microsoft.com/office/powerpoint/2010/main" val="16136628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Assumption</a:t>
            </a:r>
            <a:endParaRPr lang="en-US" dirty="0"/>
          </a:p>
        </p:txBody>
      </p:sp>
      <p:sp>
        <p:nvSpPr>
          <p:cNvPr id="3" name="Content Placeholder 2"/>
          <p:cNvSpPr>
            <a:spLocks noGrp="1"/>
          </p:cNvSpPr>
          <p:nvPr>
            <p:ph idx="1"/>
          </p:nvPr>
        </p:nvSpPr>
        <p:spPr/>
        <p:txBody>
          <a:bodyPr/>
          <a:lstStyle/>
          <a:p>
            <a:r>
              <a:rPr lang="en-US" dirty="0"/>
              <a:t>Let us assume that there is a </a:t>
            </a:r>
            <a:r>
              <a:rPr lang="en-US" dirty="0" smtClean="0"/>
              <a:t>segment that </a:t>
            </a:r>
            <a:r>
              <a:rPr lang="en-US" dirty="0"/>
              <a:t>can measure both the side and the diagonal of some square.  Let us take the smallest such square for </a:t>
            </a:r>
            <a:r>
              <a:rPr lang="en-US" dirty="0" smtClean="0"/>
              <a:t>this segment.</a:t>
            </a:r>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a:t>
            </a:fld>
            <a:endParaRPr lang="en-US"/>
          </a:p>
        </p:txBody>
      </p:sp>
    </p:spTree>
    <p:extLst>
      <p:ext uri="{BB962C8B-B14F-4D97-AF65-F5344CB8AC3E}">
        <p14:creationId xmlns:p14="http://schemas.microsoft.com/office/powerpoint/2010/main" val="388184174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Princeps mathematicorum</a:t>
            </a:r>
          </a:p>
        </p:txBody>
      </p:sp>
      <p:sp>
        <p:nvSpPr>
          <p:cNvPr id="5" name="Content Placeholder 4"/>
          <p:cNvSpPr>
            <a:spLocks noGrp="1"/>
          </p:cNvSpPr>
          <p:nvPr>
            <p:ph idx="1"/>
          </p:nvPr>
        </p:nvSpPr>
        <p:spPr/>
        <p:txBody>
          <a:bodyPr/>
          <a:lstStyle/>
          <a:p>
            <a:r>
              <a:rPr lang="en-US" dirty="0" smtClean="0"/>
              <a:t>Fundamental </a:t>
            </a:r>
            <a:r>
              <a:rPr lang="en-US" dirty="0" smtClean="0"/>
              <a:t>Theorem of Algebra</a:t>
            </a:r>
          </a:p>
          <a:p>
            <a:r>
              <a:rPr lang="en-US" dirty="0" smtClean="0"/>
              <a:t>Number Theory</a:t>
            </a:r>
          </a:p>
          <a:p>
            <a:r>
              <a:rPr lang="en-US" dirty="0" smtClean="0"/>
              <a:t>(Non-Euclidean geometry)</a:t>
            </a:r>
            <a:endParaRPr lang="en-US" dirty="0" smtClean="0"/>
          </a:p>
          <a:p>
            <a:r>
              <a:rPr lang="en-US" dirty="0" smtClean="0"/>
              <a:t>Normal distribution and </a:t>
            </a:r>
            <a:r>
              <a:rPr lang="en-US" dirty="0"/>
              <a:t>m</a:t>
            </a:r>
            <a:r>
              <a:rPr lang="en-US" dirty="0" smtClean="0"/>
              <a:t>ethod of least squares </a:t>
            </a:r>
          </a:p>
          <a:p>
            <a:r>
              <a:rPr lang="en-US" dirty="0" smtClean="0"/>
              <a:t>Celestial Mechanics</a:t>
            </a:r>
            <a:endParaRPr lang="en-US" dirty="0" smtClean="0"/>
          </a:p>
          <a:p>
            <a:r>
              <a:rPr lang="en-US" dirty="0" smtClean="0"/>
              <a:t>Differential Geometry</a:t>
            </a:r>
          </a:p>
          <a:p>
            <a:r>
              <a:rPr lang="en-US" dirty="0" smtClean="0"/>
              <a:t>Electromagnetism</a:t>
            </a:r>
            <a:r>
              <a:rPr lang="en-US" dirty="0" smtClean="0"/>
              <a:t>	</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110</a:t>
            </a:fld>
            <a:endParaRPr lang="en-US"/>
          </a:p>
        </p:txBody>
      </p:sp>
    </p:spTree>
    <p:extLst>
      <p:ext uri="{BB962C8B-B14F-4D97-AF65-F5344CB8AC3E}">
        <p14:creationId xmlns:p14="http://schemas.microsoft.com/office/powerpoint/2010/main" val="297032546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Disquisitiones</a:t>
            </a:r>
            <a:r>
              <a:rPr lang="en-US" i="1" dirty="0" smtClean="0"/>
              <a:t> Arithmeticae </a:t>
            </a:r>
            <a:r>
              <a:rPr lang="en-US" dirty="0" smtClean="0"/>
              <a:t>(1801)</a:t>
            </a:r>
            <a:endParaRPr lang="en-US" dirty="0"/>
          </a:p>
        </p:txBody>
      </p:sp>
      <p:sp>
        <p:nvSpPr>
          <p:cNvPr id="3" name="Content Placeholder 2"/>
          <p:cNvSpPr>
            <a:spLocks noGrp="1"/>
          </p:cNvSpPr>
          <p:nvPr>
            <p:ph idx="1"/>
          </p:nvPr>
        </p:nvSpPr>
        <p:spPr/>
        <p:txBody>
          <a:bodyPr/>
          <a:lstStyle/>
          <a:p>
            <a:r>
              <a:rPr lang="en-US" dirty="0" smtClean="0"/>
              <a:t>Fundamental theorem of arithmetic</a:t>
            </a:r>
          </a:p>
          <a:p>
            <a:r>
              <a:rPr lang="en-US" dirty="0" smtClean="0"/>
              <a:t>Modular arithmetic</a:t>
            </a:r>
          </a:p>
          <a:p>
            <a:r>
              <a:rPr lang="en-US" dirty="0" smtClean="0"/>
              <a:t>Quadratic reciprocity law</a:t>
            </a:r>
          </a:p>
          <a:p>
            <a:r>
              <a:rPr lang="en-US" dirty="0" smtClean="0"/>
              <a:t>Theory of integral quadratic forms</a:t>
            </a:r>
          </a:p>
          <a:p>
            <a:r>
              <a:rPr lang="en-US" dirty="0" err="1" smtClean="0"/>
              <a:t>Cyclotomic</a:t>
            </a:r>
            <a:r>
              <a:rPr lang="en-US" dirty="0" smtClean="0"/>
              <a:t> equations and construction of regular polygons</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111</a:t>
            </a:fld>
            <a:endParaRPr lang="en-US"/>
          </a:p>
        </p:txBody>
      </p:sp>
    </p:spTree>
    <p:extLst>
      <p:ext uri="{BB962C8B-B14F-4D97-AF65-F5344CB8AC3E}">
        <p14:creationId xmlns:p14="http://schemas.microsoft.com/office/powerpoint/2010/main" val="404448716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 gcd “algorithm” </a:t>
            </a:r>
            <a:endParaRPr lang="en-US" dirty="0"/>
          </a:p>
        </p:txBody>
      </p:sp>
      <p:sp>
        <p:nvSpPr>
          <p:cNvPr id="3" name="Content Placeholder 2"/>
          <p:cNvSpPr>
            <a:spLocks noGrp="1"/>
          </p:cNvSpPr>
          <p:nvPr>
            <p:ph idx="1"/>
          </p:nvPr>
        </p:nvSpPr>
        <p:spPr/>
        <p:txBody>
          <a:bodyPr/>
          <a:lstStyle/>
          <a:p>
            <a:pPr marL="0" indent="0" eaLnBrk="0" hangingPunct="0">
              <a:buNone/>
            </a:pPr>
            <a:r>
              <a:rPr lang="en-US" sz="2800" dirty="0"/>
              <a:t>Given many numbers </a:t>
            </a:r>
            <a:r>
              <a:rPr lang="en-US" sz="2800" i="1" dirty="0"/>
              <a:t>A</a:t>
            </a:r>
            <a:r>
              <a:rPr lang="en-US" sz="2800" dirty="0"/>
              <a:t>, </a:t>
            </a:r>
            <a:r>
              <a:rPr lang="en-US" sz="2800" i="1" dirty="0"/>
              <a:t>B</a:t>
            </a:r>
            <a:r>
              <a:rPr lang="en-US" sz="2800" dirty="0"/>
              <a:t>, </a:t>
            </a:r>
            <a:r>
              <a:rPr lang="en-US" sz="2800" i="1" dirty="0"/>
              <a:t>C</a:t>
            </a:r>
            <a:r>
              <a:rPr lang="en-US" sz="2800" dirty="0"/>
              <a:t>, </a:t>
            </a:r>
            <a:r>
              <a:rPr lang="en-US" sz="2800" dirty="0" smtClean="0"/>
              <a:t>etc. </a:t>
            </a:r>
            <a:r>
              <a:rPr lang="en-US" sz="2800" dirty="0"/>
              <a:t>the </a:t>
            </a:r>
            <a:r>
              <a:rPr lang="en-US" sz="2800" i="1" dirty="0" smtClean="0"/>
              <a:t>greatest common </a:t>
            </a:r>
            <a:r>
              <a:rPr lang="en-US" sz="2800" i="1" dirty="0"/>
              <a:t>divisor</a:t>
            </a:r>
            <a:r>
              <a:rPr lang="en-US" sz="2800" dirty="0"/>
              <a:t> is found as </a:t>
            </a:r>
            <a:r>
              <a:rPr lang="en-US" sz="2800" dirty="0" smtClean="0"/>
              <a:t>follows. </a:t>
            </a:r>
            <a:r>
              <a:rPr lang="en-US" sz="2800" dirty="0"/>
              <a:t>Let all </a:t>
            </a:r>
            <a:r>
              <a:rPr lang="en-US" sz="2800" dirty="0" smtClean="0"/>
              <a:t>the numbers </a:t>
            </a:r>
            <a:r>
              <a:rPr lang="en-US" sz="2800" dirty="0"/>
              <a:t>be resolved into their prime factors</a:t>
            </a:r>
            <a:r>
              <a:rPr lang="en-US" sz="2800" dirty="0" smtClean="0"/>
              <a:t>, and </a:t>
            </a:r>
            <a:r>
              <a:rPr lang="en-US" sz="2800" dirty="0"/>
              <a:t>from these extract the ones which </a:t>
            </a:r>
            <a:r>
              <a:rPr lang="en-US" sz="2800" dirty="0" smtClean="0"/>
              <a:t>are common </a:t>
            </a:r>
            <a:r>
              <a:rPr lang="en-US" sz="2800" dirty="0"/>
              <a:t>to </a:t>
            </a:r>
            <a:r>
              <a:rPr lang="en-US" sz="2800" i="1" dirty="0"/>
              <a:t>A</a:t>
            </a:r>
            <a:r>
              <a:rPr lang="en-US" sz="2800" dirty="0"/>
              <a:t>, </a:t>
            </a:r>
            <a:r>
              <a:rPr lang="en-US" sz="2800" i="1" dirty="0"/>
              <a:t>B</a:t>
            </a:r>
            <a:r>
              <a:rPr lang="en-US" sz="2800" dirty="0"/>
              <a:t>, </a:t>
            </a:r>
            <a:r>
              <a:rPr lang="en-US" sz="2800" i="1" dirty="0"/>
              <a:t>C</a:t>
            </a:r>
            <a:r>
              <a:rPr lang="en-US" sz="2800" dirty="0"/>
              <a:t>, etc</a:t>
            </a:r>
            <a:r>
              <a:rPr lang="en-US" sz="2800" dirty="0" smtClean="0"/>
              <a:t>…</a:t>
            </a:r>
          </a:p>
          <a:p>
            <a:pPr marL="0" indent="0" eaLnBrk="0" hangingPunct="0">
              <a:buNone/>
            </a:pPr>
            <a:r>
              <a:rPr lang="en-US" sz="2800" dirty="0" smtClean="0"/>
              <a:t>Moreover, we know from elementary consideration how to solve these problems when the resolution of the numbers </a:t>
            </a:r>
            <a:r>
              <a:rPr lang="en-US" sz="2800" i="1" dirty="0"/>
              <a:t>A</a:t>
            </a:r>
            <a:r>
              <a:rPr lang="en-US" sz="2800" dirty="0"/>
              <a:t>, </a:t>
            </a:r>
            <a:r>
              <a:rPr lang="en-US" sz="2800" i="1" dirty="0"/>
              <a:t>B</a:t>
            </a:r>
            <a:r>
              <a:rPr lang="en-US" sz="2800" dirty="0"/>
              <a:t>, </a:t>
            </a:r>
            <a:r>
              <a:rPr lang="en-US" sz="2800" i="1" dirty="0"/>
              <a:t>C</a:t>
            </a:r>
            <a:r>
              <a:rPr lang="en-US" sz="2800" dirty="0"/>
              <a:t>, etc. </a:t>
            </a:r>
            <a:r>
              <a:rPr lang="en-US" sz="2800" dirty="0" smtClean="0"/>
              <a:t>into factors is not given.</a:t>
            </a:r>
            <a:endParaRPr lang="en-US" sz="2800" dirty="0"/>
          </a:p>
          <a:p>
            <a:pPr marL="0" indent="0" eaLnBrk="0" hangingPunct="0">
              <a:buNone/>
            </a:pPr>
            <a:r>
              <a:rPr lang="en-US" dirty="0" smtClean="0"/>
              <a:t>          </a:t>
            </a:r>
            <a:r>
              <a:rPr lang="en-US" sz="2800" i="1" dirty="0" err="1" smtClean="0"/>
              <a:t>Disquisitiones</a:t>
            </a:r>
            <a:r>
              <a:rPr lang="en-US" sz="2800" i="1" dirty="0" smtClean="0"/>
              <a:t> </a:t>
            </a:r>
            <a:r>
              <a:rPr lang="en-US" sz="2800" i="1" dirty="0"/>
              <a:t>Arithmeticae</a:t>
            </a:r>
            <a:r>
              <a:rPr lang="en-US" sz="2800" dirty="0"/>
              <a:t>, art. 18</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112</a:t>
            </a:fld>
            <a:endParaRPr lang="en-US"/>
          </a:p>
        </p:txBody>
      </p:sp>
    </p:spTree>
    <p:extLst>
      <p:ext uri="{BB962C8B-B14F-4D97-AF65-F5344CB8AC3E}">
        <p14:creationId xmlns:p14="http://schemas.microsoft.com/office/powerpoint/2010/main" val="365763634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Numbers</a:t>
            </a:r>
            <a:endParaRPr lang="en-US" dirty="0"/>
          </a:p>
        </p:txBody>
      </p:sp>
      <p:sp>
        <p:nvSpPr>
          <p:cNvPr id="3" name="Content Placeholder 2"/>
          <p:cNvSpPr>
            <a:spLocks noGrp="1"/>
          </p:cNvSpPr>
          <p:nvPr>
            <p:ph idx="1"/>
          </p:nvPr>
        </p:nvSpPr>
        <p:spPr/>
        <p:txBody>
          <a:bodyPr/>
          <a:lstStyle/>
          <a:p>
            <a:r>
              <a:rPr lang="en-US" dirty="0" smtClean="0"/>
              <a:t>Imaginary numbers (</a:t>
            </a:r>
            <a:r>
              <a:rPr lang="en-US" i="1" dirty="0">
                <a:latin typeface="Palatino"/>
                <a:cs typeface="Palatino"/>
              </a:rPr>
              <a:t>x</a:t>
            </a:r>
            <a:r>
              <a:rPr lang="en-US" i="1" dirty="0" smtClean="0">
                <a:latin typeface="Palatino"/>
                <a:cs typeface="Palatino"/>
              </a:rPr>
              <a:t>i</a:t>
            </a:r>
            <a:r>
              <a:rPr lang="en-US" dirty="0" smtClean="0"/>
              <a:t> where </a:t>
            </a:r>
            <a:r>
              <a:rPr lang="en-US" i="1" dirty="0" smtClean="0">
                <a:latin typeface="Palatino"/>
                <a:cs typeface="Palatino"/>
              </a:rPr>
              <a:t>i</a:t>
            </a:r>
            <a:r>
              <a:rPr lang="en-US" i="1" baseline="30000" dirty="0" smtClean="0">
                <a:latin typeface="Palatino"/>
                <a:cs typeface="Palatino"/>
              </a:rPr>
              <a:t>2 </a:t>
            </a:r>
            <a:r>
              <a:rPr lang="en-US" i="1" dirty="0" smtClean="0">
                <a:latin typeface="Palatino"/>
                <a:cs typeface="Palatino"/>
              </a:rPr>
              <a:t>= </a:t>
            </a:r>
            <a:r>
              <a:rPr lang="en-US" dirty="0" smtClean="0">
                <a:latin typeface="Palatino"/>
                <a:cs typeface="Palatino"/>
              </a:rPr>
              <a:t>-</a:t>
            </a:r>
            <a:r>
              <a:rPr lang="en-US" dirty="0" smtClean="0">
                <a:latin typeface="Palatino"/>
                <a:cs typeface="Palatino"/>
              </a:rPr>
              <a:t>1</a:t>
            </a:r>
            <a:r>
              <a:rPr lang="en-US" dirty="0" smtClean="0"/>
              <a:t>) were used since XVI century, but never acquired legitimacy.</a:t>
            </a:r>
          </a:p>
          <a:p>
            <a:r>
              <a:rPr lang="en-US" dirty="0" smtClean="0"/>
              <a:t>In 1831 </a:t>
            </a:r>
            <a:r>
              <a:rPr lang="en-US" dirty="0"/>
              <a:t>Gauss </a:t>
            </a:r>
            <a:r>
              <a:rPr lang="en-US" dirty="0" smtClean="0"/>
              <a:t>introduced </a:t>
            </a:r>
            <a:r>
              <a:rPr lang="en-US" i="1" dirty="0" smtClean="0"/>
              <a:t>complex numbers </a:t>
            </a:r>
            <a:r>
              <a:rPr lang="en-US" i="1" dirty="0" smtClean="0">
                <a:latin typeface="Palatino"/>
                <a:cs typeface="Palatino"/>
              </a:rPr>
              <a:t>z = a + bi </a:t>
            </a:r>
            <a:r>
              <a:rPr lang="en-US" dirty="0" smtClean="0"/>
              <a:t>as points </a:t>
            </a:r>
            <a:r>
              <a:rPr lang="en-US" dirty="0" smtClean="0">
                <a:latin typeface="Palatino"/>
                <a:cs typeface="Palatino"/>
              </a:rPr>
              <a:t>(</a:t>
            </a:r>
            <a:r>
              <a:rPr lang="en-US" i="1" dirty="0" err="1" smtClean="0">
                <a:latin typeface="Palatino"/>
                <a:cs typeface="Palatino"/>
              </a:rPr>
              <a:t>a,b</a:t>
            </a:r>
            <a:r>
              <a:rPr lang="en-US" dirty="0" smtClean="0">
                <a:latin typeface="Palatino"/>
                <a:cs typeface="Palatino"/>
              </a:rPr>
              <a:t>)</a:t>
            </a:r>
            <a:r>
              <a:rPr lang="en-US" i="1" dirty="0" smtClean="0">
                <a:latin typeface="Palatino"/>
                <a:cs typeface="Palatino"/>
              </a:rPr>
              <a:t> </a:t>
            </a:r>
            <a:r>
              <a:rPr lang="en-US" dirty="0" smtClean="0"/>
              <a:t>on Cartesian plane.</a:t>
            </a:r>
          </a:p>
          <a:p>
            <a:r>
              <a:rPr lang="en-US" dirty="0" smtClean="0"/>
              <a:t>In the same paper he introduced complex integers (</a:t>
            </a:r>
            <a:r>
              <a:rPr lang="en-US" i="1" dirty="0" smtClean="0"/>
              <a:t>Gaussian integers</a:t>
            </a:r>
            <a:r>
              <a:rPr lang="en-US" dirty="0" smtClean="0"/>
              <a:t>) which became a major tool in number theory.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113</a:t>
            </a:fld>
            <a:endParaRPr lang="en-US"/>
          </a:p>
        </p:txBody>
      </p:sp>
    </p:spTree>
    <p:extLst>
      <p:ext uri="{BB962C8B-B14F-4D97-AF65-F5344CB8AC3E}">
        <p14:creationId xmlns:p14="http://schemas.microsoft.com/office/powerpoint/2010/main" val="43602204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3688" b="-13688"/>
          <a:stretch>
            <a:fillRect/>
          </a:stretch>
        </p:blipFill>
        <p:spPr>
          <a:xfrm>
            <a:off x="381000" y="228600"/>
            <a:ext cx="8229600" cy="6172200"/>
          </a:xfrm>
        </p:spPr>
      </p:pic>
      <p:sp>
        <p:nvSpPr>
          <p:cNvPr id="4" name="Slide Number Placeholder 3"/>
          <p:cNvSpPr>
            <a:spLocks noGrp="1"/>
          </p:cNvSpPr>
          <p:nvPr>
            <p:ph type="sldNum" sz="quarter" idx="12"/>
          </p:nvPr>
        </p:nvSpPr>
        <p:spPr/>
        <p:txBody>
          <a:bodyPr/>
          <a:lstStyle/>
          <a:p>
            <a:fld id="{4AA04D0C-89BA-0845-9137-904D20B84DDB}" type="slidenum">
              <a:rPr lang="en-US" smtClean="0"/>
              <a:pPr/>
              <a:t>114</a:t>
            </a:fld>
            <a:endParaRPr lang="en-US"/>
          </a:p>
        </p:txBody>
      </p:sp>
    </p:spTree>
    <p:extLst>
      <p:ext uri="{BB962C8B-B14F-4D97-AF65-F5344CB8AC3E}">
        <p14:creationId xmlns:p14="http://schemas.microsoft.com/office/powerpoint/2010/main" val="54150482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Integers</a:t>
            </a:r>
            <a:endParaRPr lang="en-US" dirty="0"/>
          </a:p>
        </p:txBody>
      </p:sp>
      <p:sp>
        <p:nvSpPr>
          <p:cNvPr id="3" name="Content Placeholder 2"/>
          <p:cNvSpPr>
            <a:spLocks noGrp="1"/>
          </p:cNvSpPr>
          <p:nvPr>
            <p:ph idx="1"/>
          </p:nvPr>
        </p:nvSpPr>
        <p:spPr/>
        <p:txBody>
          <a:bodyPr/>
          <a:lstStyle/>
          <a:p>
            <a:r>
              <a:rPr lang="en-US" dirty="0" smtClean="0"/>
              <a:t>Complex numbers of the form </a:t>
            </a:r>
            <a:r>
              <a:rPr lang="en-US" i="1" dirty="0" smtClean="0">
                <a:latin typeface="Palatino"/>
                <a:cs typeface="Palatino"/>
              </a:rPr>
              <a:t>a + bi </a:t>
            </a:r>
            <a:r>
              <a:rPr lang="en-US" dirty="0" smtClean="0"/>
              <a:t>where </a:t>
            </a:r>
            <a:r>
              <a:rPr lang="en-US" i="1" dirty="0" smtClean="0">
                <a:latin typeface="Palatino"/>
                <a:cs typeface="Palatino"/>
              </a:rPr>
              <a:t>a</a:t>
            </a:r>
            <a:r>
              <a:rPr lang="en-US" dirty="0" smtClean="0"/>
              <a:t> and </a:t>
            </a:r>
            <a:r>
              <a:rPr lang="en-US" i="1" dirty="0" smtClean="0">
                <a:latin typeface="Palatino"/>
                <a:cs typeface="Palatino"/>
              </a:rPr>
              <a:t>b</a:t>
            </a:r>
            <a:r>
              <a:rPr lang="en-US" dirty="0" smtClean="0"/>
              <a:t> are integers.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115</a:t>
            </a:fld>
            <a:endParaRPr lang="en-US"/>
          </a:p>
        </p:txBody>
      </p:sp>
    </p:spTree>
    <p:extLst>
      <p:ext uri="{BB962C8B-B14F-4D97-AF65-F5344CB8AC3E}">
        <p14:creationId xmlns:p14="http://schemas.microsoft.com/office/powerpoint/2010/main" val="230118793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smtClean="0">
                <a:latin typeface="+mn-lt"/>
              </a:rPr>
              <a:t>Gaussian </a:t>
            </a:r>
            <a:r>
              <a:rPr lang="en-US" dirty="0" smtClean="0">
                <a:latin typeface="+mn-lt"/>
              </a:rPr>
              <a:t>remainder</a:t>
            </a:r>
            <a:r>
              <a:rPr lang="en-US" dirty="0">
                <a:latin typeface="+mn-lt"/>
              </a:rPr>
              <a:t> </a:t>
            </a:r>
            <a:r>
              <a:rPr lang="en-US" i="1" dirty="0" smtClean="0">
                <a:latin typeface="Palatino"/>
                <a:cs typeface="Palatino"/>
              </a:rPr>
              <a:t>z</a:t>
            </a:r>
            <a:r>
              <a:rPr lang="en-US" i="1" baseline="-25000" dirty="0" smtClean="0">
                <a:latin typeface="Palatino"/>
                <a:cs typeface="Palatino"/>
              </a:rPr>
              <a:t>1</a:t>
            </a:r>
            <a:r>
              <a:rPr lang="en-US" dirty="0" smtClean="0">
                <a:latin typeface="Palatino"/>
                <a:cs typeface="Palatino"/>
              </a:rPr>
              <a:t> % </a:t>
            </a:r>
            <a:r>
              <a:rPr lang="en-US" i="1" dirty="0" smtClean="0">
                <a:latin typeface="Palatino"/>
                <a:cs typeface="Palatino"/>
              </a:rPr>
              <a:t>z</a:t>
            </a:r>
            <a:r>
              <a:rPr lang="en-US" i="1" baseline="-25000" dirty="0" smtClean="0">
                <a:latin typeface="Palatino"/>
                <a:cs typeface="Palatino"/>
              </a:rPr>
              <a:t>2</a:t>
            </a:r>
            <a:endParaRPr lang="en-US" i="1" baseline="-25000" dirty="0">
              <a:latin typeface="Palatino"/>
              <a:cs typeface="Palatino"/>
            </a:endParaRPr>
          </a:p>
        </p:txBody>
      </p:sp>
      <p:sp>
        <p:nvSpPr>
          <p:cNvPr id="182275" name="Rectangle 3"/>
          <p:cNvSpPr>
            <a:spLocks noGrp="1" noChangeArrowheads="1"/>
          </p:cNvSpPr>
          <p:nvPr>
            <p:ph type="body" idx="1"/>
          </p:nvPr>
        </p:nvSpPr>
        <p:spPr>
          <a:xfrm>
            <a:off x="533400" y="1600200"/>
            <a:ext cx="8534400" cy="4525963"/>
          </a:xfrm>
        </p:spPr>
        <p:txBody>
          <a:bodyPr/>
          <a:lstStyle/>
          <a:p>
            <a:pPr marL="0" indent="0">
              <a:buNone/>
            </a:pPr>
            <a:endParaRPr lang="en-US" dirty="0" smtClean="0"/>
          </a:p>
          <a:p>
            <a:r>
              <a:rPr lang="en-US" dirty="0" smtClean="0"/>
              <a:t>Construct a grid on complex plane generated by </a:t>
            </a:r>
            <a:r>
              <a:rPr lang="en-US" i="1" dirty="0" smtClean="0">
                <a:latin typeface="Palatino"/>
                <a:cs typeface="Palatino"/>
              </a:rPr>
              <a:t>z</a:t>
            </a:r>
            <a:r>
              <a:rPr lang="en-US" i="1" baseline="-25000" dirty="0" smtClean="0">
                <a:latin typeface="Palatino"/>
                <a:cs typeface="Palatino"/>
              </a:rPr>
              <a:t>2</a:t>
            </a:r>
            <a:r>
              <a:rPr lang="en-US" dirty="0" smtClean="0">
                <a:latin typeface="Palatino"/>
                <a:cs typeface="Palatino"/>
              </a:rPr>
              <a:t>, </a:t>
            </a:r>
            <a:r>
              <a:rPr lang="en-US" i="1" dirty="0" smtClean="0">
                <a:latin typeface="Palatino"/>
                <a:cs typeface="Palatino"/>
              </a:rPr>
              <a:t>iz</a:t>
            </a:r>
            <a:r>
              <a:rPr lang="en-US" i="1" baseline="-25000" dirty="0" smtClean="0">
                <a:latin typeface="Palatino"/>
                <a:cs typeface="Palatino"/>
              </a:rPr>
              <a:t>2</a:t>
            </a:r>
            <a:r>
              <a:rPr lang="en-US" dirty="0" smtClean="0">
                <a:latin typeface="Palatino"/>
                <a:cs typeface="Palatino"/>
              </a:rPr>
              <a:t>, </a:t>
            </a:r>
            <a:r>
              <a:rPr lang="en-US" dirty="0" smtClean="0">
                <a:latin typeface="Palatino"/>
                <a:cs typeface="Palatino"/>
              </a:rPr>
              <a:t>-</a:t>
            </a:r>
            <a:r>
              <a:rPr lang="en-US" i="1" dirty="0" smtClean="0">
                <a:latin typeface="Palatino"/>
                <a:cs typeface="Palatino"/>
              </a:rPr>
              <a:t>iz</a:t>
            </a:r>
            <a:r>
              <a:rPr lang="en-US" i="1" baseline="-25000" dirty="0" smtClean="0">
                <a:latin typeface="Palatino"/>
                <a:cs typeface="Palatino"/>
              </a:rPr>
              <a:t>2</a:t>
            </a:r>
            <a:r>
              <a:rPr lang="en-US" dirty="0" smtClean="0">
                <a:latin typeface="Palatino"/>
                <a:cs typeface="Palatino"/>
              </a:rPr>
              <a:t> </a:t>
            </a:r>
            <a:r>
              <a:rPr lang="en-US" dirty="0" smtClean="0"/>
              <a:t>and </a:t>
            </a:r>
            <a:r>
              <a:rPr lang="en-US" dirty="0" smtClean="0">
                <a:latin typeface="Palatino"/>
                <a:cs typeface="Palatino"/>
              </a:rPr>
              <a:t>–</a:t>
            </a:r>
            <a:r>
              <a:rPr lang="en-US" i="1" dirty="0" smtClean="0">
                <a:latin typeface="Palatino"/>
                <a:cs typeface="Palatino"/>
              </a:rPr>
              <a:t>z</a:t>
            </a:r>
            <a:r>
              <a:rPr lang="en-US" i="1" baseline="-25000" dirty="0" smtClean="0">
                <a:latin typeface="Palatino"/>
                <a:cs typeface="Palatino"/>
              </a:rPr>
              <a:t>2</a:t>
            </a:r>
            <a:endParaRPr lang="en-US" dirty="0" smtClean="0">
              <a:latin typeface="Palatino"/>
              <a:cs typeface="Palatino"/>
            </a:endParaRPr>
          </a:p>
          <a:p>
            <a:r>
              <a:rPr lang="en-US" dirty="0" smtClean="0"/>
              <a:t>Find </a:t>
            </a:r>
            <a:r>
              <a:rPr lang="en-US" dirty="0"/>
              <a:t>a square in the grid containing </a:t>
            </a:r>
            <a:r>
              <a:rPr lang="en-US" i="1" dirty="0" smtClean="0">
                <a:latin typeface="Palatino"/>
                <a:cs typeface="Palatino"/>
              </a:rPr>
              <a:t>z</a:t>
            </a:r>
            <a:r>
              <a:rPr lang="en-US" i="1" baseline="-25000" dirty="0" smtClean="0">
                <a:latin typeface="Palatino"/>
                <a:cs typeface="Palatino"/>
              </a:rPr>
              <a:t>1</a:t>
            </a:r>
            <a:endParaRPr lang="en-US" dirty="0">
              <a:latin typeface="Palatino"/>
              <a:cs typeface="Palatino"/>
            </a:endParaRPr>
          </a:p>
          <a:p>
            <a:r>
              <a:rPr lang="en-US" dirty="0"/>
              <a:t>Find a vertex </a:t>
            </a:r>
            <a:r>
              <a:rPr lang="en-US" i="1" dirty="0">
                <a:latin typeface="Palatino"/>
                <a:cs typeface="Palatino"/>
              </a:rPr>
              <a:t>w</a:t>
            </a:r>
            <a:r>
              <a:rPr lang="en-US" dirty="0"/>
              <a:t> of the square closest to </a:t>
            </a:r>
            <a:r>
              <a:rPr lang="en-US" i="1" dirty="0" smtClean="0">
                <a:latin typeface="Palatino"/>
                <a:cs typeface="Palatino"/>
              </a:rPr>
              <a:t>z</a:t>
            </a:r>
            <a:r>
              <a:rPr lang="en-US" i="1" baseline="-25000" dirty="0" smtClean="0">
                <a:latin typeface="Palatino"/>
                <a:cs typeface="Palatino"/>
              </a:rPr>
              <a:t>1</a:t>
            </a:r>
            <a:endParaRPr lang="en-US" dirty="0">
              <a:latin typeface="Palatino"/>
              <a:cs typeface="Palatino"/>
            </a:endParaRPr>
          </a:p>
          <a:p>
            <a:r>
              <a:rPr lang="en-US" i="1" dirty="0" smtClean="0">
                <a:latin typeface="Palatino"/>
                <a:cs typeface="Palatino"/>
              </a:rPr>
              <a:t>z</a:t>
            </a:r>
            <a:r>
              <a:rPr lang="en-US" i="1" baseline="-25000" dirty="0" smtClean="0">
                <a:latin typeface="Palatino"/>
                <a:cs typeface="Palatino"/>
              </a:rPr>
              <a:t>1</a:t>
            </a:r>
            <a:r>
              <a:rPr lang="en-US" i="1" dirty="0" smtClean="0">
                <a:latin typeface="Palatino"/>
                <a:cs typeface="Palatino"/>
              </a:rPr>
              <a:t> – w</a:t>
            </a:r>
            <a:r>
              <a:rPr lang="en-US" dirty="0">
                <a:latin typeface="Palatino"/>
                <a:cs typeface="Palatino"/>
              </a:rPr>
              <a:t> </a:t>
            </a:r>
            <a:r>
              <a:rPr lang="en-US" dirty="0" smtClean="0"/>
              <a:t>is the remainder</a:t>
            </a: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latin typeface="+mn-lt"/>
              </a:rPr>
              <a:pPr/>
              <a:t>116</a:t>
            </a:fld>
            <a:endParaRPr lang="en-US">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page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6108700" cy="6108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A7248A-93BC-6C45-A240-D1109F9E3301}" type="slidenum">
              <a:rPr lang="en-US" sz="2000" smtClean="0"/>
              <a:pPr/>
              <a:t>117</a:t>
            </a:fld>
            <a:endParaRPr lang="en-US" sz="2000"/>
          </a:p>
        </p:txBody>
      </p:sp>
      <p:sp>
        <p:nvSpPr>
          <p:cNvPr id="2" name="TextBox 1"/>
          <p:cNvSpPr txBox="1"/>
          <p:nvPr/>
        </p:nvSpPr>
        <p:spPr>
          <a:xfrm>
            <a:off x="3581400" y="2514600"/>
            <a:ext cx="457200" cy="400110"/>
          </a:xfrm>
          <a:prstGeom prst="rect">
            <a:avLst/>
          </a:prstGeom>
          <a:solidFill>
            <a:schemeClr val="bg1"/>
          </a:solidFill>
        </p:spPr>
        <p:txBody>
          <a:bodyPr wrap="square" rtlCol="0">
            <a:spAutoFit/>
          </a:bodyPr>
          <a:lstStyle/>
          <a:p>
            <a:r>
              <a:rPr lang="en-US" sz="2000" dirty="0"/>
              <a:t>z</a:t>
            </a:r>
            <a:r>
              <a:rPr lang="en-US" sz="2000" baseline="-25000" dirty="0" smtClean="0"/>
              <a:t>2</a:t>
            </a:r>
            <a:endParaRPr lang="en-US" sz="2000" baseline="-25000" dirty="0"/>
          </a:p>
        </p:txBody>
      </p:sp>
      <p:sp>
        <p:nvSpPr>
          <p:cNvPr id="5" name="TextBox 4"/>
          <p:cNvSpPr txBox="1"/>
          <p:nvPr/>
        </p:nvSpPr>
        <p:spPr>
          <a:xfrm>
            <a:off x="5410200" y="1764268"/>
            <a:ext cx="457200" cy="400110"/>
          </a:xfrm>
          <a:prstGeom prst="rect">
            <a:avLst/>
          </a:prstGeom>
          <a:solidFill>
            <a:schemeClr val="bg1"/>
          </a:solidFill>
        </p:spPr>
        <p:txBody>
          <a:bodyPr wrap="square" rtlCol="0">
            <a:spAutoFit/>
          </a:bodyPr>
          <a:lstStyle/>
          <a:p>
            <a:r>
              <a:rPr lang="en-US" sz="2000" dirty="0"/>
              <a:t>z</a:t>
            </a:r>
            <a:r>
              <a:rPr lang="en-US" sz="2000" baseline="-25000" dirty="0" smtClean="0"/>
              <a:t>1</a:t>
            </a:r>
            <a:endParaRPr lang="en-US" sz="2000" baseline="-25000" dirty="0"/>
          </a:p>
        </p:txBody>
      </p:sp>
      <p:sp>
        <p:nvSpPr>
          <p:cNvPr id="6" name="TextBox 5"/>
          <p:cNvSpPr txBox="1"/>
          <p:nvPr/>
        </p:nvSpPr>
        <p:spPr>
          <a:xfrm>
            <a:off x="5334000" y="1002268"/>
            <a:ext cx="457200" cy="400110"/>
          </a:xfrm>
          <a:prstGeom prst="rect">
            <a:avLst/>
          </a:prstGeom>
          <a:noFill/>
        </p:spPr>
        <p:txBody>
          <a:bodyPr wrap="square" rtlCol="0">
            <a:spAutoFit/>
          </a:bodyPr>
          <a:lstStyle/>
          <a:p>
            <a:r>
              <a:rPr lang="en-US" sz="2000" dirty="0"/>
              <a:t>w</a:t>
            </a:r>
          </a:p>
        </p:txBody>
      </p:sp>
      <p:sp>
        <p:nvSpPr>
          <p:cNvPr id="7" name="TextBox 6"/>
          <p:cNvSpPr txBox="1"/>
          <p:nvPr/>
        </p:nvSpPr>
        <p:spPr>
          <a:xfrm>
            <a:off x="3657600" y="4343400"/>
            <a:ext cx="609600" cy="400110"/>
          </a:xfrm>
          <a:prstGeom prst="rect">
            <a:avLst/>
          </a:prstGeom>
          <a:noFill/>
        </p:spPr>
        <p:txBody>
          <a:bodyPr wrap="square" rtlCol="0">
            <a:spAutoFit/>
          </a:bodyPr>
          <a:lstStyle/>
          <a:p>
            <a:r>
              <a:rPr lang="en-US" sz="2000" dirty="0" smtClean="0"/>
              <a:t>-iz</a:t>
            </a:r>
            <a:r>
              <a:rPr lang="en-US" sz="2000" baseline="-25000" dirty="0" smtClean="0"/>
              <a:t>2</a:t>
            </a:r>
            <a:endParaRPr lang="en-US" sz="2000" baseline="-25000" dirty="0"/>
          </a:p>
        </p:txBody>
      </p:sp>
      <p:sp>
        <p:nvSpPr>
          <p:cNvPr id="8" name="TextBox 7"/>
          <p:cNvSpPr txBox="1"/>
          <p:nvPr/>
        </p:nvSpPr>
        <p:spPr>
          <a:xfrm>
            <a:off x="1447800" y="2819400"/>
            <a:ext cx="457200" cy="400110"/>
          </a:xfrm>
          <a:prstGeom prst="rect">
            <a:avLst/>
          </a:prstGeom>
          <a:noFill/>
        </p:spPr>
        <p:txBody>
          <a:bodyPr wrap="square" rtlCol="0">
            <a:spAutoFit/>
          </a:bodyPr>
          <a:lstStyle/>
          <a:p>
            <a:r>
              <a:rPr lang="en-US" sz="2000" dirty="0"/>
              <a:t>i</a:t>
            </a:r>
            <a:r>
              <a:rPr lang="en-US" sz="2000" dirty="0" smtClean="0"/>
              <a:t>z</a:t>
            </a:r>
            <a:r>
              <a:rPr lang="en-US" sz="2000" baseline="-25000" dirty="0" smtClean="0"/>
              <a:t>2</a:t>
            </a:r>
            <a:endParaRPr lang="en-US" sz="2000" baseline="-25000" dirty="0"/>
          </a:p>
        </p:txBody>
      </p:sp>
      <p:sp>
        <p:nvSpPr>
          <p:cNvPr id="9" name="TextBox 8"/>
          <p:cNvSpPr txBox="1"/>
          <p:nvPr/>
        </p:nvSpPr>
        <p:spPr>
          <a:xfrm>
            <a:off x="1905000" y="4648200"/>
            <a:ext cx="533400" cy="400110"/>
          </a:xfrm>
          <a:prstGeom prst="rect">
            <a:avLst/>
          </a:prstGeom>
          <a:noFill/>
        </p:spPr>
        <p:txBody>
          <a:bodyPr wrap="square" rtlCol="0">
            <a:spAutoFit/>
          </a:bodyPr>
          <a:lstStyle/>
          <a:p>
            <a:r>
              <a:rPr lang="en-US" sz="2000" dirty="0" smtClean="0"/>
              <a:t>-z</a:t>
            </a:r>
            <a:r>
              <a:rPr lang="en-US" sz="2000" baseline="-25000" dirty="0" smtClean="0"/>
              <a:t>2</a:t>
            </a:r>
            <a:endParaRPr lang="en-US" sz="2000" baseline="-25000" dirty="0"/>
          </a:p>
        </p:txBody>
      </p:sp>
      <p:cxnSp>
        <p:nvCxnSpPr>
          <p:cNvPr id="10" name="Straight Connector 9"/>
          <p:cNvCxnSpPr/>
          <p:nvPr/>
        </p:nvCxnSpPr>
        <p:spPr bwMode="auto">
          <a:xfrm>
            <a:off x="8001000" y="3048000"/>
            <a:ext cx="0" cy="0"/>
          </a:xfrm>
          <a:prstGeom prst="line">
            <a:avLst/>
          </a:prstGeom>
          <a:solidFill>
            <a:schemeClr val="accent1"/>
          </a:solidFill>
          <a:ln w="12700" cap="flat" cmpd="sng" algn="ctr">
            <a:solidFill>
              <a:schemeClr val="tx1"/>
            </a:solidFill>
            <a:prstDash val="solid"/>
            <a:round/>
            <a:headEnd type="oval" w="med" len="med"/>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4" name="Oval 13"/>
          <p:cNvSpPr/>
          <p:nvPr/>
        </p:nvSpPr>
        <p:spPr bwMode="auto">
          <a:xfrm>
            <a:off x="3764281" y="4297681"/>
            <a:ext cx="45719" cy="45719"/>
          </a:xfrm>
          <a:prstGeom prst="ellipse">
            <a:avLst/>
          </a:prstGeom>
          <a:ln>
            <a:headEnd type="none" w="sm" len="sm"/>
            <a:tailEnd type="none" w="sm" len="sm"/>
          </a:ln>
          <a:extLst/>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7" name="Oval 16"/>
          <p:cNvSpPr/>
          <p:nvPr/>
        </p:nvSpPr>
        <p:spPr bwMode="auto">
          <a:xfrm>
            <a:off x="1828800" y="3200400"/>
            <a:ext cx="45719" cy="45719"/>
          </a:xfrm>
          <a:prstGeom prst="ellipse">
            <a:avLst/>
          </a:prstGeom>
          <a:ln>
            <a:headEnd type="none" w="sm" len="sm"/>
            <a:tailEnd type="none" w="sm" len="sm"/>
          </a:ln>
          <a:extLst/>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8" name="Oval 17"/>
          <p:cNvSpPr/>
          <p:nvPr/>
        </p:nvSpPr>
        <p:spPr bwMode="auto">
          <a:xfrm>
            <a:off x="2240281" y="4724400"/>
            <a:ext cx="45719" cy="45719"/>
          </a:xfrm>
          <a:prstGeom prst="ellipse">
            <a:avLst/>
          </a:prstGeom>
          <a:ln>
            <a:headEnd type="none" w="sm" len="sm"/>
            <a:tailEnd type="none" w="sm" len="sm"/>
          </a:ln>
          <a:extLst/>
        </p:spPr>
        <p:style>
          <a:lnRef idx="2">
            <a:schemeClr val="dk1">
              <a:shade val="50000"/>
            </a:schemeClr>
          </a:lnRef>
          <a:fillRef idx="1">
            <a:schemeClr val="dk1"/>
          </a:fillRef>
          <a:effectRef idx="0">
            <a:schemeClr val="dk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integer </a:t>
            </a:r>
            <a:r>
              <a:rPr lang="en-US" i="1" dirty="0" smtClean="0"/>
              <a:t>gcd</a:t>
            </a:r>
            <a:endParaRPr lang="en-US" i="1" dirty="0"/>
          </a:p>
        </p:txBody>
      </p:sp>
      <p:sp>
        <p:nvSpPr>
          <p:cNvPr id="3" name="Content Placeholder 2"/>
          <p:cNvSpPr>
            <a:spLocks noGrp="1"/>
          </p:cNvSpPr>
          <p:nvPr>
            <p:ph idx="1"/>
          </p:nvPr>
        </p:nvSpPr>
        <p:spPr/>
        <p:txBody>
          <a:bodyPr/>
          <a:lstStyle/>
          <a:p>
            <a:pPr marL="0" indent="0" eaLnBrk="0" hangingPunct="0">
              <a:buNone/>
            </a:pPr>
            <a:r>
              <a:rPr lang="en-US" sz="2400" dirty="0">
                <a:latin typeface="Menlo Regular"/>
                <a:cs typeface="Menlo Regular"/>
              </a:rPr>
              <a:t>complex&lt;</a:t>
            </a:r>
            <a:r>
              <a:rPr lang="en-US" sz="2400" dirty="0" smtClean="0">
                <a:latin typeface="Menlo Regular"/>
                <a:cs typeface="Menlo Regular"/>
              </a:rPr>
              <a:t>integer&gt; gcd</a:t>
            </a:r>
            <a:r>
              <a:rPr lang="en-US" sz="2400" dirty="0">
                <a:latin typeface="Menlo Regular"/>
                <a:cs typeface="Menlo Regular"/>
              </a:rPr>
              <a:t>(complex&lt;</a:t>
            </a:r>
            <a:r>
              <a:rPr lang="en-US" sz="2400" dirty="0" smtClean="0">
                <a:latin typeface="Menlo Regular"/>
                <a:cs typeface="Menlo Regular"/>
              </a:rPr>
              <a:t>integer&gt; </a:t>
            </a:r>
            <a:r>
              <a:rPr lang="en-US" sz="2400" dirty="0">
                <a:latin typeface="Menlo Regular"/>
                <a:cs typeface="Menlo Regular"/>
              </a:rPr>
              <a:t>m, </a:t>
            </a:r>
          </a:p>
          <a:p>
            <a:pPr marL="0" indent="0" eaLnBrk="0" hangingPunct="0">
              <a:buNone/>
            </a:pPr>
            <a:r>
              <a:rPr lang="en-US" sz="2400" dirty="0">
                <a:latin typeface="Menlo Regular"/>
                <a:cs typeface="Menlo Regular"/>
              </a:rPr>
              <a:t>   </a:t>
            </a:r>
            <a:r>
              <a:rPr lang="en-US" sz="2400" dirty="0" smtClean="0">
                <a:latin typeface="Menlo Regular"/>
                <a:cs typeface="Menlo Regular"/>
              </a:rPr>
              <a:t>                  complex</a:t>
            </a:r>
            <a:r>
              <a:rPr lang="en-US" sz="2400" dirty="0">
                <a:latin typeface="Menlo Regular"/>
                <a:cs typeface="Menlo Regular"/>
              </a:rPr>
              <a:t>&lt;</a:t>
            </a:r>
            <a:r>
              <a:rPr lang="en-US" sz="2400" dirty="0" smtClean="0">
                <a:latin typeface="Menlo Regular"/>
                <a:cs typeface="Menlo Regular"/>
              </a:rPr>
              <a:t>integer&gt; </a:t>
            </a:r>
            <a:r>
              <a:rPr lang="en-US" sz="2400" dirty="0">
                <a:latin typeface="Menlo Regular"/>
                <a:cs typeface="Menlo Regular"/>
              </a:rPr>
              <a:t>n) {        </a:t>
            </a:r>
          </a:p>
          <a:p>
            <a:pPr marL="0" indent="0" eaLnBrk="0" hangingPunct="0">
              <a:buNone/>
            </a:pPr>
            <a:r>
              <a:rPr lang="en-US" sz="2400" dirty="0">
                <a:latin typeface="Menlo Regular"/>
                <a:cs typeface="Menlo Regular"/>
              </a:rPr>
              <a:t>   while </a:t>
            </a:r>
            <a:r>
              <a:rPr lang="en-US" sz="2400" dirty="0" smtClean="0">
                <a:latin typeface="Menlo Regular"/>
                <a:cs typeface="Menlo Regular"/>
              </a:rPr>
              <a:t>(real(n) </a:t>
            </a:r>
            <a:r>
              <a:rPr lang="en-US" sz="2400" dirty="0">
                <a:latin typeface="Menlo Regular"/>
                <a:cs typeface="Menlo Regular"/>
              </a:rPr>
              <a:t>!= </a:t>
            </a:r>
            <a:r>
              <a:rPr lang="en-US" sz="2400" dirty="0" smtClean="0">
                <a:latin typeface="Menlo Regular"/>
                <a:cs typeface="Menlo Regular"/>
              </a:rPr>
              <a:t>0 || </a:t>
            </a:r>
            <a:r>
              <a:rPr lang="en-US" sz="2400" dirty="0" err="1" smtClean="0">
                <a:latin typeface="Menlo Regular"/>
                <a:cs typeface="Menlo Regular"/>
              </a:rPr>
              <a:t>imag</a:t>
            </a:r>
            <a:r>
              <a:rPr lang="en-US" sz="2400" dirty="0" smtClean="0">
                <a:latin typeface="Menlo Regular"/>
                <a:cs typeface="Menlo Regular"/>
              </a:rPr>
              <a:t>(n) != 0) </a:t>
            </a:r>
            <a:r>
              <a:rPr lang="en-US" sz="2400" dirty="0">
                <a:latin typeface="Menlo Regular"/>
                <a:cs typeface="Menlo Regular"/>
              </a:rPr>
              <a:t>{</a:t>
            </a:r>
          </a:p>
          <a:p>
            <a:pPr marL="0" indent="0" eaLnBrk="0" hangingPunct="0">
              <a:buNone/>
            </a:pPr>
            <a:r>
              <a:rPr lang="en-US" sz="2400" dirty="0">
                <a:latin typeface="Menlo Regular"/>
                <a:cs typeface="Menlo Regular"/>
              </a:rPr>
              <a:t>     complex&lt;</a:t>
            </a:r>
            <a:r>
              <a:rPr lang="en-US" sz="2400" dirty="0" smtClean="0">
                <a:latin typeface="Menlo Regular"/>
                <a:cs typeface="Menlo Regular"/>
              </a:rPr>
              <a:t>integer&gt; </a:t>
            </a:r>
            <a:r>
              <a:rPr lang="en-US" sz="2400" dirty="0">
                <a:latin typeface="Menlo Regular"/>
                <a:cs typeface="Menlo Regular"/>
              </a:rPr>
              <a:t>t = m % n;</a:t>
            </a:r>
          </a:p>
          <a:p>
            <a:pPr marL="0" indent="0" eaLnBrk="0" hangingPunct="0">
              <a:buNone/>
            </a:pPr>
            <a:r>
              <a:rPr lang="en-US" sz="2400" dirty="0">
                <a:latin typeface="Menlo Regular"/>
                <a:cs typeface="Menlo Regular"/>
              </a:rPr>
              <a:t>     m = n;</a:t>
            </a:r>
          </a:p>
          <a:p>
            <a:pPr marL="0" indent="0" eaLnBrk="0" hangingPunct="0">
              <a:buNone/>
            </a:pPr>
            <a:r>
              <a:rPr lang="en-US" sz="2400" dirty="0">
                <a:latin typeface="Menlo Regular"/>
                <a:cs typeface="Menlo Regular"/>
              </a:rPr>
              <a:t>     n = t;</a:t>
            </a:r>
          </a:p>
          <a:p>
            <a:pPr marL="0" indent="0" eaLnBrk="0" hangingPunct="0">
              <a:buNone/>
            </a:pPr>
            <a:r>
              <a:rPr lang="en-US" sz="2400" dirty="0">
                <a:latin typeface="Menlo Regular"/>
                <a:cs typeface="Menlo Regular"/>
              </a:rPr>
              <a:t>   }</a:t>
            </a:r>
          </a:p>
          <a:p>
            <a:pPr marL="0" indent="0" eaLnBrk="0" hangingPunct="0">
              <a:buNone/>
            </a:pPr>
            <a:r>
              <a:rPr lang="en-US" sz="2400" dirty="0">
                <a:latin typeface="Menlo Regular"/>
                <a:cs typeface="Menlo Regular"/>
              </a:rPr>
              <a:t>   return m;</a:t>
            </a:r>
          </a:p>
          <a:p>
            <a:pPr marL="0" indent="0" eaLnBrk="0" hangingPunct="0">
              <a:buNone/>
            </a:pPr>
            <a:r>
              <a:rPr lang="en-US" sz="2400" dirty="0">
                <a:latin typeface="Menlo Regular"/>
                <a:cs typeface="Menlo Regular"/>
              </a:rPr>
              <a:t>}</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118</a:t>
            </a:fld>
            <a:endParaRPr lang="en-US"/>
          </a:p>
        </p:txBody>
      </p:sp>
    </p:spTree>
    <p:extLst>
      <p:ext uri="{BB962C8B-B14F-4D97-AF65-F5344CB8AC3E}">
        <p14:creationId xmlns:p14="http://schemas.microsoft.com/office/powerpoint/2010/main" val="128674240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Gaussian Integers</a:t>
            </a:r>
            <a:endParaRPr lang="en-US" dirty="0"/>
          </a:p>
        </p:txBody>
      </p:sp>
      <p:sp>
        <p:nvSpPr>
          <p:cNvPr id="3" name="Content Placeholder 2"/>
          <p:cNvSpPr>
            <a:spLocks noGrp="1"/>
          </p:cNvSpPr>
          <p:nvPr>
            <p:ph idx="1"/>
          </p:nvPr>
        </p:nvSpPr>
        <p:spPr/>
        <p:txBody>
          <a:bodyPr/>
          <a:lstStyle/>
          <a:p>
            <a:pPr marL="0" indent="0">
              <a:buNone/>
            </a:pPr>
            <a:r>
              <a:rPr lang="en-US" dirty="0" smtClean="0"/>
              <a:t>The introduction of Gaussian integers lead to extraordinary simplification of several difficult proofs in number theory.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119</a:t>
            </a:fld>
            <a:endParaRPr lang="en-US"/>
          </a:p>
        </p:txBody>
      </p:sp>
    </p:spTree>
    <p:extLst>
      <p:ext uri="{BB962C8B-B14F-4D97-AF65-F5344CB8AC3E}">
        <p14:creationId xmlns:p14="http://schemas.microsoft.com/office/powerpoint/2010/main" val="8964250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8400" y="0"/>
            <a:ext cx="6248400" cy="5751513"/>
            <a:chOff x="2438400" y="0"/>
            <a:chExt cx="6248400" cy="5751513"/>
          </a:xfrm>
        </p:grpSpPr>
        <p:sp>
          <p:nvSpPr>
            <p:cNvPr id="26639" name="Rectangle 1039"/>
            <p:cNvSpPr>
              <a:spLocks noChangeArrowheads="1"/>
            </p:cNvSpPr>
            <p:nvPr/>
          </p:nvSpPr>
          <p:spPr bwMode="auto">
            <a:xfrm>
              <a:off x="3048000" y="762000"/>
              <a:ext cx="4343400" cy="4343400"/>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0" name="Line 1040"/>
            <p:cNvSpPr>
              <a:spLocks noChangeShapeType="1"/>
            </p:cNvSpPr>
            <p:nvPr/>
          </p:nvSpPr>
          <p:spPr bwMode="auto">
            <a:xfrm flipV="1">
              <a:off x="3048000" y="762000"/>
              <a:ext cx="4343400" cy="4343400"/>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641" name="Text Box 1041"/>
            <p:cNvSpPr txBox="1">
              <a:spLocks noChangeArrowheads="1"/>
            </p:cNvSpPr>
            <p:nvPr/>
          </p:nvSpPr>
          <p:spPr bwMode="auto">
            <a:xfrm>
              <a:off x="7391400" y="0"/>
              <a:ext cx="129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26642" name="Text Box 1042"/>
            <p:cNvSpPr txBox="1">
              <a:spLocks noChangeArrowheads="1"/>
            </p:cNvSpPr>
            <p:nvPr/>
          </p:nvSpPr>
          <p:spPr bwMode="auto">
            <a:xfrm>
              <a:off x="2438400" y="0"/>
              <a:ext cx="60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dirty="0">
                  <a:latin typeface="+mn-lt"/>
                </a:rPr>
                <a:t>B</a:t>
              </a:r>
              <a:endParaRPr lang="en-US" sz="2400" dirty="0">
                <a:latin typeface="+mn-lt"/>
              </a:endParaRPr>
            </a:p>
          </p:txBody>
        </p:sp>
        <p:sp>
          <p:nvSpPr>
            <p:cNvPr id="26643" name="Text Box 1043"/>
            <p:cNvSpPr txBox="1">
              <a:spLocks noChangeArrowheads="1"/>
            </p:cNvSpPr>
            <p:nvPr/>
          </p:nvSpPr>
          <p:spPr bwMode="auto">
            <a:xfrm>
              <a:off x="2438400" y="4927600"/>
              <a:ext cx="650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26644" name="Text Box 1044"/>
            <p:cNvSpPr txBox="1">
              <a:spLocks noChangeArrowheads="1"/>
            </p:cNvSpPr>
            <p:nvPr/>
          </p:nvSpPr>
          <p:spPr bwMode="auto">
            <a:xfrm>
              <a:off x="7451725" y="4927600"/>
              <a:ext cx="6238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a:latin typeface="+mn-lt"/>
                </a:rPr>
                <a:t>D</a:t>
              </a:r>
            </a:p>
          </p:txBody>
        </p:sp>
      </p:grpSp>
      <p:sp>
        <p:nvSpPr>
          <p:cNvPr id="3" name="Slide Number Placeholder 2"/>
          <p:cNvSpPr>
            <a:spLocks noGrp="1"/>
          </p:cNvSpPr>
          <p:nvPr>
            <p:ph type="sldNum" sz="quarter" idx="12"/>
          </p:nvPr>
        </p:nvSpPr>
        <p:spPr/>
        <p:txBody>
          <a:bodyPr/>
          <a:lstStyle/>
          <a:p>
            <a:fld id="{0C7DE2F5-9581-C142-8FC5-6D2FCCC05E9B}" type="slidenum">
              <a:rPr lang="en-US" smtClean="0"/>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Johann Peter Gustav </a:t>
            </a:r>
            <a:r>
              <a:rPr lang="en-US" dirty="0" smtClean="0"/>
              <a:t/>
            </a:r>
            <a:br>
              <a:rPr lang="en-US" dirty="0" smtClean="0"/>
            </a:br>
            <a:r>
              <a:rPr lang="en-US" dirty="0" smtClean="0"/>
              <a:t>Lejeune Dirichlet (1805-1859)</a:t>
            </a:r>
            <a:endParaRPr lang="en-US" dirty="0"/>
          </a:p>
        </p:txBody>
      </p:sp>
      <p:pic>
        <p:nvPicPr>
          <p:cNvPr id="5" name="Content Placeholder 4"/>
          <p:cNvPicPr>
            <a:picLocks noGrp="1" noChangeAspect="1"/>
          </p:cNvPicPr>
          <p:nvPr>
            <p:ph idx="1"/>
          </p:nvPr>
        </p:nvPicPr>
        <p:blipFill>
          <a:blip r:embed="rId2"/>
          <a:srcRect l="-50505" r="-50505"/>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120</a:t>
            </a:fld>
            <a:endParaRPr lang="en-US"/>
          </a:p>
        </p:txBody>
      </p:sp>
    </p:spTree>
    <p:extLst>
      <p:ext uri="{BB962C8B-B14F-4D97-AF65-F5344CB8AC3E}">
        <p14:creationId xmlns:p14="http://schemas.microsoft.com/office/powerpoint/2010/main" val="4272739101"/>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Dirichlet Life</a:t>
            </a:r>
            <a:endParaRPr lang="en-US" dirty="0"/>
          </a:p>
        </p:txBody>
      </p:sp>
      <p:sp>
        <p:nvSpPr>
          <p:cNvPr id="3" name="Content Placeholder 2"/>
          <p:cNvSpPr>
            <a:spLocks noGrp="1"/>
          </p:cNvSpPr>
          <p:nvPr>
            <p:ph idx="1"/>
          </p:nvPr>
        </p:nvSpPr>
        <p:spPr/>
        <p:txBody>
          <a:bodyPr/>
          <a:lstStyle/>
          <a:p>
            <a:r>
              <a:rPr lang="en-US" dirty="0" smtClean="0"/>
              <a:t>Proof of Last Fermat Theorem for </a:t>
            </a:r>
            <a:r>
              <a:rPr lang="en-US" i="1" dirty="0" smtClean="0">
                <a:latin typeface="Palatino"/>
                <a:cs typeface="Palatino"/>
              </a:rPr>
              <a:t>n = </a:t>
            </a:r>
            <a:r>
              <a:rPr lang="en-US" dirty="0" smtClean="0">
                <a:latin typeface="Palatino"/>
                <a:cs typeface="Palatino"/>
              </a:rPr>
              <a:t>5</a:t>
            </a:r>
          </a:p>
          <a:p>
            <a:r>
              <a:rPr lang="en-US" dirty="0">
                <a:cs typeface="Palatino"/>
              </a:rPr>
              <a:t>S</a:t>
            </a:r>
            <a:r>
              <a:rPr lang="en-US" dirty="0" smtClean="0">
                <a:cs typeface="Palatino"/>
              </a:rPr>
              <a:t>lept with </a:t>
            </a:r>
            <a:r>
              <a:rPr lang="en-US" i="1" dirty="0" smtClean="0">
                <a:cs typeface="Palatino"/>
              </a:rPr>
              <a:t>Disquisitionae Arithmeticae </a:t>
            </a:r>
            <a:r>
              <a:rPr lang="en-US" dirty="0" smtClean="0">
                <a:cs typeface="Palatino"/>
              </a:rPr>
              <a:t>under his pillow</a:t>
            </a:r>
          </a:p>
          <a:p>
            <a:r>
              <a:rPr lang="en-US" dirty="0" smtClean="0">
                <a:cs typeface="Palatino"/>
              </a:rPr>
              <a:t>In 1855 succeeded Gauss in Gottingen</a:t>
            </a:r>
          </a:p>
          <a:p>
            <a:pPr marL="0" indent="0">
              <a:buNone/>
            </a:pPr>
            <a:endParaRPr lang="en-US" dirty="0" smtClean="0">
              <a:cs typeface="Palatino"/>
            </a:endParaRPr>
          </a:p>
          <a:p>
            <a:endParaRPr lang="en-US" dirty="0">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121</a:t>
            </a:fld>
            <a:endParaRPr lang="en-US"/>
          </a:p>
        </p:txBody>
      </p:sp>
    </p:spTree>
    <p:extLst>
      <p:ext uri="{BB962C8B-B14F-4D97-AF65-F5344CB8AC3E}">
        <p14:creationId xmlns:p14="http://schemas.microsoft.com/office/powerpoint/2010/main" val="2486166655"/>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dirty="0" smtClean="0"/>
              <a:t>Primes in arithmetic progressions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If </a:t>
            </a:r>
            <a:r>
              <a:rPr lang="en-US" i="1" dirty="0" smtClean="0"/>
              <a:t>gcd(a, b) = 1 </a:t>
            </a:r>
            <a:r>
              <a:rPr lang="en-US" dirty="0" smtClean="0"/>
              <a:t>then there are infinitely many primes of the form </a:t>
            </a:r>
            <a:r>
              <a:rPr lang="en-US" i="1" dirty="0" smtClean="0"/>
              <a:t>an + b </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122</a:t>
            </a:fld>
            <a:endParaRPr lang="en-US"/>
          </a:p>
        </p:txBody>
      </p:sp>
    </p:spTree>
    <p:extLst>
      <p:ext uri="{BB962C8B-B14F-4D97-AF65-F5344CB8AC3E}">
        <p14:creationId xmlns:p14="http://schemas.microsoft.com/office/powerpoint/2010/main" val="305643441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Vorlesungen</a:t>
            </a:r>
            <a:r>
              <a:rPr lang="en-US" dirty="0"/>
              <a:t> </a:t>
            </a:r>
            <a:r>
              <a:rPr lang="en-US" dirty="0" err="1"/>
              <a:t>über</a:t>
            </a:r>
            <a:r>
              <a:rPr lang="en-US" dirty="0"/>
              <a:t> </a:t>
            </a:r>
            <a:r>
              <a:rPr lang="en-US" dirty="0" err="1" smtClean="0"/>
              <a:t>Zahlentheorie</a:t>
            </a:r>
            <a:r>
              <a:rPr lang="en-US" dirty="0" smtClean="0"/>
              <a:t/>
            </a:r>
            <a:br>
              <a:rPr lang="en-US" dirty="0" smtClean="0"/>
            </a:br>
            <a:r>
              <a:rPr lang="en-US" sz="4000" dirty="0" smtClean="0"/>
              <a:t>(Lectures on Number Theory)</a:t>
            </a:r>
            <a:endParaRPr lang="en-US" sz="4000" dirty="0"/>
          </a:p>
        </p:txBody>
      </p:sp>
      <p:sp>
        <p:nvSpPr>
          <p:cNvPr id="3" name="Content Placeholder 2"/>
          <p:cNvSpPr>
            <a:spLocks noGrp="1"/>
          </p:cNvSpPr>
          <p:nvPr>
            <p:ph idx="1"/>
          </p:nvPr>
        </p:nvSpPr>
        <p:spPr/>
        <p:txBody>
          <a:bodyPr/>
          <a:lstStyle/>
          <a:p>
            <a:pPr marL="0" indent="0">
              <a:spcAft>
                <a:spcPts val="600"/>
              </a:spcAft>
              <a:buNone/>
            </a:pPr>
            <a:r>
              <a:rPr lang="en-US" sz="2800" dirty="0" smtClean="0"/>
              <a:t>…the </a:t>
            </a:r>
            <a:r>
              <a:rPr lang="en-US" sz="2800" dirty="0"/>
              <a:t>whole structure of number theory rests on a single foundation, namely the algorithm for finding the greatest common divisor of two numbers</a:t>
            </a:r>
            <a:r>
              <a:rPr lang="en-US" sz="2800" dirty="0" smtClean="0"/>
              <a:t>. </a:t>
            </a:r>
          </a:p>
          <a:p>
            <a:pPr marL="0" indent="0">
              <a:spcAft>
                <a:spcPts val="600"/>
              </a:spcAft>
              <a:buNone/>
            </a:pPr>
            <a:r>
              <a:rPr lang="en-US" sz="2800" dirty="0" smtClean="0"/>
              <a:t>All </a:t>
            </a:r>
            <a:r>
              <a:rPr lang="en-US" sz="2800" dirty="0"/>
              <a:t>the subsequent theorems … are still only simple consequences of the result of this initial </a:t>
            </a:r>
            <a:r>
              <a:rPr lang="en-US" sz="2800" dirty="0" smtClean="0"/>
              <a:t>investigation…</a:t>
            </a:r>
          </a:p>
          <a:p>
            <a:pPr marL="0" indent="0">
              <a:spcAft>
                <a:spcPts val="600"/>
              </a:spcAft>
              <a:buNone/>
            </a:pPr>
            <a:r>
              <a:rPr lang="en-US" sz="2800" dirty="0" smtClean="0"/>
              <a:t>…any </a:t>
            </a:r>
            <a:r>
              <a:rPr lang="en-US" sz="2800" dirty="0"/>
              <a:t>analogous theory, for which there is a similar algorithm for the greatest common divisor, must also have consequences analogous to those in our theory. In fact, such theories exist.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123</a:t>
            </a:fld>
            <a:endParaRPr lang="en-US"/>
          </a:p>
        </p:txBody>
      </p:sp>
    </p:spTree>
    <p:extLst>
      <p:ext uri="{BB962C8B-B14F-4D97-AF65-F5344CB8AC3E}">
        <p14:creationId xmlns:p14="http://schemas.microsoft.com/office/powerpoint/2010/main" val="2981238264"/>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Lectures on Number </a:t>
            </a:r>
            <a:r>
              <a:rPr lang="en-US" dirty="0" smtClean="0"/>
              <a:t>Theory</a:t>
            </a:r>
            <a:endParaRPr lang="en-US" dirty="0"/>
          </a:p>
        </p:txBody>
      </p:sp>
      <p:sp>
        <p:nvSpPr>
          <p:cNvPr id="3" name="Content Placeholder 2"/>
          <p:cNvSpPr>
            <a:spLocks noGrp="1"/>
          </p:cNvSpPr>
          <p:nvPr>
            <p:ph idx="1"/>
          </p:nvPr>
        </p:nvSpPr>
        <p:spPr/>
        <p:txBody>
          <a:bodyPr/>
          <a:lstStyle/>
          <a:p>
            <a:pPr>
              <a:buFontTx/>
              <a:buNone/>
            </a:pPr>
            <a:r>
              <a:rPr lang="en-US" sz="2800" dirty="0" smtClean="0"/>
              <a:t>If </a:t>
            </a:r>
            <a:r>
              <a:rPr lang="en-US" sz="2800" dirty="0"/>
              <a:t>one considers all numbers of the </a:t>
            </a:r>
            <a:r>
              <a:rPr lang="en-US" sz="2800" dirty="0" smtClean="0"/>
              <a:t>form:</a:t>
            </a:r>
          </a:p>
          <a:p>
            <a:pPr>
              <a:buFontTx/>
              <a:buNone/>
            </a:pPr>
            <a:endParaRPr lang="en-US" sz="2800" dirty="0" smtClean="0">
              <a:cs typeface="Arial" charset="0"/>
            </a:endParaRPr>
          </a:p>
          <a:p>
            <a:pPr marL="0" indent="0">
              <a:buFontTx/>
              <a:buNone/>
            </a:pPr>
            <a:endParaRPr lang="en-US" sz="2800" dirty="0" smtClean="0">
              <a:cs typeface="Arial" charset="0"/>
            </a:endParaRPr>
          </a:p>
          <a:p>
            <a:pPr marL="0" indent="0">
              <a:buFontTx/>
              <a:buNone/>
            </a:pPr>
            <a:r>
              <a:rPr lang="en-US" sz="2800" dirty="0" smtClean="0">
                <a:cs typeface="Arial" charset="0"/>
              </a:rPr>
              <a:t>…it </a:t>
            </a:r>
            <a:r>
              <a:rPr lang="en-US" sz="2800" dirty="0">
                <a:cs typeface="Arial" charset="0"/>
              </a:rPr>
              <a:t>is only for certain values of </a:t>
            </a:r>
            <a:r>
              <a:rPr lang="en-US" sz="2800" dirty="0" smtClean="0">
                <a:latin typeface="Courier New" charset="0"/>
                <a:cs typeface="Arial" charset="0"/>
              </a:rPr>
              <a:t> </a:t>
            </a:r>
            <a:r>
              <a:rPr lang="en-US" sz="2800" dirty="0" smtClean="0">
                <a:cs typeface="Arial" charset="0"/>
              </a:rPr>
              <a:t>, </a:t>
            </a:r>
            <a:r>
              <a:rPr lang="en-US" sz="2800" dirty="0">
                <a:cs typeface="Arial" charset="0"/>
              </a:rPr>
              <a:t>e.g. </a:t>
            </a:r>
            <a:r>
              <a:rPr lang="en-US" sz="2800" dirty="0">
                <a:latin typeface="Courier New" charset="0"/>
                <a:cs typeface="Arial" charset="0"/>
              </a:rPr>
              <a:t> </a:t>
            </a:r>
            <a:r>
              <a:rPr lang="en-US" sz="2800" dirty="0" smtClean="0">
                <a:latin typeface="Courier New" charset="0"/>
                <a:cs typeface="Arial" charset="0"/>
              </a:rPr>
              <a:t>    </a:t>
            </a:r>
            <a:r>
              <a:rPr lang="en-US" sz="2800" dirty="0" smtClean="0">
                <a:cs typeface="Arial" charset="0"/>
              </a:rPr>
              <a:t>, </a:t>
            </a:r>
            <a:r>
              <a:rPr lang="en-US" sz="2800" dirty="0">
                <a:cs typeface="Arial" charset="0"/>
              </a:rPr>
              <a:t>that the greatest common divisor of two numbers could be found by an algorithm like the one for … </a:t>
            </a:r>
            <a:r>
              <a:rPr lang="en-US" sz="2800" dirty="0" smtClean="0">
                <a:cs typeface="Arial" charset="0"/>
              </a:rPr>
              <a:t>integers…</a:t>
            </a:r>
          </a:p>
          <a:p>
            <a:pPr marL="0" indent="0">
              <a:buFontTx/>
              <a:buNone/>
            </a:pPr>
            <a:r>
              <a:rPr lang="en-US" sz="2800" dirty="0" smtClean="0">
                <a:cs typeface="Arial" charset="0"/>
              </a:rPr>
              <a:t>However</a:t>
            </a:r>
            <a:r>
              <a:rPr lang="en-US" sz="2800" dirty="0">
                <a:cs typeface="Arial" charset="0"/>
              </a:rPr>
              <a:t>, it is otherwise when </a:t>
            </a:r>
            <a:r>
              <a:rPr lang="en-US" sz="2800" dirty="0">
                <a:latin typeface="Courier New" charset="0"/>
                <a:cs typeface="Arial" charset="0"/>
              </a:rPr>
              <a:t> </a:t>
            </a:r>
            <a:r>
              <a:rPr lang="en-US" sz="2800" dirty="0" smtClean="0">
                <a:latin typeface="Courier New" charset="0"/>
                <a:cs typeface="Arial" charset="0"/>
              </a:rPr>
              <a:t>    </a:t>
            </a:r>
            <a:r>
              <a:rPr lang="en-US" sz="2800" dirty="0" smtClean="0">
                <a:cs typeface="Arial" charset="0"/>
              </a:rPr>
              <a:t> :</a:t>
            </a:r>
          </a:p>
          <a:p>
            <a:pPr marL="0" indent="0">
              <a:buFontTx/>
              <a:buNone/>
            </a:pPr>
            <a:r>
              <a:rPr lang="en-US" sz="2800" dirty="0">
                <a:latin typeface="Courier New" charset="0"/>
                <a:cs typeface="Arial" charset="0"/>
              </a:rPr>
              <a:t> </a:t>
            </a:r>
            <a:endParaRPr lang="en-US" sz="2800" dirty="0">
              <a:cs typeface="Arial"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124</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2209149"/>
            <a:ext cx="1879600" cy="457851"/>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5023692"/>
            <a:ext cx="990600" cy="310308"/>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3259254"/>
            <a:ext cx="1016001" cy="322146"/>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3352800"/>
            <a:ext cx="203200" cy="228600"/>
          </a:xfrm>
          <a:prstGeom prst="rect">
            <a:avLst/>
          </a:prstGeom>
        </p:spPr>
      </p:pic>
      <p:pic>
        <p:nvPicPr>
          <p:cNvPr id="9" name="Picture 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650" y="5516093"/>
            <a:ext cx="7016750" cy="503707"/>
          </a:xfrm>
          <a:prstGeom prst="rect">
            <a:avLst/>
          </a:prstGeom>
        </p:spPr>
      </p:pic>
    </p:spTree>
    <p:extLst>
      <p:ext uri="{BB962C8B-B14F-4D97-AF65-F5344CB8AC3E}">
        <p14:creationId xmlns:p14="http://schemas.microsoft.com/office/powerpoint/2010/main" val="213955613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lstStyle/>
          <a:p>
            <a:pPr eaLnBrk="0" hangingPunct="0"/>
            <a:r>
              <a:rPr lang="en-US" dirty="0"/>
              <a:t>Richard </a:t>
            </a:r>
            <a:r>
              <a:rPr lang="en-US" dirty="0" smtClean="0"/>
              <a:t>Dedekind (</a:t>
            </a:r>
            <a:r>
              <a:rPr lang="en-US" dirty="0"/>
              <a:t>1831 </a:t>
            </a:r>
            <a:r>
              <a:rPr lang="en-US" dirty="0" smtClean="0"/>
              <a:t>– </a:t>
            </a:r>
            <a:r>
              <a:rPr lang="en-US" dirty="0"/>
              <a:t>1916</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125</a:t>
            </a:fld>
            <a:endParaRPr lang="en-US"/>
          </a:p>
        </p:txBody>
      </p:sp>
      <p:pic>
        <p:nvPicPr>
          <p:cNvPr id="7" name="Content Placeholder 6"/>
          <p:cNvPicPr>
            <a:picLocks noGrp="1" noChangeAspect="1"/>
          </p:cNvPicPr>
          <p:nvPr>
            <p:ph idx="1"/>
          </p:nvPr>
        </p:nvPicPr>
        <p:blipFill>
          <a:blip r:embed="rId2"/>
          <a:srcRect l="-5331" r="-5331"/>
          <a:stretch>
            <a:fillRect/>
          </a:stretch>
        </p:blipFill>
        <p:spPr/>
      </p:pic>
    </p:spTree>
    <p:extLst>
      <p:ext uri="{BB962C8B-B14F-4D97-AF65-F5344CB8AC3E}">
        <p14:creationId xmlns:p14="http://schemas.microsoft.com/office/powerpoint/2010/main" val="290575809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Dedekind’s Life</a:t>
            </a:r>
            <a:endParaRPr lang="en-US" dirty="0"/>
          </a:p>
        </p:txBody>
      </p:sp>
      <p:sp>
        <p:nvSpPr>
          <p:cNvPr id="3" name="Content Placeholder 2"/>
          <p:cNvSpPr>
            <a:spLocks noGrp="1"/>
          </p:cNvSpPr>
          <p:nvPr>
            <p:ph idx="1"/>
          </p:nvPr>
        </p:nvSpPr>
        <p:spPr/>
        <p:txBody>
          <a:bodyPr/>
          <a:lstStyle/>
          <a:p>
            <a:r>
              <a:rPr lang="en-US" dirty="0" smtClean="0"/>
              <a:t>Last student of Gauss</a:t>
            </a:r>
          </a:p>
          <a:p>
            <a:r>
              <a:rPr lang="en-US" dirty="0" smtClean="0"/>
              <a:t>Collaborator of Dirichlet</a:t>
            </a:r>
          </a:p>
          <a:p>
            <a:r>
              <a:rPr lang="en-US" dirty="0"/>
              <a:t>TU </a:t>
            </a:r>
            <a:r>
              <a:rPr lang="en-US" dirty="0" err="1" smtClean="0"/>
              <a:t>Braunschweig</a:t>
            </a:r>
            <a:endParaRPr lang="en-US" dirty="0" smtClean="0"/>
          </a:p>
          <a:p>
            <a:r>
              <a:rPr lang="en-US" dirty="0" smtClean="0"/>
              <a:t>Ring Theory</a:t>
            </a:r>
          </a:p>
          <a:p>
            <a:r>
              <a:rPr lang="en-US" dirty="0" smtClean="0"/>
              <a:t>Algebraic Integers</a:t>
            </a:r>
          </a:p>
          <a:p>
            <a:r>
              <a:rPr lang="en-US" dirty="0" smtClean="0"/>
              <a:t>Foundations of real </a:t>
            </a:r>
            <a:r>
              <a:rPr lang="en-US" dirty="0"/>
              <a:t>n</a:t>
            </a:r>
            <a:r>
              <a:rPr lang="en-US" dirty="0" smtClean="0"/>
              <a:t>umbers</a:t>
            </a:r>
          </a:p>
          <a:p>
            <a:pPr lvl="1"/>
            <a:r>
              <a:rPr lang="en-US" dirty="0" smtClean="0"/>
              <a:t>also integers and </a:t>
            </a:r>
            <a:r>
              <a:rPr lang="en-US" dirty="0" err="1" smtClean="0"/>
              <a:t>rationals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126</a:t>
            </a:fld>
            <a:endParaRPr lang="en-US"/>
          </a:p>
        </p:txBody>
      </p:sp>
    </p:spTree>
    <p:extLst>
      <p:ext uri="{BB962C8B-B14F-4D97-AF65-F5344CB8AC3E}">
        <p14:creationId xmlns:p14="http://schemas.microsoft.com/office/powerpoint/2010/main" val="256297704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Algebraic integers</a:t>
            </a:r>
          </a:p>
        </p:txBody>
      </p:sp>
      <p:sp>
        <p:nvSpPr>
          <p:cNvPr id="188419" name="Rectangle 3"/>
          <p:cNvSpPr>
            <a:spLocks noGrp="1" noChangeArrowheads="1"/>
          </p:cNvSpPr>
          <p:nvPr>
            <p:ph type="body" idx="1"/>
          </p:nvPr>
        </p:nvSpPr>
        <p:spPr/>
        <p:txBody>
          <a:bodyPr/>
          <a:lstStyle/>
          <a:p>
            <a:pPr marL="0" indent="0">
              <a:buFontTx/>
              <a:buNone/>
            </a:pPr>
            <a:r>
              <a:rPr lang="en-US" dirty="0">
                <a:latin typeface="Palatino"/>
                <a:cs typeface="Palatino"/>
              </a:rPr>
              <a:t>Algebraic integers are </a:t>
            </a:r>
            <a:r>
              <a:rPr lang="en-US" dirty="0" smtClean="0">
                <a:latin typeface="Palatino"/>
                <a:cs typeface="Palatino"/>
              </a:rPr>
              <a:t>linear integral combinations of roots </a:t>
            </a:r>
            <a:r>
              <a:rPr lang="en-US" dirty="0">
                <a:latin typeface="Palatino"/>
                <a:cs typeface="Palatino"/>
              </a:rPr>
              <a:t>of </a:t>
            </a:r>
            <a:r>
              <a:rPr lang="en-US" dirty="0" smtClean="0">
                <a:latin typeface="Palatino"/>
                <a:cs typeface="Palatino"/>
              </a:rPr>
              <a:t>a </a:t>
            </a:r>
            <a:r>
              <a:rPr lang="en-US" i="1" dirty="0" err="1" smtClean="0">
                <a:latin typeface="Palatino"/>
                <a:cs typeface="Palatino"/>
              </a:rPr>
              <a:t>monic</a:t>
            </a:r>
            <a:r>
              <a:rPr lang="en-US" i="1" dirty="0" smtClean="0">
                <a:latin typeface="Palatino"/>
                <a:cs typeface="Palatino"/>
              </a:rPr>
              <a:t> </a:t>
            </a:r>
            <a:r>
              <a:rPr lang="en-US" dirty="0" smtClean="0">
                <a:latin typeface="Palatino"/>
                <a:cs typeface="Palatino"/>
              </a:rPr>
              <a:t>polynomial </a:t>
            </a:r>
            <a:r>
              <a:rPr lang="en-US" dirty="0">
                <a:latin typeface="Palatino"/>
                <a:cs typeface="Palatino"/>
              </a:rPr>
              <a:t>with integer </a:t>
            </a:r>
            <a:r>
              <a:rPr lang="en-US" dirty="0" smtClean="0">
                <a:latin typeface="Palatino"/>
                <a:cs typeface="Palatino"/>
              </a:rPr>
              <a:t>coefficients</a:t>
            </a:r>
            <a:r>
              <a:rPr lang="en-US" dirty="0" smtClean="0"/>
              <a:t>:</a:t>
            </a:r>
          </a:p>
          <a:p>
            <a:pPr marL="0" indent="0">
              <a:buFontTx/>
              <a:buNone/>
            </a:pPr>
            <a:r>
              <a:rPr lang="en-US" dirty="0"/>
              <a:t>  </a:t>
            </a:r>
            <a:endParaRPr lang="en-US" i="1" dirty="0"/>
          </a:p>
          <a:p>
            <a:pPr marL="0" indent="0">
              <a:buFontTx/>
              <a:buNone/>
            </a:pPr>
            <a:r>
              <a:rPr lang="en-US" i="1" dirty="0" smtClean="0"/>
              <a:t>  </a:t>
            </a:r>
          </a:p>
          <a:p>
            <a:pPr marL="0" indent="0">
              <a:buFontTx/>
              <a:buNone/>
            </a:pPr>
            <a:r>
              <a:rPr lang="en-US" i="1" dirty="0"/>
              <a:t> </a:t>
            </a:r>
            <a:r>
              <a:rPr lang="en-US" i="1" dirty="0" smtClean="0"/>
              <a:t> </a:t>
            </a:r>
            <a:r>
              <a:rPr lang="en-US" dirty="0" smtClean="0"/>
              <a:t>   </a:t>
            </a:r>
            <a:endParaRPr lang="en-US" dirty="0"/>
          </a:p>
          <a:p>
            <a:pPr>
              <a:buFontTx/>
              <a:buNone/>
            </a:pPr>
            <a:endParaRPr lang="en-US" dirty="0"/>
          </a:p>
          <a:p>
            <a:pPr>
              <a:buFontTx/>
              <a:buNone/>
            </a:pPr>
            <a:endParaRPr lang="en-US" dirty="0"/>
          </a:p>
          <a:p>
            <a:pPr>
              <a:buFontTx/>
              <a:buNone/>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127</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590085"/>
            <a:ext cx="8305800" cy="164538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Promise of </a:t>
            </a:r>
            <a:br>
              <a:rPr lang="en-US" dirty="0" smtClean="0"/>
            </a:br>
            <a:r>
              <a:rPr lang="en-US" dirty="0" smtClean="0"/>
              <a:t>Algebraic Integers</a:t>
            </a:r>
            <a:endParaRPr lang="en-US" dirty="0"/>
          </a:p>
        </p:txBody>
      </p:sp>
      <p:sp>
        <p:nvSpPr>
          <p:cNvPr id="3" name="Content Placeholder 2"/>
          <p:cNvSpPr>
            <a:spLocks noGrp="1"/>
          </p:cNvSpPr>
          <p:nvPr>
            <p:ph idx="1"/>
          </p:nvPr>
        </p:nvSpPr>
        <p:spPr/>
        <p:txBody>
          <a:bodyPr/>
          <a:lstStyle/>
          <a:p>
            <a:r>
              <a:rPr lang="en-US" dirty="0" smtClean="0"/>
              <a:t>If Euclidean algorithm can be used with certain kind of algebraic integers (</a:t>
            </a:r>
            <a:r>
              <a:rPr lang="en-US" dirty="0" err="1" smtClean="0"/>
              <a:t>cyclotomic</a:t>
            </a:r>
            <a:r>
              <a:rPr lang="en-US" dirty="0" smtClean="0"/>
              <a:t> integers) that would lead to the proof of the Last Fermat Theorem.</a:t>
            </a:r>
          </a:p>
          <a:p>
            <a:r>
              <a:rPr lang="en-US" dirty="0" smtClean="0"/>
              <a:t>Unfortunately, it is not so. Algebraic integers generated by the polynomial</a:t>
            </a:r>
          </a:p>
          <a:p>
            <a:endParaRPr lang="en-US" dirty="0"/>
          </a:p>
          <a:p>
            <a:pPr marL="0" indent="0">
              <a:buNone/>
            </a:pPr>
            <a:r>
              <a:rPr lang="en-US" dirty="0" smtClean="0"/>
              <a:t>   do not work with the Euclidean algorithm.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128</a:t>
            </a:fld>
            <a:endParaRPr lang="en-US"/>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0" y="4724400"/>
            <a:ext cx="2247900" cy="457200"/>
          </a:xfrm>
          <a:prstGeom prst="rect">
            <a:avLst/>
          </a:prstGeom>
        </p:spPr>
      </p:pic>
    </p:spTree>
    <p:extLst>
      <p:ext uri="{BB962C8B-B14F-4D97-AF65-F5344CB8AC3E}">
        <p14:creationId xmlns:p14="http://schemas.microsoft.com/office/powerpoint/2010/main" val="216822411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(almost) abstract algebra</a:t>
            </a:r>
            <a:endParaRPr lang="en-US" dirty="0"/>
          </a:p>
        </p:txBody>
      </p:sp>
      <p:sp>
        <p:nvSpPr>
          <p:cNvPr id="3" name="Content Placeholder 2"/>
          <p:cNvSpPr>
            <a:spLocks noGrp="1"/>
          </p:cNvSpPr>
          <p:nvPr>
            <p:ph idx="1"/>
          </p:nvPr>
        </p:nvSpPr>
        <p:spPr/>
        <p:txBody>
          <a:bodyPr/>
          <a:lstStyle/>
          <a:p>
            <a:r>
              <a:rPr lang="en-US" dirty="0" smtClean="0"/>
              <a:t>Dedekind work on </a:t>
            </a:r>
            <a:r>
              <a:rPr lang="en-US" dirty="0"/>
              <a:t>a</a:t>
            </a:r>
            <a:r>
              <a:rPr lang="en-US" dirty="0" smtClean="0"/>
              <a:t>lgebraic integers contained all the fundamental concepts of modern abstract algebra.</a:t>
            </a:r>
          </a:p>
          <a:p>
            <a:r>
              <a:rPr lang="en-US" dirty="0"/>
              <a:t>Es steht alles schon bei Dedekind</a:t>
            </a:r>
            <a:r>
              <a:rPr lang="en-US" dirty="0" smtClean="0"/>
              <a:t>!</a:t>
            </a:r>
          </a:p>
          <a:p>
            <a:pPr lvl="1"/>
            <a:r>
              <a:rPr lang="en-US" dirty="0"/>
              <a:t>It is all already in </a:t>
            </a:r>
            <a:r>
              <a:rPr lang="en-US" dirty="0" smtClean="0"/>
              <a:t>Dedekind – </a:t>
            </a:r>
            <a:r>
              <a:rPr lang="en-US" i="1" dirty="0" smtClean="0"/>
              <a:t>Emmy Noether</a:t>
            </a:r>
            <a:endParaRPr lang="en-US" i="1" dirty="0"/>
          </a:p>
          <a:p>
            <a:pPr marL="0" indent="0">
              <a:buNone/>
            </a:pPr>
            <a:r>
              <a:rPr lang="en-US" dirty="0" smtClean="0"/>
              <a:t>                          </a:t>
            </a:r>
            <a:endParaRPr lang="en-US" dirty="0"/>
          </a:p>
          <a:p>
            <a:pPr>
              <a:buFontTx/>
              <a:buNone/>
            </a:pP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129</a:t>
            </a:fld>
            <a:endParaRPr lang="en-US"/>
          </a:p>
        </p:txBody>
      </p:sp>
    </p:spTree>
    <p:extLst>
      <p:ext uri="{BB962C8B-B14F-4D97-AF65-F5344CB8AC3E}">
        <p14:creationId xmlns:p14="http://schemas.microsoft.com/office/powerpoint/2010/main" val="15979142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  </a:t>
            </a:r>
          </a:p>
        </p:txBody>
      </p:sp>
      <p:grpSp>
        <p:nvGrpSpPr>
          <p:cNvPr id="2" name="Group 1"/>
          <p:cNvGrpSpPr/>
          <p:nvPr/>
        </p:nvGrpSpPr>
        <p:grpSpPr>
          <a:xfrm>
            <a:off x="2286000" y="0"/>
            <a:ext cx="6400800" cy="5751513"/>
            <a:chOff x="2286000" y="0"/>
            <a:chExt cx="6400800" cy="5751513"/>
          </a:xfrm>
        </p:grpSpPr>
        <p:grpSp>
          <p:nvGrpSpPr>
            <p:cNvPr id="12291" name="Group 3"/>
            <p:cNvGrpSpPr>
              <a:grpSpLocks/>
            </p:cNvGrpSpPr>
            <p:nvPr/>
          </p:nvGrpSpPr>
          <p:grpSpPr bwMode="auto">
            <a:xfrm>
              <a:off x="2438400" y="0"/>
              <a:ext cx="6248400" cy="5751513"/>
              <a:chOff x="1104" y="816"/>
              <a:chExt cx="3936" cy="3623"/>
            </a:xfrm>
          </p:grpSpPr>
          <p:sp>
            <p:nvSpPr>
              <p:cNvPr id="12292" name="Rectangle 4"/>
              <p:cNvSpPr>
                <a:spLocks noChangeArrowheads="1"/>
              </p:cNvSpPr>
              <p:nvPr/>
            </p:nvSpPr>
            <p:spPr bwMode="auto">
              <a:xfrm>
                <a:off x="1488" y="1296"/>
                <a:ext cx="2736" cy="2736"/>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2293" name="Line 5"/>
              <p:cNvSpPr>
                <a:spLocks noChangeShapeType="1"/>
              </p:cNvSpPr>
              <p:nvPr/>
            </p:nvSpPr>
            <p:spPr bwMode="auto">
              <a:xfrm flipV="1">
                <a:off x="1488" y="1296"/>
                <a:ext cx="2736" cy="2736"/>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2294" name="Text Box 6"/>
              <p:cNvSpPr txBox="1">
                <a:spLocks noChangeArrowheads="1"/>
              </p:cNvSpPr>
              <p:nvPr/>
            </p:nvSpPr>
            <p:spPr bwMode="auto">
              <a:xfrm>
                <a:off x="4224" y="816"/>
                <a:ext cx="816"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12295" name="Text Box 7"/>
              <p:cNvSpPr txBox="1">
                <a:spLocks noChangeArrowheads="1"/>
              </p:cNvSpPr>
              <p:nvPr/>
            </p:nvSpPr>
            <p:spPr bwMode="auto">
              <a:xfrm>
                <a:off x="1104" y="816"/>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B</a:t>
                </a:r>
                <a:endParaRPr lang="en-US" sz="2400">
                  <a:latin typeface="+mn-lt"/>
                </a:endParaRPr>
              </a:p>
            </p:txBody>
          </p:sp>
          <p:sp>
            <p:nvSpPr>
              <p:cNvPr id="12296" name="Text Box 8"/>
              <p:cNvSpPr txBox="1">
                <a:spLocks noChangeArrowheads="1"/>
              </p:cNvSpPr>
              <p:nvPr/>
            </p:nvSpPr>
            <p:spPr bwMode="auto">
              <a:xfrm>
                <a:off x="1104" y="3920"/>
                <a:ext cx="410"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12297" name="Text Box 9"/>
              <p:cNvSpPr txBox="1">
                <a:spLocks noChangeArrowheads="1"/>
              </p:cNvSpPr>
              <p:nvPr/>
            </p:nvSpPr>
            <p:spPr bwMode="auto">
              <a:xfrm>
                <a:off x="4262" y="3920"/>
                <a:ext cx="393"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a:latin typeface="+mn-lt"/>
                  </a:rPr>
                  <a:t>D</a:t>
                </a:r>
              </a:p>
            </p:txBody>
          </p:sp>
        </p:grpSp>
        <p:sp>
          <p:nvSpPr>
            <p:cNvPr id="12298" name="Line 10"/>
            <p:cNvSpPr>
              <a:spLocks noChangeShapeType="1"/>
            </p:cNvSpPr>
            <p:nvPr/>
          </p:nvSpPr>
          <p:spPr bwMode="auto">
            <a:xfrm flipH="1" flipV="1">
              <a:off x="3048000" y="2667000"/>
              <a:ext cx="1219200" cy="1219200"/>
            </a:xfrm>
            <a:prstGeom prst="line">
              <a:avLst/>
            </a:prstGeom>
            <a:noFill/>
            <a:ln w="38100" cmpd="sng">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2303" name="Text Box 15"/>
            <p:cNvSpPr txBox="1">
              <a:spLocks noChangeArrowheads="1"/>
            </p:cNvSpPr>
            <p:nvPr/>
          </p:nvSpPr>
          <p:spPr bwMode="auto">
            <a:xfrm>
              <a:off x="4327525" y="3810000"/>
              <a:ext cx="5572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F</a:t>
              </a:r>
            </a:p>
          </p:txBody>
        </p:sp>
        <p:sp>
          <p:nvSpPr>
            <p:cNvPr id="12304" name="Text Box 16"/>
            <p:cNvSpPr txBox="1">
              <a:spLocks noChangeArrowheads="1"/>
            </p:cNvSpPr>
            <p:nvPr/>
          </p:nvSpPr>
          <p:spPr bwMode="auto">
            <a:xfrm>
              <a:off x="2286000" y="1828800"/>
              <a:ext cx="49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E</a:t>
              </a:r>
            </a:p>
          </p:txBody>
        </p:sp>
      </p:grpSp>
      <p:sp>
        <p:nvSpPr>
          <p:cNvPr id="3" name="Slide Number Placeholder 2"/>
          <p:cNvSpPr>
            <a:spLocks noGrp="1"/>
          </p:cNvSpPr>
          <p:nvPr>
            <p:ph type="sldNum" sz="quarter" idx="12"/>
          </p:nvPr>
        </p:nvSpPr>
        <p:spPr/>
        <p:txBody>
          <a:bodyPr/>
          <a:lstStyle/>
          <a:p>
            <a:fld id="{1390060D-1EE0-AD4D-BE99-A9D595E32993}" type="slidenum">
              <a:rPr lang="en-US" smtClean="0"/>
              <a:pPr/>
              <a:t>13</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931552"/>
            <a:ext cx="4800600" cy="419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1027" descr="Noether_Emmy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887413"/>
            <a:ext cx="3606800" cy="50815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1684" name="Text Box 1028"/>
          <p:cNvSpPr txBox="1">
            <a:spLocks noChangeArrowheads="1"/>
          </p:cNvSpPr>
          <p:nvPr/>
        </p:nvSpPr>
        <p:spPr bwMode="auto">
          <a:xfrm>
            <a:off x="1447800" y="6019800"/>
            <a:ext cx="640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r>
              <a:rPr lang="en-US" sz="3200" dirty="0" smtClean="0"/>
              <a:t>Emmy Noether (1882 -1935)</a:t>
            </a:r>
            <a:endParaRPr lang="en-US" sz="3200" dirty="0"/>
          </a:p>
        </p:txBody>
      </p:sp>
      <p:sp>
        <p:nvSpPr>
          <p:cNvPr id="3" name="Slide Number Placeholder 2"/>
          <p:cNvSpPr>
            <a:spLocks noGrp="1"/>
          </p:cNvSpPr>
          <p:nvPr>
            <p:ph type="sldNum" sz="quarter" idx="12"/>
          </p:nvPr>
        </p:nvSpPr>
        <p:spPr/>
        <p:txBody>
          <a:bodyPr/>
          <a:lstStyle/>
          <a:p>
            <a:fld id="{0C7DE2F5-9581-C142-8FC5-6D2FCCC05E9B}" type="slidenum">
              <a:rPr lang="en-US" smtClean="0"/>
              <a:pPr/>
              <a:t>130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of Noether</a:t>
            </a:r>
            <a:endParaRPr lang="en-US" dirty="0"/>
          </a:p>
        </p:txBody>
      </p:sp>
      <p:sp>
        <p:nvSpPr>
          <p:cNvPr id="4" name="Content Placeholder 3"/>
          <p:cNvSpPr>
            <a:spLocks noGrp="1"/>
          </p:cNvSpPr>
          <p:nvPr>
            <p:ph idx="1"/>
          </p:nvPr>
        </p:nvSpPr>
        <p:spPr/>
        <p:txBody>
          <a:bodyPr/>
          <a:lstStyle/>
          <a:p>
            <a:r>
              <a:rPr lang="en-US" dirty="0" smtClean="0"/>
              <a:t>Gottingen</a:t>
            </a:r>
          </a:p>
          <a:p>
            <a:pPr lvl="1"/>
            <a:r>
              <a:rPr lang="en-US" dirty="0" smtClean="0"/>
              <a:t>Invariant Theory</a:t>
            </a:r>
          </a:p>
          <a:p>
            <a:pPr lvl="1"/>
            <a:r>
              <a:rPr lang="en-US" dirty="0" err="1" smtClean="0"/>
              <a:t>Noether’s</a:t>
            </a:r>
            <a:r>
              <a:rPr lang="en-US" dirty="0" smtClean="0"/>
              <a:t> theorem</a:t>
            </a:r>
          </a:p>
          <a:p>
            <a:pPr lvl="1"/>
            <a:r>
              <a:rPr lang="en-US" dirty="0" smtClean="0"/>
              <a:t>Algebra</a:t>
            </a:r>
          </a:p>
          <a:p>
            <a:r>
              <a:rPr lang="en-US" dirty="0" smtClean="0"/>
              <a:t>Moscow</a:t>
            </a:r>
          </a:p>
          <a:p>
            <a:r>
              <a:rPr lang="en-US" dirty="0" smtClean="0"/>
              <a:t>Bryn </a:t>
            </a:r>
            <a:r>
              <a:rPr lang="en-US" dirty="0" err="1" smtClean="0"/>
              <a:t>Mawr</a:t>
            </a:r>
            <a:r>
              <a:rPr lang="en-US" dirty="0" smtClean="0"/>
              <a:t> </a:t>
            </a:r>
          </a:p>
          <a:p>
            <a:pPr lvl="1"/>
            <a:r>
              <a:rPr lang="en-US" sz="2400" dirty="0"/>
              <a:t>not Princeton "men's university, where nothing female is admitted"</a:t>
            </a:r>
          </a:p>
        </p:txBody>
      </p:sp>
      <p:sp>
        <p:nvSpPr>
          <p:cNvPr id="2" name="Slide Number Placeholder 1"/>
          <p:cNvSpPr>
            <a:spLocks noGrp="1"/>
          </p:cNvSpPr>
          <p:nvPr>
            <p:ph type="sldNum" sz="quarter" idx="12"/>
          </p:nvPr>
        </p:nvSpPr>
        <p:spPr/>
        <p:txBody>
          <a:bodyPr/>
          <a:lstStyle/>
          <a:p>
            <a:fld id="{0C7DE2F5-9581-C142-8FC5-6D2FCCC05E9B}" type="slidenum">
              <a:rPr lang="en-US" smtClean="0"/>
              <a:pPr/>
              <a:t>131</a:t>
            </a:fld>
            <a:endParaRPr lang="en-US"/>
          </a:p>
        </p:txBody>
      </p:sp>
    </p:spTree>
    <p:extLst>
      <p:ext uri="{BB962C8B-B14F-4D97-AF65-F5344CB8AC3E}">
        <p14:creationId xmlns:p14="http://schemas.microsoft.com/office/powerpoint/2010/main" val="299483436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762000" y="685800"/>
            <a:ext cx="7772400" cy="5334000"/>
          </a:xfrm>
        </p:spPr>
        <p:txBody>
          <a:bodyPr/>
          <a:lstStyle/>
          <a:p>
            <a:pPr marL="0" indent="0">
              <a:lnSpc>
                <a:spcPct val="90000"/>
              </a:lnSpc>
              <a:buFontTx/>
              <a:buNone/>
            </a:pPr>
            <a:r>
              <a:rPr lang="en-US" sz="2800" i="1" dirty="0"/>
              <a:t>It was she who taught us to think in terms </a:t>
            </a:r>
            <a:r>
              <a:rPr lang="en-US" sz="2800" dirty="0"/>
              <a:t>of simple and general algebraic </a:t>
            </a:r>
            <a:r>
              <a:rPr lang="en-US" sz="2800" i="1" dirty="0"/>
              <a:t>concepts</a:t>
            </a:r>
            <a:r>
              <a:rPr lang="en-US" sz="2800" dirty="0"/>
              <a:t> – homomorphic mappings, groups and rings with operators, ideals…</a:t>
            </a:r>
          </a:p>
          <a:p>
            <a:pPr>
              <a:lnSpc>
                <a:spcPct val="90000"/>
              </a:lnSpc>
              <a:buFontTx/>
              <a:buNone/>
            </a:pPr>
            <a:r>
              <a:rPr lang="en-US" sz="2800" dirty="0"/>
              <a:t>				P.S. Alexandrov</a:t>
            </a:r>
          </a:p>
          <a:p>
            <a:pPr marL="0" indent="0">
              <a:lnSpc>
                <a:spcPct val="90000"/>
              </a:lnSpc>
              <a:buFontTx/>
              <a:buNone/>
            </a:pPr>
            <a:r>
              <a:rPr lang="en-US" sz="2800" dirty="0"/>
              <a:t>For Emmy Noether, relationships among numbers, functions, and operations became transparent, amenable to </a:t>
            </a:r>
            <a:r>
              <a:rPr lang="en-US" sz="2800" dirty="0" err="1"/>
              <a:t>generalisation</a:t>
            </a:r>
            <a:r>
              <a:rPr lang="en-US" sz="2800" dirty="0"/>
              <a:t>, and productive only after they have been dissociated from any particular objects and have been reduced to general conceptual relationships…</a:t>
            </a:r>
          </a:p>
          <a:p>
            <a:pPr>
              <a:lnSpc>
                <a:spcPct val="90000"/>
              </a:lnSpc>
              <a:buFontTx/>
              <a:buNone/>
            </a:pPr>
            <a:r>
              <a:rPr lang="en-US" sz="2800" dirty="0"/>
              <a:t>				B.L. van der Waerden</a:t>
            </a:r>
          </a:p>
          <a:p>
            <a:pPr>
              <a:lnSpc>
                <a:spcPct val="90000"/>
              </a:lnSpc>
              <a:buFontTx/>
              <a:buNone/>
            </a:pPr>
            <a:endParaRPr lang="en-US" sz="2800"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132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Van_der_Waerden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50" y="1358900"/>
            <a:ext cx="2679700" cy="4140200"/>
          </a:xfrm>
          <a:prstGeom prst="rect">
            <a:avLst/>
          </a:prstGeom>
          <a:noFill/>
          <a:extLst>
            <a:ext uri="{909E8E84-426E-40dd-AFC4-6F175D3DCCD1}">
              <a14:hiddenFill xmlns:a14="http://schemas.microsoft.com/office/drawing/2010/main">
                <a:solidFill>
                  <a:srgbClr val="FFFFFF"/>
                </a:solidFill>
              </a14:hiddenFill>
            </a:ext>
          </a:extLst>
        </p:spPr>
      </p:pic>
      <p:sp>
        <p:nvSpPr>
          <p:cNvPr id="73731" name="Text Box 3"/>
          <p:cNvSpPr txBox="1">
            <a:spLocks noChangeArrowheads="1"/>
          </p:cNvSpPr>
          <p:nvPr/>
        </p:nvSpPr>
        <p:spPr bwMode="auto">
          <a:xfrm>
            <a:off x="838200" y="5478463"/>
            <a:ext cx="78581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r>
              <a:rPr lang="en-US" sz="3200" dirty="0"/>
              <a:t>Bartel Leendert van der Waerden</a:t>
            </a:r>
          </a:p>
          <a:p>
            <a:pPr algn="ctr" eaLnBrk="0" hangingPunct="0"/>
            <a:r>
              <a:rPr lang="en-US" sz="3200" dirty="0"/>
              <a:t>(1903 - 1996)</a:t>
            </a:r>
          </a:p>
        </p:txBody>
      </p:sp>
      <p:sp>
        <p:nvSpPr>
          <p:cNvPr id="3" name="Slide Number Placeholder 2"/>
          <p:cNvSpPr>
            <a:spLocks noGrp="1"/>
          </p:cNvSpPr>
          <p:nvPr>
            <p:ph type="sldNum" sz="quarter" idx="12"/>
          </p:nvPr>
        </p:nvSpPr>
        <p:spPr/>
        <p:txBody>
          <a:bodyPr/>
          <a:lstStyle/>
          <a:p>
            <a:fld id="{0C7DE2F5-9581-C142-8FC5-6D2FCCC05E9B}" type="slidenum">
              <a:rPr lang="en-US" smtClean="0"/>
              <a:pPr/>
              <a:t>133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7DE2F5-9581-C142-8FC5-6D2FCCC05E9B}" type="slidenum">
              <a:rPr lang="en-US" smtClean="0"/>
              <a:pPr/>
              <a:t>134</a:t>
            </a:fld>
            <a:endParaRPr lang="en-US"/>
          </a:p>
        </p:txBody>
      </p:sp>
      <p:pic>
        <p:nvPicPr>
          <p:cNvPr id="3" name="Picture 2"/>
          <p:cNvPicPr>
            <a:picLocks noChangeAspect="1"/>
          </p:cNvPicPr>
          <p:nvPr/>
        </p:nvPicPr>
        <p:blipFill>
          <a:blip r:embed="rId2"/>
          <a:stretch>
            <a:fillRect/>
          </a:stretch>
        </p:blipFill>
        <p:spPr>
          <a:xfrm>
            <a:off x="2209800" y="346579"/>
            <a:ext cx="4876800" cy="6380860"/>
          </a:xfrm>
          <a:prstGeom prst="rect">
            <a:avLst/>
          </a:prstGeom>
        </p:spPr>
      </p:pic>
    </p:spTree>
    <p:extLst>
      <p:ext uri="{BB962C8B-B14F-4D97-AF65-F5344CB8AC3E}">
        <p14:creationId xmlns:p14="http://schemas.microsoft.com/office/powerpoint/2010/main" val="3282451072"/>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Noether gcd algorithm</a:t>
            </a:r>
            <a:endParaRPr lang="en-US" dirty="0"/>
          </a:p>
        </p:txBody>
      </p:sp>
      <p:sp>
        <p:nvSpPr>
          <p:cNvPr id="5" name="Content Placeholder 4"/>
          <p:cNvSpPr>
            <a:spLocks noGrp="1"/>
          </p:cNvSpPr>
          <p:nvPr>
            <p:ph idx="1"/>
          </p:nvPr>
        </p:nvSpPr>
        <p:spPr/>
        <p:txBody>
          <a:bodyPr>
            <a:normAutofit fontScale="92500" lnSpcReduction="20000"/>
          </a:bodyPr>
          <a:lstStyle/>
          <a:p>
            <a:pPr marL="0" indent="0" eaLnBrk="0" hangingPunct="0">
              <a:buNone/>
            </a:pPr>
            <a:r>
              <a:rPr lang="en-US" dirty="0">
                <a:latin typeface="Menlo Regular"/>
                <a:cs typeface="Menlo Regular"/>
              </a:rPr>
              <a:t>template &lt;</a:t>
            </a:r>
            <a:r>
              <a:rPr lang="en-US" dirty="0" smtClean="0">
                <a:latin typeface="Menlo Regular"/>
                <a:cs typeface="Menlo Regular"/>
              </a:rPr>
              <a:t>EuclideanDomain </a:t>
            </a:r>
            <a:r>
              <a:rPr lang="en-US" dirty="0">
                <a:latin typeface="Menlo Regular"/>
                <a:cs typeface="Menlo Regular"/>
              </a:rPr>
              <a:t>R&gt; </a:t>
            </a:r>
          </a:p>
          <a:p>
            <a:pPr marL="0" indent="0" eaLnBrk="0" hangingPunct="0">
              <a:buNone/>
            </a:pPr>
            <a:r>
              <a:rPr lang="en-US" dirty="0">
                <a:latin typeface="Menlo Regular"/>
                <a:cs typeface="Menlo Regular"/>
              </a:rPr>
              <a:t>R gcd(R m, R n) {        </a:t>
            </a:r>
          </a:p>
          <a:p>
            <a:pPr marL="0" indent="0" eaLnBrk="0" hangingPunct="0">
              <a:buNone/>
            </a:pPr>
            <a:r>
              <a:rPr lang="en-US" dirty="0">
                <a:latin typeface="Menlo Regular"/>
                <a:cs typeface="Menlo Regular"/>
              </a:rPr>
              <a:t>   while (n != </a:t>
            </a:r>
            <a:r>
              <a:rPr lang="en-US" dirty="0" smtClean="0">
                <a:latin typeface="Menlo Regular"/>
                <a:cs typeface="Menlo Regular"/>
              </a:rPr>
              <a:t>R(0)) </a:t>
            </a:r>
            <a:r>
              <a:rPr lang="en-US" dirty="0">
                <a:latin typeface="Menlo Regular"/>
                <a:cs typeface="Menlo Regular"/>
              </a:rPr>
              <a:t>{</a:t>
            </a:r>
          </a:p>
          <a:p>
            <a:pPr marL="0" indent="0" eaLnBrk="0" hangingPunct="0">
              <a:buNone/>
            </a:pPr>
            <a:r>
              <a:rPr lang="en-US" dirty="0">
                <a:latin typeface="Menlo Regular"/>
                <a:cs typeface="Menlo Regular"/>
              </a:rPr>
              <a:t>    </a:t>
            </a:r>
            <a:r>
              <a:rPr lang="en-US" dirty="0" smtClean="0">
                <a:latin typeface="Menlo Regular"/>
                <a:cs typeface="Menlo Regular"/>
              </a:rPr>
              <a:t> R </a:t>
            </a:r>
            <a:r>
              <a:rPr lang="en-US" dirty="0">
                <a:latin typeface="Menlo Regular"/>
                <a:cs typeface="Menlo Regular"/>
              </a:rPr>
              <a:t>t = m % n;</a:t>
            </a:r>
          </a:p>
          <a:p>
            <a:pPr marL="0" indent="0" eaLnBrk="0" hangingPunct="0">
              <a:buNone/>
            </a:pPr>
            <a:r>
              <a:rPr lang="en-US" dirty="0">
                <a:latin typeface="Menlo Regular"/>
                <a:cs typeface="Menlo Regular"/>
              </a:rPr>
              <a:t>     m = n;</a:t>
            </a:r>
          </a:p>
          <a:p>
            <a:pPr marL="0" indent="0" eaLnBrk="0" hangingPunct="0">
              <a:buNone/>
            </a:pPr>
            <a:r>
              <a:rPr lang="en-US" dirty="0">
                <a:latin typeface="Menlo Regular"/>
                <a:cs typeface="Menlo Regular"/>
              </a:rPr>
              <a:t>     n = t;</a:t>
            </a:r>
          </a:p>
          <a:p>
            <a:pPr marL="0" indent="0" eaLnBrk="0" hangingPunct="0">
              <a:buNone/>
            </a:pPr>
            <a:r>
              <a:rPr lang="en-US" dirty="0">
                <a:latin typeface="Menlo Regular"/>
                <a:cs typeface="Menlo Regular"/>
              </a:rPr>
              <a:t>   }</a:t>
            </a:r>
          </a:p>
          <a:p>
            <a:pPr marL="0" indent="0" eaLnBrk="0" hangingPunct="0">
              <a:buNone/>
            </a:pPr>
            <a:r>
              <a:rPr lang="en-US" dirty="0">
                <a:latin typeface="Menlo Regular"/>
                <a:cs typeface="Menlo Regular"/>
              </a:rPr>
              <a:t>   return m;</a:t>
            </a:r>
          </a:p>
          <a:p>
            <a:pPr marL="0" indent="0" eaLnBrk="0" hangingPunct="0">
              <a:buNone/>
            </a:pPr>
            <a:r>
              <a:rPr lang="en-US" dirty="0">
                <a:latin typeface="Menlo Regular"/>
                <a:cs typeface="Menlo Regular"/>
              </a:rPr>
              <a:t>} </a:t>
            </a:r>
          </a:p>
          <a:p>
            <a:pPr marL="0" indent="0">
              <a:buNone/>
            </a:pPr>
            <a:endParaRPr lang="en-US" dirty="0"/>
          </a:p>
        </p:txBody>
      </p:sp>
      <p:sp>
        <p:nvSpPr>
          <p:cNvPr id="3" name="Slide Number Placeholder 2"/>
          <p:cNvSpPr>
            <a:spLocks noGrp="1"/>
          </p:cNvSpPr>
          <p:nvPr>
            <p:ph type="sldNum" sz="quarter" idx="12"/>
          </p:nvPr>
        </p:nvSpPr>
        <p:spPr/>
        <p:txBody>
          <a:bodyPr/>
          <a:lstStyle/>
          <a:p>
            <a:fld id="{1390060D-1EE0-AD4D-BE99-A9D595E32993}" type="slidenum">
              <a:rPr lang="en-US" smtClean="0"/>
              <a:pPr/>
              <a:t>135</a:t>
            </a:fld>
            <a:endParaRPr lang="en-US"/>
          </a:p>
        </p:txBody>
      </p:sp>
    </p:spTree>
    <p:extLst>
      <p:ext uri="{BB962C8B-B14F-4D97-AF65-F5344CB8AC3E}">
        <p14:creationId xmlns:p14="http://schemas.microsoft.com/office/powerpoint/2010/main" val="2844602673"/>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Nicolas </a:t>
            </a:r>
            <a:r>
              <a:rPr lang="en-US" dirty="0" err="1" smtClean="0"/>
              <a:t>Bourbaki</a:t>
            </a:r>
            <a:endParaRPr lang="en-US" dirty="0"/>
          </a:p>
        </p:txBody>
      </p:sp>
      <p:pic>
        <p:nvPicPr>
          <p:cNvPr id="5" name="Content Placeholder 4"/>
          <p:cNvPicPr>
            <a:picLocks noGrp="1" noChangeAspect="1"/>
          </p:cNvPicPr>
          <p:nvPr>
            <p:ph idx="1"/>
          </p:nvPr>
        </p:nvPicPr>
        <p:blipFill>
          <a:blip r:embed="rId2"/>
          <a:srcRect l="-33754" r="-33754"/>
          <a:stretch>
            <a:fillRect/>
          </a:stretch>
        </p:blipFill>
        <p:spPr/>
      </p:pic>
      <p:sp>
        <p:nvSpPr>
          <p:cNvPr id="2" name="Slide Number Placeholder 1"/>
          <p:cNvSpPr>
            <a:spLocks noGrp="1"/>
          </p:cNvSpPr>
          <p:nvPr>
            <p:ph type="sldNum" sz="quarter" idx="12"/>
          </p:nvPr>
        </p:nvSpPr>
        <p:spPr/>
        <p:txBody>
          <a:bodyPr/>
          <a:lstStyle/>
          <a:p>
            <a:fld id="{0C7DE2F5-9581-C142-8FC5-6D2FCCC05E9B}" type="slidenum">
              <a:rPr lang="en-US" smtClean="0"/>
              <a:pPr/>
              <a:t>136</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0" y="1670050"/>
            <a:ext cx="624233" cy="84455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350" y="3092450"/>
            <a:ext cx="342900" cy="342900"/>
          </a:xfrm>
          <a:prstGeom prst="rect">
            <a:avLst/>
          </a:prstGeom>
        </p:spPr>
      </p:pic>
    </p:spTree>
    <p:extLst>
      <p:ext uri="{BB962C8B-B14F-4D97-AF65-F5344CB8AC3E}">
        <p14:creationId xmlns:p14="http://schemas.microsoft.com/office/powerpoint/2010/main" val="3536223670"/>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A04D0C-89BA-0845-9137-904D20B84DDB}" type="slidenum">
              <a:rPr lang="en-US" smtClean="0"/>
              <a:pPr/>
              <a:t>137</a:t>
            </a:fld>
            <a:endParaRPr lang="en-US"/>
          </a:p>
        </p:txBody>
      </p:sp>
      <p:pic>
        <p:nvPicPr>
          <p:cNvPr id="5" name="Picture 4"/>
          <p:cNvPicPr>
            <a:picLocks noChangeAspect="1"/>
          </p:cNvPicPr>
          <p:nvPr/>
        </p:nvPicPr>
        <p:blipFill>
          <a:blip r:embed="rId2"/>
          <a:stretch>
            <a:fillRect/>
          </a:stretch>
        </p:blipFill>
        <p:spPr>
          <a:xfrm>
            <a:off x="2476500" y="254000"/>
            <a:ext cx="4191000" cy="6350000"/>
          </a:xfrm>
          <a:prstGeom prst="rect">
            <a:avLst/>
          </a:prstGeom>
        </p:spPr>
      </p:pic>
    </p:spTree>
    <p:extLst>
      <p:ext uri="{BB962C8B-B14F-4D97-AF65-F5344CB8AC3E}">
        <p14:creationId xmlns:p14="http://schemas.microsoft.com/office/powerpoint/2010/main" val="2797220781"/>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dirty="0"/>
              <a:t>Euclid and </a:t>
            </a:r>
            <a:r>
              <a:rPr lang="en-US" dirty="0" err="1"/>
              <a:t>Göttingen</a:t>
            </a:r>
            <a:r>
              <a:rPr lang="en-US" dirty="0"/>
              <a:t> </a:t>
            </a:r>
          </a:p>
        </p:txBody>
      </p:sp>
      <p:sp>
        <p:nvSpPr>
          <p:cNvPr id="243715" name="Rectangle 3"/>
          <p:cNvSpPr>
            <a:spLocks noGrp="1" noChangeArrowheads="1"/>
          </p:cNvSpPr>
          <p:nvPr>
            <p:ph type="body" idx="1"/>
          </p:nvPr>
        </p:nvSpPr>
        <p:spPr>
          <a:xfrm>
            <a:off x="228600" y="1600200"/>
            <a:ext cx="8686800" cy="4525963"/>
          </a:xfrm>
        </p:spPr>
        <p:txBody>
          <a:bodyPr/>
          <a:lstStyle/>
          <a:p>
            <a:pPr>
              <a:lnSpc>
                <a:spcPct val="90000"/>
              </a:lnSpc>
            </a:pPr>
            <a:r>
              <a:rPr lang="en-US" sz="2800" dirty="0" smtClean="0"/>
              <a:t>Gauss: Non</a:t>
            </a:r>
            <a:r>
              <a:rPr lang="en-US" sz="2800" dirty="0"/>
              <a:t>-Euclidean geometry</a:t>
            </a:r>
          </a:p>
          <a:p>
            <a:pPr>
              <a:lnSpc>
                <a:spcPct val="90000"/>
              </a:lnSpc>
            </a:pPr>
            <a:r>
              <a:rPr lang="en-US" sz="2800" dirty="0" smtClean="0"/>
              <a:t>Dirichlet:  Infinity </a:t>
            </a:r>
            <a:r>
              <a:rPr lang="en-US" sz="2800" dirty="0"/>
              <a:t>of primes in arithmetic progression</a:t>
            </a:r>
          </a:p>
          <a:p>
            <a:pPr>
              <a:lnSpc>
                <a:spcPct val="90000"/>
              </a:lnSpc>
            </a:pPr>
            <a:r>
              <a:rPr lang="en-US" sz="2800" dirty="0" smtClean="0"/>
              <a:t>Riemann: Non</a:t>
            </a:r>
            <a:r>
              <a:rPr lang="en-US" sz="2800" dirty="0"/>
              <a:t>-</a:t>
            </a:r>
            <a:r>
              <a:rPr lang="en-US" sz="2800" dirty="0" smtClean="0"/>
              <a:t>Euclidean </a:t>
            </a:r>
            <a:r>
              <a:rPr lang="en-US" sz="2800" dirty="0"/>
              <a:t>geometry</a:t>
            </a:r>
          </a:p>
          <a:p>
            <a:pPr>
              <a:lnSpc>
                <a:spcPct val="90000"/>
              </a:lnSpc>
            </a:pPr>
            <a:r>
              <a:rPr lang="en-US" sz="2800" dirty="0" smtClean="0"/>
              <a:t>Dedekind:</a:t>
            </a:r>
            <a:r>
              <a:rPr lang="en-US" sz="2800" dirty="0"/>
              <a:t> </a:t>
            </a:r>
            <a:r>
              <a:rPr lang="en-US" sz="2800" dirty="0" smtClean="0"/>
              <a:t>Real numbers </a:t>
            </a:r>
            <a:endParaRPr lang="en-US" sz="2800" dirty="0"/>
          </a:p>
          <a:p>
            <a:pPr>
              <a:lnSpc>
                <a:spcPct val="90000"/>
              </a:lnSpc>
            </a:pPr>
            <a:r>
              <a:rPr lang="en-US" sz="2800" dirty="0" smtClean="0"/>
              <a:t>Klein: Erlanger </a:t>
            </a:r>
            <a:r>
              <a:rPr lang="en-US" sz="2800" dirty="0"/>
              <a:t>program</a:t>
            </a:r>
          </a:p>
          <a:p>
            <a:pPr>
              <a:lnSpc>
                <a:spcPct val="90000"/>
              </a:lnSpc>
            </a:pPr>
            <a:r>
              <a:rPr lang="en-US" sz="2800" dirty="0" smtClean="0"/>
              <a:t>Hilbert:</a:t>
            </a:r>
            <a:r>
              <a:rPr lang="en-US" sz="2800" dirty="0"/>
              <a:t> </a:t>
            </a:r>
            <a:r>
              <a:rPr lang="en-US" sz="2800" dirty="0" smtClean="0"/>
              <a:t>Foundations </a:t>
            </a:r>
            <a:r>
              <a:rPr lang="en-US" sz="2800" dirty="0"/>
              <a:t>of </a:t>
            </a:r>
            <a:r>
              <a:rPr lang="en-US" sz="2800" dirty="0" smtClean="0"/>
              <a:t>Geometry, Mechanization </a:t>
            </a:r>
            <a:r>
              <a:rPr lang="en-US" sz="2800" dirty="0"/>
              <a:t>of </a:t>
            </a:r>
            <a:r>
              <a:rPr lang="en-US" sz="2800" dirty="0" smtClean="0"/>
              <a:t>mathematics</a:t>
            </a:r>
          </a:p>
          <a:p>
            <a:pPr>
              <a:lnSpc>
                <a:spcPct val="90000"/>
              </a:lnSpc>
            </a:pPr>
            <a:r>
              <a:rPr lang="en-US" sz="2800" dirty="0" smtClean="0"/>
              <a:t>Minkowski: Space-time</a:t>
            </a:r>
            <a:endParaRPr lang="en-US" sz="2800" dirty="0"/>
          </a:p>
          <a:p>
            <a:pPr lvl="1">
              <a:lnSpc>
                <a:spcPct val="90000"/>
              </a:lnSpc>
            </a:pPr>
            <a:endParaRPr lang="en-US" sz="1400" dirty="0"/>
          </a:p>
          <a:p>
            <a:pPr>
              <a:lnSpc>
                <a:spcPct val="90000"/>
              </a:lnSpc>
            </a:pPr>
            <a:endParaRPr lang="en-US" sz="1400" dirty="0"/>
          </a:p>
          <a:p>
            <a:pPr>
              <a:lnSpc>
                <a:spcPct val="90000"/>
              </a:lnSpc>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139</a:t>
            </a:fld>
            <a:endParaRPr lang="en-US"/>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5747" r="-15747"/>
          <a:stretch>
            <a:fillRect/>
          </a:stretch>
        </p:blipFill>
        <p:spPr/>
      </p:pic>
    </p:spTree>
    <p:extLst>
      <p:ext uri="{BB962C8B-B14F-4D97-AF65-F5344CB8AC3E}">
        <p14:creationId xmlns:p14="http://schemas.microsoft.com/office/powerpoint/2010/main" val="4155771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  </a:t>
            </a:r>
          </a:p>
        </p:txBody>
      </p:sp>
      <p:sp>
        <p:nvSpPr>
          <p:cNvPr id="13323" name="Line 11"/>
          <p:cNvSpPr>
            <a:spLocks noChangeShapeType="1"/>
          </p:cNvSpPr>
          <p:nvPr/>
        </p:nvSpPr>
        <p:spPr bwMode="auto">
          <a:xfrm flipH="1" flipV="1">
            <a:off x="3048000" y="2667000"/>
            <a:ext cx="1219200" cy="1219200"/>
          </a:xfrm>
          <a:prstGeom prst="line">
            <a:avLst/>
          </a:prstGeom>
          <a:noFill/>
          <a:ln w="38100" cmpd="sng">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4" name="Text Box 12"/>
          <p:cNvSpPr txBox="1">
            <a:spLocks noChangeArrowheads="1"/>
          </p:cNvSpPr>
          <p:nvPr/>
        </p:nvSpPr>
        <p:spPr bwMode="auto">
          <a:xfrm>
            <a:off x="4327525" y="3810000"/>
            <a:ext cx="5572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dirty="0">
                <a:latin typeface="+mn-lt"/>
              </a:rPr>
              <a:t>F</a:t>
            </a:r>
          </a:p>
        </p:txBody>
      </p:sp>
      <p:grpSp>
        <p:nvGrpSpPr>
          <p:cNvPr id="5" name="Group 4"/>
          <p:cNvGrpSpPr/>
          <p:nvPr/>
        </p:nvGrpSpPr>
        <p:grpSpPr>
          <a:xfrm>
            <a:off x="1127125" y="0"/>
            <a:ext cx="7559675" cy="5751513"/>
            <a:chOff x="1127125" y="0"/>
            <a:chExt cx="7559675" cy="5751513"/>
          </a:xfrm>
        </p:grpSpPr>
        <p:sp>
          <p:nvSpPr>
            <p:cNvPr id="13325" name="Text Box 13"/>
            <p:cNvSpPr txBox="1">
              <a:spLocks noChangeArrowheads="1"/>
            </p:cNvSpPr>
            <p:nvPr/>
          </p:nvSpPr>
          <p:spPr bwMode="auto">
            <a:xfrm>
              <a:off x="2286000" y="1828800"/>
              <a:ext cx="49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E</a:t>
              </a:r>
            </a:p>
          </p:txBody>
        </p:sp>
        <p:grpSp>
          <p:nvGrpSpPr>
            <p:cNvPr id="4" name="Group 3"/>
            <p:cNvGrpSpPr/>
            <p:nvPr/>
          </p:nvGrpSpPr>
          <p:grpSpPr>
            <a:xfrm>
              <a:off x="1127125" y="0"/>
              <a:ext cx="7559675" cy="5751513"/>
              <a:chOff x="1127125" y="0"/>
              <a:chExt cx="7559675" cy="5751513"/>
            </a:xfrm>
          </p:grpSpPr>
          <p:grpSp>
            <p:nvGrpSpPr>
              <p:cNvPr id="2" name="Group 1"/>
              <p:cNvGrpSpPr/>
              <p:nvPr/>
            </p:nvGrpSpPr>
            <p:grpSpPr>
              <a:xfrm>
                <a:off x="2438400" y="0"/>
                <a:ext cx="6248400" cy="5751513"/>
                <a:chOff x="2438400" y="0"/>
                <a:chExt cx="6248400" cy="5751513"/>
              </a:xfrm>
            </p:grpSpPr>
            <p:sp>
              <p:nvSpPr>
                <p:cNvPr id="13317" name="Rectangle 5"/>
                <p:cNvSpPr>
                  <a:spLocks noChangeArrowheads="1"/>
                </p:cNvSpPr>
                <p:nvPr/>
              </p:nvSpPr>
              <p:spPr bwMode="auto">
                <a:xfrm>
                  <a:off x="3048000" y="762000"/>
                  <a:ext cx="4343400" cy="4343400"/>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318" name="Line 6"/>
                <p:cNvSpPr>
                  <a:spLocks noChangeShapeType="1"/>
                </p:cNvSpPr>
                <p:nvPr/>
              </p:nvSpPr>
              <p:spPr bwMode="auto">
                <a:xfrm flipV="1">
                  <a:off x="3048000" y="762000"/>
                  <a:ext cx="4343400" cy="4343400"/>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319" name="Text Box 7"/>
                <p:cNvSpPr txBox="1">
                  <a:spLocks noChangeArrowheads="1"/>
                </p:cNvSpPr>
                <p:nvPr/>
              </p:nvSpPr>
              <p:spPr bwMode="auto">
                <a:xfrm>
                  <a:off x="7391400" y="0"/>
                  <a:ext cx="129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13320" name="Text Box 8"/>
                <p:cNvSpPr txBox="1">
                  <a:spLocks noChangeArrowheads="1"/>
                </p:cNvSpPr>
                <p:nvPr/>
              </p:nvSpPr>
              <p:spPr bwMode="auto">
                <a:xfrm>
                  <a:off x="2438400" y="0"/>
                  <a:ext cx="60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B</a:t>
                  </a:r>
                  <a:endParaRPr lang="en-US" sz="2400">
                    <a:latin typeface="+mn-lt"/>
                  </a:endParaRPr>
                </a:p>
              </p:txBody>
            </p:sp>
            <p:sp>
              <p:nvSpPr>
                <p:cNvPr id="13321" name="Text Box 9"/>
                <p:cNvSpPr txBox="1">
                  <a:spLocks noChangeArrowheads="1"/>
                </p:cNvSpPr>
                <p:nvPr/>
              </p:nvSpPr>
              <p:spPr bwMode="auto">
                <a:xfrm>
                  <a:off x="2438400" y="4927600"/>
                  <a:ext cx="650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13322" name="Text Box 10"/>
                <p:cNvSpPr txBox="1">
                  <a:spLocks noChangeArrowheads="1"/>
                </p:cNvSpPr>
                <p:nvPr/>
              </p:nvSpPr>
              <p:spPr bwMode="auto">
                <a:xfrm>
                  <a:off x="7451725" y="4927600"/>
                  <a:ext cx="6238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a:latin typeface="+mn-lt"/>
                    </a:rPr>
                    <a:t>D</a:t>
                  </a:r>
                </a:p>
              </p:txBody>
            </p:sp>
          </p:grpSp>
          <p:sp>
            <p:nvSpPr>
              <p:cNvPr id="13329" name="AutoShape 17"/>
              <p:cNvSpPr>
                <a:spLocks noChangeArrowheads="1"/>
              </p:cNvSpPr>
              <p:nvPr/>
            </p:nvSpPr>
            <p:spPr bwMode="auto">
              <a:xfrm>
                <a:off x="1828800" y="2667000"/>
                <a:ext cx="2438400" cy="2438400"/>
              </a:xfrm>
              <a:prstGeom prst="diamond">
                <a:avLst/>
              </a:prstGeom>
              <a:noFill/>
              <a:ln w="38100" cmpd="sng">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330" name="Text Box 18"/>
              <p:cNvSpPr txBox="1">
                <a:spLocks noChangeArrowheads="1"/>
              </p:cNvSpPr>
              <p:nvPr/>
            </p:nvSpPr>
            <p:spPr bwMode="auto">
              <a:xfrm>
                <a:off x="1127125" y="3429000"/>
                <a:ext cx="658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G</a:t>
                </a:r>
              </a:p>
            </p:txBody>
          </p:sp>
        </p:grpSp>
      </p:grpSp>
      <p:sp>
        <p:nvSpPr>
          <p:cNvPr id="3" name="Slide Number Placeholder 2"/>
          <p:cNvSpPr>
            <a:spLocks noGrp="1"/>
          </p:cNvSpPr>
          <p:nvPr>
            <p:ph type="sldNum" sz="quarter" idx="12"/>
          </p:nvPr>
        </p:nvSpPr>
        <p:spPr/>
        <p:txBody>
          <a:bodyPr/>
          <a:lstStyle/>
          <a:p>
            <a:fld id="{1390060D-1EE0-AD4D-BE99-A9D595E32993}" type="slidenum">
              <a:rPr lang="en-US" smtClean="0"/>
              <a:pPr/>
              <a:t>14</a:t>
            </a:fld>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068" y="5826799"/>
            <a:ext cx="4800600" cy="419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 for group operation</a:t>
            </a:r>
            <a:endParaRPr lang="en-US" dirty="0"/>
          </a:p>
        </p:txBody>
      </p:sp>
      <p:sp>
        <p:nvSpPr>
          <p:cNvPr id="3" name="Content Placeholder 2"/>
          <p:cNvSpPr>
            <a:spLocks noGrp="1"/>
          </p:cNvSpPr>
          <p:nvPr>
            <p:ph idx="1"/>
          </p:nvPr>
        </p:nvSpPr>
        <p:spPr/>
        <p:txBody>
          <a:bodyPr/>
          <a:lstStyle/>
          <a:p>
            <a:r>
              <a:rPr lang="en-US" dirty="0" smtClean="0"/>
              <a:t>Mathematicians use circle or star or dot formally.</a:t>
            </a:r>
          </a:p>
          <a:p>
            <a:pPr lvl="1"/>
            <a:r>
              <a:rPr lang="en-US" dirty="0" smtClean="0"/>
              <a:t>They often replace </a:t>
            </a:r>
            <a:r>
              <a:rPr lang="en-US" i="1" dirty="0" smtClean="0">
                <a:latin typeface="Palatino"/>
                <a:cs typeface="Palatino"/>
              </a:rPr>
              <a:t>x*y </a:t>
            </a:r>
            <a:r>
              <a:rPr lang="en-US" dirty="0" smtClean="0"/>
              <a:t>with </a:t>
            </a:r>
            <a:r>
              <a:rPr lang="en-US" i="1" dirty="0" smtClean="0">
                <a:latin typeface="Palatino"/>
                <a:cs typeface="Palatino"/>
              </a:rPr>
              <a:t>xy</a:t>
            </a:r>
            <a:r>
              <a:rPr lang="en-US" dirty="0" smtClean="0"/>
              <a:t>.</a:t>
            </a:r>
          </a:p>
          <a:p>
            <a:r>
              <a:rPr lang="en-US" dirty="0" smtClean="0"/>
              <a:t>They use </a:t>
            </a:r>
            <a:r>
              <a:rPr lang="en-US" dirty="0" smtClean="0">
                <a:latin typeface="Palatino"/>
                <a:cs typeface="Palatino"/>
              </a:rPr>
              <a:t>+</a:t>
            </a:r>
            <a:r>
              <a:rPr lang="en-US" dirty="0" smtClean="0"/>
              <a:t> for Abelian (commutative) groups.</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140</a:t>
            </a:fld>
            <a:endParaRPr lang="en-US"/>
          </a:p>
        </p:txBody>
      </p:sp>
    </p:spTree>
    <p:extLst>
      <p:ext uri="{BB962C8B-B14F-4D97-AF65-F5344CB8AC3E}">
        <p14:creationId xmlns:p14="http://schemas.microsoft.com/office/powerpoint/2010/main" val="161940670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groups are </a:t>
            </a:r>
            <a:br>
              <a:rPr lang="en-US" dirty="0" smtClean="0"/>
            </a:br>
            <a:r>
              <a:rPr lang="en-US" i="1" dirty="0" smtClean="0"/>
              <a:t>transformation groups</a:t>
            </a:r>
            <a:endParaRPr lang="en-US" i="1" dirty="0"/>
          </a:p>
        </p:txBody>
      </p:sp>
      <p:sp>
        <p:nvSpPr>
          <p:cNvPr id="3" name="Content Placeholder 2"/>
          <p:cNvSpPr>
            <a:spLocks noGrp="1"/>
          </p:cNvSpPr>
          <p:nvPr>
            <p:ph idx="1"/>
          </p:nvPr>
        </p:nvSpPr>
        <p:spPr/>
        <p:txBody>
          <a:bodyPr/>
          <a:lstStyle/>
          <a:p>
            <a:r>
              <a:rPr lang="en-US" dirty="0" smtClean="0"/>
              <a:t>Every element </a:t>
            </a:r>
            <a:r>
              <a:rPr lang="en-US" i="1" dirty="0" smtClean="0">
                <a:latin typeface="Palatino"/>
                <a:cs typeface="Palatino"/>
              </a:rPr>
              <a:t>a</a:t>
            </a:r>
            <a:r>
              <a:rPr lang="en-US" dirty="0" smtClean="0"/>
              <a:t> of the group </a:t>
            </a:r>
            <a:r>
              <a:rPr lang="en-US" i="1" dirty="0" smtClean="0">
                <a:latin typeface="Palatino"/>
                <a:cs typeface="Palatino"/>
              </a:rPr>
              <a:t>G</a:t>
            </a:r>
            <a:r>
              <a:rPr lang="en-US" dirty="0" smtClean="0"/>
              <a:t> defines a transformation of </a:t>
            </a:r>
            <a:r>
              <a:rPr lang="en-US" i="1" dirty="0" smtClean="0">
                <a:latin typeface="Palatino"/>
                <a:cs typeface="Palatino"/>
              </a:rPr>
              <a:t>G</a:t>
            </a:r>
            <a:r>
              <a:rPr lang="en-US" dirty="0" smtClean="0"/>
              <a:t> onto itself:</a:t>
            </a:r>
          </a:p>
          <a:p>
            <a:pPr marL="457200" lvl="1" indent="0">
              <a:buNone/>
            </a:pPr>
            <a:r>
              <a:rPr lang="en-US" dirty="0" smtClean="0"/>
              <a:t>      </a:t>
            </a:r>
            <a:r>
              <a:rPr lang="en-US" i="1" dirty="0" smtClean="0">
                <a:latin typeface="Palatino"/>
                <a:cs typeface="Palatino"/>
              </a:rPr>
              <a:t>x ⟶ ax</a:t>
            </a:r>
          </a:p>
          <a:p>
            <a:r>
              <a:rPr lang="en-US" dirty="0" smtClean="0">
                <a:cs typeface="Palatino"/>
              </a:rPr>
              <a:t>This transformation is one-to-one because of invertibility:</a:t>
            </a:r>
          </a:p>
          <a:p>
            <a:pPr marL="457200" lvl="1" indent="0">
              <a:buNone/>
            </a:pPr>
            <a:r>
              <a:rPr lang="en-US" dirty="0"/>
              <a:t> </a:t>
            </a:r>
            <a:r>
              <a:rPr lang="en-US" dirty="0" smtClean="0"/>
              <a:t>     </a:t>
            </a:r>
            <a:r>
              <a:rPr lang="en-US" i="1" dirty="0" smtClean="0">
                <a:latin typeface="Palatino"/>
                <a:cs typeface="Palatino"/>
              </a:rPr>
              <a:t>y </a:t>
            </a:r>
            <a:r>
              <a:rPr lang="en-US" i="1" dirty="0">
                <a:latin typeface="Palatino"/>
                <a:cs typeface="Palatino"/>
              </a:rPr>
              <a:t>⟶ </a:t>
            </a:r>
            <a:r>
              <a:rPr lang="en-US" i="1" dirty="0" smtClean="0">
                <a:latin typeface="Palatino"/>
                <a:cs typeface="Palatino"/>
              </a:rPr>
              <a:t>a</a:t>
            </a:r>
            <a:r>
              <a:rPr lang="en-US" i="1" baseline="30000" dirty="0" smtClean="0">
                <a:latin typeface="Palatino"/>
                <a:cs typeface="Palatino"/>
              </a:rPr>
              <a:t>-1</a:t>
            </a:r>
            <a:r>
              <a:rPr lang="en-US" i="1" dirty="0" smtClean="0">
                <a:latin typeface="Palatino"/>
                <a:cs typeface="Palatino"/>
              </a:rPr>
              <a:t>x</a:t>
            </a:r>
            <a:endParaRPr lang="en-US" dirty="0">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141</a:t>
            </a:fld>
            <a:endParaRPr lang="en-US"/>
          </a:p>
        </p:txBody>
      </p:sp>
    </p:spTree>
    <p:extLst>
      <p:ext uri="{BB962C8B-B14F-4D97-AF65-F5344CB8AC3E}">
        <p14:creationId xmlns:p14="http://schemas.microsoft.com/office/powerpoint/2010/main" val="1589364153"/>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transformations are</a:t>
            </a:r>
            <a:br>
              <a:rPr lang="en-US" dirty="0" smtClean="0"/>
            </a:br>
            <a:r>
              <a:rPr lang="en-US" dirty="0" smtClean="0"/>
              <a:t>one-to-one</a:t>
            </a:r>
            <a:endParaRPr lang="en-US" dirty="0"/>
          </a:p>
        </p:txBody>
      </p:sp>
      <p:sp>
        <p:nvSpPr>
          <p:cNvPr id="3" name="Content Placeholder 2"/>
          <p:cNvSpPr>
            <a:spLocks noGrp="1"/>
          </p:cNvSpPr>
          <p:nvPr>
            <p:ph idx="1"/>
          </p:nvPr>
        </p:nvSpPr>
        <p:spPr/>
        <p:txBody>
          <a:bodyPr/>
          <a:lstStyle/>
          <a:p>
            <a:pPr marL="0" indent="0">
              <a:buNone/>
            </a:pPr>
            <a:r>
              <a:rPr lang="en-US" dirty="0" smtClean="0"/>
              <a:t>For any finite set </a:t>
            </a:r>
            <a:r>
              <a:rPr lang="en-US" i="1" dirty="0" smtClean="0">
                <a:latin typeface="Palatino"/>
                <a:cs typeface="Palatino"/>
              </a:rPr>
              <a:t>S</a:t>
            </a:r>
            <a:r>
              <a:rPr lang="en-US" dirty="0" smtClean="0"/>
              <a:t> of elements of group </a:t>
            </a:r>
            <a:r>
              <a:rPr lang="en-US" i="1" dirty="0" smtClean="0">
                <a:latin typeface="Palatino"/>
                <a:cs typeface="Palatino"/>
              </a:rPr>
              <a:t>G</a:t>
            </a:r>
            <a:r>
              <a:rPr lang="en-US" dirty="0" smtClean="0"/>
              <a:t> and any element </a:t>
            </a:r>
            <a:r>
              <a:rPr lang="en-US" i="1" dirty="0" smtClean="0">
                <a:latin typeface="Palatino"/>
                <a:cs typeface="Palatino"/>
              </a:rPr>
              <a:t>a</a:t>
            </a:r>
            <a:r>
              <a:rPr lang="en-US" dirty="0" smtClean="0"/>
              <a:t> of </a:t>
            </a:r>
            <a:r>
              <a:rPr lang="en-US" i="1" dirty="0" smtClean="0">
                <a:latin typeface="Palatino"/>
                <a:cs typeface="Palatino"/>
              </a:rPr>
              <a:t>G</a:t>
            </a:r>
            <a:r>
              <a:rPr lang="en-US" dirty="0" smtClean="0"/>
              <a:t>, a set of elements </a:t>
            </a:r>
            <a:r>
              <a:rPr lang="en-US" i="1" dirty="0" smtClean="0">
                <a:latin typeface="Palatino"/>
                <a:cs typeface="Palatino"/>
              </a:rPr>
              <a:t>aS</a:t>
            </a:r>
            <a:r>
              <a:rPr lang="en-US" dirty="0" smtClean="0"/>
              <a:t> has the same number of elements as </a:t>
            </a:r>
            <a:r>
              <a:rPr lang="en-US" i="1" dirty="0" smtClean="0">
                <a:latin typeface="Palatino"/>
                <a:cs typeface="Palatino"/>
              </a:rPr>
              <a:t>S</a:t>
            </a:r>
            <a:r>
              <a:rPr lang="en-US" dirty="0" smtClean="0"/>
              <a:t>:</a:t>
            </a:r>
            <a:endParaRPr lang="en-US" i="1" dirty="0" smtClean="0">
              <a:latin typeface="Palatino"/>
              <a:cs typeface="Palatino"/>
            </a:endParaRPr>
          </a:p>
          <a:p>
            <a:pPr marL="0" indent="0">
              <a:buNone/>
            </a:pPr>
            <a:r>
              <a:rPr lang="en-US" dirty="0" smtClean="0">
                <a:cs typeface="Palatino"/>
              </a:rPr>
              <a:t>Proof: </a:t>
            </a:r>
          </a:p>
          <a:p>
            <a:pPr marL="0" indent="0">
              <a:buNone/>
            </a:pPr>
            <a:r>
              <a:rPr lang="en-US" dirty="0">
                <a:cs typeface="Palatino"/>
              </a:rPr>
              <a:t> </a:t>
            </a:r>
            <a:r>
              <a:rPr lang="en-US" dirty="0" smtClean="0">
                <a:cs typeface="Palatino"/>
              </a:rPr>
              <a:t>   </a:t>
            </a:r>
            <a:endParaRPr lang="en-US" dirty="0">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142</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77" y="3933658"/>
            <a:ext cx="8486423" cy="2009942"/>
          </a:xfrm>
          <a:prstGeom prst="rect">
            <a:avLst/>
          </a:prstGeom>
        </p:spPr>
      </p:pic>
    </p:spTree>
    <p:extLst>
      <p:ext uri="{BB962C8B-B14F-4D97-AF65-F5344CB8AC3E}">
        <p14:creationId xmlns:p14="http://schemas.microsoft.com/office/powerpoint/2010/main" val="3916833753"/>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groups</a:t>
            </a:r>
            <a:endParaRPr lang="en-US" dirty="0"/>
          </a:p>
        </p:txBody>
      </p:sp>
      <p:sp>
        <p:nvSpPr>
          <p:cNvPr id="3" name="Content Placeholder 2"/>
          <p:cNvSpPr>
            <a:spLocks noGrp="1"/>
          </p:cNvSpPr>
          <p:nvPr>
            <p:ph idx="1"/>
          </p:nvPr>
        </p:nvSpPr>
        <p:spPr/>
        <p:txBody>
          <a:bodyPr/>
          <a:lstStyle/>
          <a:p>
            <a:r>
              <a:rPr lang="en-US" sz="2800" dirty="0" smtClean="0"/>
              <a:t>Additive group of integers </a:t>
            </a:r>
          </a:p>
          <a:p>
            <a:pPr lvl="1"/>
            <a:r>
              <a:rPr lang="en-US" sz="2400" dirty="0" smtClean="0"/>
              <a:t>there is no multiplicative group of integers</a:t>
            </a:r>
          </a:p>
          <a:p>
            <a:r>
              <a:rPr lang="en-US" sz="2800" dirty="0" smtClean="0"/>
              <a:t>Multiplicative group of remainders modulo 7</a:t>
            </a:r>
          </a:p>
          <a:p>
            <a:r>
              <a:rPr lang="en-US" sz="2800" dirty="0" smtClean="0"/>
              <a:t>Permutation group of 52 cards</a:t>
            </a:r>
          </a:p>
          <a:p>
            <a:r>
              <a:rPr lang="en-US" sz="2800" dirty="0" smtClean="0"/>
              <a:t>Multiplicative group of invertible matrices with real coefficients </a:t>
            </a:r>
          </a:p>
          <a:p>
            <a:r>
              <a:rPr lang="en-US" sz="2800" dirty="0" smtClean="0"/>
              <a:t>Group of rotations of the plane</a:t>
            </a:r>
            <a:endParaRPr lang="en-US" sz="28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143</a:t>
            </a:fld>
            <a:endParaRPr lang="en-US"/>
          </a:p>
        </p:txBody>
      </p:sp>
    </p:spTree>
    <p:extLst>
      <p:ext uri="{BB962C8B-B14F-4D97-AF65-F5344CB8AC3E}">
        <p14:creationId xmlns:p14="http://schemas.microsoft.com/office/powerpoint/2010/main" val="1445231510"/>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group</a:t>
            </a:r>
            <a:endParaRPr lang="en-US" dirty="0"/>
          </a:p>
        </p:txBody>
      </p:sp>
      <p:sp>
        <p:nvSpPr>
          <p:cNvPr id="3" name="Content Placeholder 2"/>
          <p:cNvSpPr>
            <a:spLocks noGrp="1"/>
          </p:cNvSpPr>
          <p:nvPr>
            <p:ph idx="1"/>
          </p:nvPr>
        </p:nvSpPr>
        <p:spPr/>
        <p:txBody>
          <a:bodyPr/>
          <a:lstStyle/>
          <a:p>
            <a:r>
              <a:rPr lang="en-US" dirty="0" smtClean="0"/>
              <a:t>Abelian groups</a:t>
            </a:r>
          </a:p>
          <a:p>
            <a:r>
              <a:rPr lang="en-US" dirty="0" smtClean="0"/>
              <a:t>Finite groups</a:t>
            </a:r>
          </a:p>
          <a:p>
            <a:r>
              <a:rPr lang="en-US" dirty="0" smtClean="0"/>
              <a:t>Finite cyclic group</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144</a:t>
            </a:fld>
            <a:endParaRPr lang="en-US"/>
          </a:p>
        </p:txBody>
      </p:sp>
    </p:spTree>
    <p:extLst>
      <p:ext uri="{BB962C8B-B14F-4D97-AF65-F5344CB8AC3E}">
        <p14:creationId xmlns:p14="http://schemas.microsoft.com/office/powerpoint/2010/main" val="3205708639"/>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53416" r="-53416"/>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145</a:t>
            </a:fld>
            <a:endParaRPr lang="en-US"/>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431800"/>
            <a:ext cx="6321778" cy="711200"/>
          </a:xfrm>
          <a:prstGeom prst="rect">
            <a:avLst/>
          </a:prstGeom>
        </p:spPr>
      </p:pic>
    </p:spTree>
    <p:extLst>
      <p:ext uri="{BB962C8B-B14F-4D97-AF65-F5344CB8AC3E}">
        <p14:creationId xmlns:p14="http://schemas.microsoft.com/office/powerpoint/2010/main" val="103201265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36223" b="-336223"/>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146</a:t>
            </a:fld>
            <a:endParaRPr lang="en-US"/>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81000"/>
            <a:ext cx="4914900" cy="838200"/>
          </a:xfrm>
          <a:prstGeom prst="rect">
            <a:avLst/>
          </a:prstGeom>
        </p:spPr>
      </p:pic>
    </p:spTree>
    <p:extLst>
      <p:ext uri="{BB962C8B-B14F-4D97-AF65-F5344CB8AC3E}">
        <p14:creationId xmlns:p14="http://schemas.microsoft.com/office/powerpoint/2010/main" val="2057077526"/>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A04D0C-89BA-0845-9137-904D20B84DDB}" type="slidenum">
              <a:rPr lang="en-US" smtClean="0"/>
              <a:pPr/>
              <a:t>147</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57200"/>
            <a:ext cx="4931352" cy="850900"/>
          </a:xfrm>
          <a:prstGeom prst="rect">
            <a:avLst/>
          </a:prstGeom>
        </p:spPr>
      </p:pic>
      <p:pic>
        <p:nvPicPr>
          <p:cNvPr id="10" name="Content Placeholder 9" descr="latex-image-1.pdf"/>
          <p:cNvPicPr>
            <a:picLocks noGrp="1" noChangeAspect="1"/>
          </p:cNvPicPr>
          <p:nvPr>
            <p:ph idx="1"/>
          </p:nvPr>
        </p:nvPicPr>
        <p:blipFill>
          <a:blip r:embed="rId4">
            <a:extLst>
              <a:ext uri="{28A0092B-C50C-407E-A947-70E740481C1C}">
                <a14:useLocalDpi xmlns:a14="http://schemas.microsoft.com/office/drawing/2010/main" val="0"/>
              </a:ext>
            </a:extLst>
          </a:blip>
          <a:srcRect t="-18178" b="-18178"/>
          <a:stretch>
            <a:fillRect/>
          </a:stretch>
        </p:blipFill>
        <p:spPr/>
      </p:pic>
    </p:spTree>
    <p:extLst>
      <p:ext uri="{BB962C8B-B14F-4D97-AF65-F5344CB8AC3E}">
        <p14:creationId xmlns:p14="http://schemas.microsoft.com/office/powerpoint/2010/main" val="3507924705"/>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515FC958-1E84-5442-9030-8555621695AB}" type="slidenum">
              <a:rPr lang="en-US" smtClean="0"/>
              <a:t>148</a:t>
            </a:fld>
            <a:r>
              <a:rPr lang="en-US" dirty="0" smtClean="0"/>
              <a:t> (very easy)</a:t>
            </a:r>
            <a:endParaRPr lang="en-US" dirty="0"/>
          </a:p>
        </p:txBody>
      </p:sp>
      <p:sp>
        <p:nvSpPr>
          <p:cNvPr id="3" name="Content Placeholder 2"/>
          <p:cNvSpPr>
            <a:spLocks noGrp="1"/>
          </p:cNvSpPr>
          <p:nvPr>
            <p:ph idx="1"/>
          </p:nvPr>
        </p:nvSpPr>
        <p:spPr/>
        <p:txBody>
          <a:bodyPr/>
          <a:lstStyle/>
          <a:p>
            <a:pPr marL="0" indent="0">
              <a:buNone/>
            </a:pPr>
            <a:r>
              <a:rPr lang="en-US" dirty="0" smtClean="0"/>
              <a:t>Prove that any group has at least one element.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148</a:t>
            </a:fld>
            <a:endParaRPr lang="en-US"/>
          </a:p>
        </p:txBody>
      </p:sp>
    </p:spTree>
    <p:extLst>
      <p:ext uri="{BB962C8B-B14F-4D97-AF65-F5344CB8AC3E}">
        <p14:creationId xmlns:p14="http://schemas.microsoft.com/office/powerpoint/2010/main" val="299482545"/>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a group</a:t>
            </a:r>
            <a:endParaRPr lang="en-US" dirty="0"/>
          </a:p>
        </p:txBody>
      </p:sp>
      <p:sp>
        <p:nvSpPr>
          <p:cNvPr id="3" name="Content Placeholder 2"/>
          <p:cNvSpPr>
            <a:spLocks noGrp="1"/>
          </p:cNvSpPr>
          <p:nvPr>
            <p:ph idx="1"/>
          </p:nvPr>
        </p:nvSpPr>
        <p:spPr/>
        <p:txBody>
          <a:bodyPr/>
          <a:lstStyle/>
          <a:p>
            <a:pPr marL="0" indent="0">
              <a:buNone/>
            </a:pPr>
            <a:r>
              <a:rPr lang="en-US" dirty="0" smtClean="0"/>
              <a:t>If a group has </a:t>
            </a:r>
            <a:r>
              <a:rPr lang="en-US" i="1" dirty="0" smtClean="0">
                <a:latin typeface="Palatino"/>
                <a:cs typeface="Palatino"/>
              </a:rPr>
              <a:t>n &gt; </a:t>
            </a:r>
            <a:r>
              <a:rPr lang="en-US" dirty="0" smtClean="0">
                <a:latin typeface="Palatino"/>
                <a:cs typeface="Palatino"/>
              </a:rPr>
              <a:t>0</a:t>
            </a:r>
            <a:r>
              <a:rPr lang="en-US" dirty="0" smtClean="0"/>
              <a:t> elements, </a:t>
            </a:r>
            <a:r>
              <a:rPr lang="en-US" i="1" dirty="0" smtClean="0">
                <a:latin typeface="Palatino"/>
                <a:cs typeface="Palatino"/>
              </a:rPr>
              <a:t>n</a:t>
            </a:r>
            <a:r>
              <a:rPr lang="en-US" dirty="0" smtClean="0"/>
              <a:t> is is called the group’s </a:t>
            </a:r>
            <a:r>
              <a:rPr lang="en-US" i="1" dirty="0" smtClean="0"/>
              <a:t>order</a:t>
            </a:r>
            <a:r>
              <a:rPr lang="en-US" dirty="0" smtClean="0"/>
              <a:t>.</a:t>
            </a:r>
          </a:p>
          <a:p>
            <a:pPr marL="0" indent="0">
              <a:buNone/>
            </a:pPr>
            <a:endParaRPr lang="en-US" dirty="0"/>
          </a:p>
          <a:p>
            <a:pPr marL="0" indent="0">
              <a:buNone/>
            </a:pPr>
            <a:r>
              <a:rPr lang="en-US" dirty="0" smtClean="0"/>
              <a:t>If n has infinitely many elements, it is of </a:t>
            </a:r>
            <a:r>
              <a:rPr lang="en-US" i="1" dirty="0" smtClean="0"/>
              <a:t>infinite</a:t>
            </a:r>
            <a:r>
              <a:rPr lang="en-US" dirty="0" smtClean="0"/>
              <a:t> order.</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149</a:t>
            </a:fld>
            <a:endParaRPr lang="en-US"/>
          </a:p>
        </p:txBody>
      </p:sp>
    </p:spTree>
    <p:extLst>
      <p:ext uri="{BB962C8B-B14F-4D97-AF65-F5344CB8AC3E}">
        <p14:creationId xmlns:p14="http://schemas.microsoft.com/office/powerpoint/2010/main" val="32459756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  </a:t>
            </a:r>
          </a:p>
        </p:txBody>
      </p:sp>
      <p:sp>
        <p:nvSpPr>
          <p:cNvPr id="13323" name="Line 11"/>
          <p:cNvSpPr>
            <a:spLocks noChangeShapeType="1"/>
          </p:cNvSpPr>
          <p:nvPr/>
        </p:nvSpPr>
        <p:spPr bwMode="auto">
          <a:xfrm flipH="1" flipV="1">
            <a:off x="3048000" y="2667000"/>
            <a:ext cx="1219200" cy="1219200"/>
          </a:xfrm>
          <a:prstGeom prst="line">
            <a:avLst/>
          </a:prstGeom>
          <a:noFill/>
          <a:ln w="38100" cmpd="sng">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24" name="Text Box 12"/>
          <p:cNvSpPr txBox="1">
            <a:spLocks noChangeArrowheads="1"/>
          </p:cNvSpPr>
          <p:nvPr/>
        </p:nvSpPr>
        <p:spPr bwMode="auto">
          <a:xfrm>
            <a:off x="4327525" y="3810000"/>
            <a:ext cx="5572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dirty="0">
                <a:latin typeface="+mn-lt"/>
              </a:rPr>
              <a:t>F</a:t>
            </a:r>
          </a:p>
        </p:txBody>
      </p:sp>
      <p:grpSp>
        <p:nvGrpSpPr>
          <p:cNvPr id="5" name="Group 4"/>
          <p:cNvGrpSpPr/>
          <p:nvPr/>
        </p:nvGrpSpPr>
        <p:grpSpPr>
          <a:xfrm>
            <a:off x="1127125" y="0"/>
            <a:ext cx="7559675" cy="5751513"/>
            <a:chOff x="1127125" y="0"/>
            <a:chExt cx="7559675" cy="5751513"/>
          </a:xfrm>
        </p:grpSpPr>
        <p:sp>
          <p:nvSpPr>
            <p:cNvPr id="13325" name="Text Box 13"/>
            <p:cNvSpPr txBox="1">
              <a:spLocks noChangeArrowheads="1"/>
            </p:cNvSpPr>
            <p:nvPr/>
          </p:nvSpPr>
          <p:spPr bwMode="auto">
            <a:xfrm>
              <a:off x="2286000" y="1828800"/>
              <a:ext cx="49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E</a:t>
              </a:r>
            </a:p>
          </p:txBody>
        </p:sp>
        <p:grpSp>
          <p:nvGrpSpPr>
            <p:cNvPr id="4" name="Group 3"/>
            <p:cNvGrpSpPr/>
            <p:nvPr/>
          </p:nvGrpSpPr>
          <p:grpSpPr>
            <a:xfrm>
              <a:off x="1127125" y="0"/>
              <a:ext cx="7559675" cy="5751513"/>
              <a:chOff x="1127125" y="0"/>
              <a:chExt cx="7559675" cy="5751513"/>
            </a:xfrm>
          </p:grpSpPr>
          <p:grpSp>
            <p:nvGrpSpPr>
              <p:cNvPr id="2" name="Group 1"/>
              <p:cNvGrpSpPr/>
              <p:nvPr/>
            </p:nvGrpSpPr>
            <p:grpSpPr>
              <a:xfrm>
                <a:off x="2438400" y="0"/>
                <a:ext cx="6248400" cy="5751513"/>
                <a:chOff x="2438400" y="0"/>
                <a:chExt cx="6248400" cy="5751513"/>
              </a:xfrm>
            </p:grpSpPr>
            <p:sp>
              <p:nvSpPr>
                <p:cNvPr id="13317" name="Rectangle 5"/>
                <p:cNvSpPr>
                  <a:spLocks noChangeArrowheads="1"/>
                </p:cNvSpPr>
                <p:nvPr/>
              </p:nvSpPr>
              <p:spPr bwMode="auto">
                <a:xfrm>
                  <a:off x="3048000" y="762000"/>
                  <a:ext cx="4343400" cy="4343400"/>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318" name="Line 6"/>
                <p:cNvSpPr>
                  <a:spLocks noChangeShapeType="1"/>
                </p:cNvSpPr>
                <p:nvPr/>
              </p:nvSpPr>
              <p:spPr bwMode="auto">
                <a:xfrm flipV="1">
                  <a:off x="3048000" y="762000"/>
                  <a:ext cx="4343400" cy="4343400"/>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319" name="Text Box 7"/>
                <p:cNvSpPr txBox="1">
                  <a:spLocks noChangeArrowheads="1"/>
                </p:cNvSpPr>
                <p:nvPr/>
              </p:nvSpPr>
              <p:spPr bwMode="auto">
                <a:xfrm>
                  <a:off x="7391400" y="0"/>
                  <a:ext cx="129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13320" name="Text Box 8"/>
                <p:cNvSpPr txBox="1">
                  <a:spLocks noChangeArrowheads="1"/>
                </p:cNvSpPr>
                <p:nvPr/>
              </p:nvSpPr>
              <p:spPr bwMode="auto">
                <a:xfrm>
                  <a:off x="2438400" y="0"/>
                  <a:ext cx="60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B</a:t>
                  </a:r>
                  <a:endParaRPr lang="en-US" sz="2400">
                    <a:latin typeface="+mn-lt"/>
                  </a:endParaRPr>
                </a:p>
              </p:txBody>
            </p:sp>
            <p:sp>
              <p:nvSpPr>
                <p:cNvPr id="13321" name="Text Box 9"/>
                <p:cNvSpPr txBox="1">
                  <a:spLocks noChangeArrowheads="1"/>
                </p:cNvSpPr>
                <p:nvPr/>
              </p:nvSpPr>
              <p:spPr bwMode="auto">
                <a:xfrm>
                  <a:off x="2438400" y="4927600"/>
                  <a:ext cx="650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13322" name="Text Box 10"/>
                <p:cNvSpPr txBox="1">
                  <a:spLocks noChangeArrowheads="1"/>
                </p:cNvSpPr>
                <p:nvPr/>
              </p:nvSpPr>
              <p:spPr bwMode="auto">
                <a:xfrm>
                  <a:off x="7451725" y="4927600"/>
                  <a:ext cx="6238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a:latin typeface="+mn-lt"/>
                    </a:rPr>
                    <a:t>D</a:t>
                  </a:r>
                </a:p>
              </p:txBody>
            </p:sp>
          </p:grpSp>
          <p:sp>
            <p:nvSpPr>
              <p:cNvPr id="13329" name="AutoShape 17"/>
              <p:cNvSpPr>
                <a:spLocks noChangeArrowheads="1"/>
              </p:cNvSpPr>
              <p:nvPr/>
            </p:nvSpPr>
            <p:spPr bwMode="auto">
              <a:xfrm>
                <a:off x="1828800" y="2667000"/>
                <a:ext cx="2438400" cy="2438400"/>
              </a:xfrm>
              <a:prstGeom prst="diamond">
                <a:avLst/>
              </a:prstGeom>
              <a:noFill/>
              <a:ln w="38100" cmpd="sng">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3330" name="Text Box 18"/>
              <p:cNvSpPr txBox="1">
                <a:spLocks noChangeArrowheads="1"/>
              </p:cNvSpPr>
              <p:nvPr/>
            </p:nvSpPr>
            <p:spPr bwMode="auto">
              <a:xfrm>
                <a:off x="1127125" y="3429000"/>
                <a:ext cx="658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G</a:t>
                </a:r>
              </a:p>
            </p:txBody>
          </p:sp>
        </p:grpSp>
      </p:grpSp>
      <p:sp>
        <p:nvSpPr>
          <p:cNvPr id="3" name="Slide Number Placeholder 2"/>
          <p:cNvSpPr>
            <a:spLocks noGrp="1"/>
          </p:cNvSpPr>
          <p:nvPr>
            <p:ph type="sldNum" sz="quarter" idx="12"/>
          </p:nvPr>
        </p:nvSpPr>
        <p:spPr/>
        <p:txBody>
          <a:bodyPr/>
          <a:lstStyle/>
          <a:p>
            <a:fld id="{1390060D-1EE0-AD4D-BE99-A9D595E32993}" type="slidenum">
              <a:rPr lang="en-US" smtClean="0"/>
              <a:pPr/>
              <a:t>15</a:t>
            </a:fld>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194" y="5738148"/>
            <a:ext cx="7012406" cy="1043652"/>
          </a:xfrm>
          <a:prstGeom prst="rect">
            <a:avLst/>
          </a:prstGeom>
        </p:spPr>
      </p:pic>
    </p:spTree>
    <p:extLst>
      <p:ext uri="{BB962C8B-B14F-4D97-AF65-F5344CB8AC3E}">
        <p14:creationId xmlns:p14="http://schemas.microsoft.com/office/powerpoint/2010/main" val="2223223807"/>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an element</a:t>
            </a:r>
            <a:endParaRPr lang="en-US" dirty="0"/>
          </a:p>
        </p:txBody>
      </p:sp>
      <p:sp>
        <p:nvSpPr>
          <p:cNvPr id="3" name="Content Placeholder 2"/>
          <p:cNvSpPr>
            <a:spLocks noGrp="1"/>
          </p:cNvSpPr>
          <p:nvPr>
            <p:ph idx="1"/>
          </p:nvPr>
        </p:nvSpPr>
        <p:spPr/>
        <p:txBody>
          <a:bodyPr/>
          <a:lstStyle/>
          <a:p>
            <a:pPr marL="0" indent="0">
              <a:buNone/>
            </a:pPr>
            <a:r>
              <a:rPr lang="en-US" dirty="0" smtClean="0"/>
              <a:t>An element </a:t>
            </a:r>
            <a:r>
              <a:rPr lang="en-US" i="1" dirty="0" smtClean="0">
                <a:latin typeface="Palatino"/>
                <a:cs typeface="Palatino"/>
              </a:rPr>
              <a:t>a</a:t>
            </a:r>
            <a:r>
              <a:rPr lang="en-US" dirty="0" smtClean="0"/>
              <a:t> has an order </a:t>
            </a:r>
            <a:r>
              <a:rPr lang="en-US" i="1" dirty="0" smtClean="0">
                <a:latin typeface="Palatino"/>
                <a:cs typeface="Palatino"/>
              </a:rPr>
              <a:t>n &gt; </a:t>
            </a:r>
            <a:r>
              <a:rPr lang="en-US" dirty="0" smtClean="0">
                <a:latin typeface="Palatino"/>
                <a:cs typeface="Palatino"/>
              </a:rPr>
              <a:t>0</a:t>
            </a:r>
            <a:r>
              <a:rPr lang="en-US" dirty="0" smtClean="0"/>
              <a:t> if </a:t>
            </a:r>
            <a:r>
              <a:rPr lang="en-US" i="1" dirty="0" smtClean="0">
                <a:latin typeface="Palatino"/>
                <a:cs typeface="Palatino"/>
              </a:rPr>
              <a:t>a</a:t>
            </a:r>
            <a:r>
              <a:rPr lang="en-US" i="1" baseline="30000" dirty="0" smtClean="0">
                <a:latin typeface="Palatino"/>
                <a:cs typeface="Palatino"/>
              </a:rPr>
              <a:t>n</a:t>
            </a:r>
            <a:r>
              <a:rPr lang="en-US" i="1" dirty="0" smtClean="0">
                <a:latin typeface="Palatino"/>
                <a:cs typeface="Palatino"/>
              </a:rPr>
              <a:t> = e</a:t>
            </a:r>
            <a:r>
              <a:rPr lang="en-US" dirty="0"/>
              <a:t> </a:t>
            </a:r>
            <a:r>
              <a:rPr lang="en-US" dirty="0" smtClean="0"/>
              <a:t>and for any </a:t>
            </a:r>
            <a:r>
              <a:rPr lang="en-US" dirty="0" smtClean="0">
                <a:latin typeface="Palatino"/>
                <a:cs typeface="Palatino"/>
              </a:rPr>
              <a:t>0 </a:t>
            </a:r>
            <a:r>
              <a:rPr lang="en-US" i="1" dirty="0" smtClean="0">
                <a:latin typeface="Palatino"/>
                <a:cs typeface="Palatino"/>
              </a:rPr>
              <a:t>&lt; k &lt; n</a:t>
            </a:r>
            <a:r>
              <a:rPr lang="en-US" dirty="0" smtClean="0"/>
              <a:t>,  </a:t>
            </a:r>
            <a:r>
              <a:rPr lang="en-US" i="1" dirty="0" smtClean="0">
                <a:latin typeface="Palatino"/>
                <a:cs typeface="Palatino"/>
              </a:rPr>
              <a:t>a</a:t>
            </a:r>
            <a:r>
              <a:rPr lang="en-US" i="1" baseline="30000" dirty="0" smtClean="0">
                <a:latin typeface="Palatino"/>
                <a:cs typeface="Palatino"/>
              </a:rPr>
              <a:t>k</a:t>
            </a:r>
            <a:r>
              <a:rPr lang="en-US" i="1" dirty="0" smtClean="0">
                <a:latin typeface="Palatino"/>
                <a:cs typeface="Palatino"/>
              </a:rPr>
              <a:t> ≠ e.</a:t>
            </a:r>
            <a:r>
              <a:rPr lang="en-US" dirty="0" smtClean="0"/>
              <a:t> </a:t>
            </a:r>
          </a:p>
          <a:p>
            <a:pPr marL="0" indent="0">
              <a:buNone/>
            </a:pPr>
            <a:endParaRPr lang="en-US" dirty="0"/>
          </a:p>
          <a:p>
            <a:pPr marL="0" indent="0">
              <a:buNone/>
            </a:pPr>
            <a:r>
              <a:rPr lang="en-US" dirty="0" smtClean="0"/>
              <a:t>If such </a:t>
            </a:r>
            <a:r>
              <a:rPr lang="en-US" i="1" dirty="0" smtClean="0">
                <a:latin typeface="Palatino"/>
                <a:cs typeface="Palatino"/>
              </a:rPr>
              <a:t>n</a:t>
            </a:r>
            <a:r>
              <a:rPr lang="en-US" dirty="0" smtClean="0"/>
              <a:t> does not exist, </a:t>
            </a:r>
            <a:r>
              <a:rPr lang="en-US" i="1" dirty="0" smtClean="0">
                <a:latin typeface="Palatino"/>
                <a:cs typeface="Palatino"/>
              </a:rPr>
              <a:t>a</a:t>
            </a:r>
            <a:r>
              <a:rPr lang="en-US" dirty="0" smtClean="0"/>
              <a:t> has an infinite order.</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150</a:t>
            </a:fld>
            <a:endParaRPr lang="en-US"/>
          </a:p>
        </p:txBody>
      </p:sp>
    </p:spTree>
    <p:extLst>
      <p:ext uri="{BB962C8B-B14F-4D97-AF65-F5344CB8AC3E}">
        <p14:creationId xmlns:p14="http://schemas.microsoft.com/office/powerpoint/2010/main" val="161153785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17F05D50-CA16-0B44-B1AA-1BB9013B9005}" type="slidenum">
              <a:rPr lang="en-US" smtClean="0"/>
              <a:t>151</a:t>
            </a:fld>
            <a:r>
              <a:rPr lang="en-US" dirty="0" smtClean="0"/>
              <a:t> (very easy)</a:t>
            </a:r>
            <a:endParaRPr lang="en-US" dirty="0"/>
          </a:p>
        </p:txBody>
      </p:sp>
      <p:sp>
        <p:nvSpPr>
          <p:cNvPr id="3" name="Content Placeholder 2"/>
          <p:cNvSpPr>
            <a:spLocks noGrp="1"/>
          </p:cNvSpPr>
          <p:nvPr>
            <p:ph idx="1"/>
          </p:nvPr>
        </p:nvSpPr>
        <p:spPr/>
        <p:txBody>
          <a:bodyPr/>
          <a:lstStyle/>
          <a:p>
            <a:r>
              <a:rPr lang="en-US" dirty="0" smtClean="0"/>
              <a:t>What is the order of </a:t>
            </a:r>
            <a:r>
              <a:rPr lang="en-US" i="1" dirty="0" smtClean="0">
                <a:latin typeface="Palatino"/>
                <a:cs typeface="Palatino"/>
              </a:rPr>
              <a:t>e</a:t>
            </a:r>
            <a:r>
              <a:rPr lang="en-US" dirty="0" smtClean="0"/>
              <a:t>?</a:t>
            </a:r>
          </a:p>
          <a:p>
            <a:endParaRPr lang="en-US" dirty="0" smtClean="0"/>
          </a:p>
          <a:p>
            <a:r>
              <a:rPr lang="en-US" dirty="0" smtClean="0"/>
              <a:t>Prove that </a:t>
            </a:r>
            <a:r>
              <a:rPr lang="en-US" i="1" dirty="0" smtClean="0">
                <a:latin typeface="Palatino"/>
                <a:cs typeface="Palatino"/>
              </a:rPr>
              <a:t>e</a:t>
            </a:r>
            <a:r>
              <a:rPr lang="en-US" dirty="0" smtClean="0"/>
              <a:t> is the only element of such order.</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151</a:t>
            </a:fld>
            <a:endParaRPr lang="en-US"/>
          </a:p>
        </p:txBody>
      </p:sp>
    </p:spTree>
    <p:extLst>
      <p:ext uri="{BB962C8B-B14F-4D97-AF65-F5344CB8AC3E}">
        <p14:creationId xmlns:p14="http://schemas.microsoft.com/office/powerpoint/2010/main" val="1092352247"/>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element of a finite group has finite order</a:t>
            </a:r>
            <a:endParaRPr lang="en-US" dirty="0"/>
          </a:p>
        </p:txBody>
      </p:sp>
      <p:sp>
        <p:nvSpPr>
          <p:cNvPr id="3" name="Content Placeholder 2"/>
          <p:cNvSpPr>
            <a:spLocks noGrp="1"/>
          </p:cNvSpPr>
          <p:nvPr>
            <p:ph idx="1"/>
          </p:nvPr>
        </p:nvSpPr>
        <p:spPr/>
        <p:txBody>
          <a:bodyPr/>
          <a:lstStyle/>
          <a:p>
            <a:pPr marL="0" indent="0">
              <a:buNone/>
            </a:pPr>
            <a:r>
              <a:rPr lang="en-US" dirty="0" smtClean="0"/>
              <a:t>If </a:t>
            </a:r>
            <a:r>
              <a:rPr lang="en-US" i="1" dirty="0" smtClean="0">
                <a:latin typeface="Palatino"/>
                <a:cs typeface="Palatino"/>
              </a:rPr>
              <a:t>n</a:t>
            </a:r>
            <a:r>
              <a:rPr lang="en-US" dirty="0" smtClean="0"/>
              <a:t> is an order of the group, then for any element </a:t>
            </a:r>
            <a:r>
              <a:rPr lang="en-US" i="1" dirty="0" smtClean="0">
                <a:latin typeface="Palatino"/>
                <a:cs typeface="Palatino"/>
              </a:rPr>
              <a:t>a</a:t>
            </a:r>
            <a:r>
              <a:rPr lang="en-US" i="1" dirty="0" smtClean="0">
                <a:cs typeface="Palatino"/>
              </a:rPr>
              <a:t>,</a:t>
            </a:r>
            <a:r>
              <a:rPr lang="en-US" i="1" dirty="0" smtClean="0">
                <a:latin typeface="Palatino"/>
                <a:cs typeface="Palatino"/>
              </a:rPr>
              <a:t> </a:t>
            </a:r>
            <a:r>
              <a:rPr lang="en-US" dirty="0" smtClean="0">
                <a:latin typeface="Palatino"/>
                <a:cs typeface="Palatino"/>
              </a:rPr>
              <a:t>{</a:t>
            </a:r>
            <a:r>
              <a:rPr lang="en-US" i="1" dirty="0" smtClean="0">
                <a:latin typeface="Palatino"/>
                <a:cs typeface="Palatino"/>
              </a:rPr>
              <a:t>a, a</a:t>
            </a:r>
            <a:r>
              <a:rPr lang="en-US" i="1" baseline="30000" dirty="0" smtClean="0">
                <a:latin typeface="Palatino"/>
                <a:cs typeface="Palatino"/>
              </a:rPr>
              <a:t>2</a:t>
            </a:r>
            <a:r>
              <a:rPr lang="en-US" i="1" dirty="0" smtClean="0">
                <a:latin typeface="Palatino"/>
                <a:cs typeface="Palatino"/>
              </a:rPr>
              <a:t>, a</a:t>
            </a:r>
            <a:r>
              <a:rPr lang="en-US" i="1" baseline="30000" dirty="0" smtClean="0">
                <a:latin typeface="Palatino"/>
                <a:cs typeface="Palatino"/>
              </a:rPr>
              <a:t>3</a:t>
            </a:r>
            <a:r>
              <a:rPr lang="en-US" i="1" dirty="0" smtClean="0">
                <a:latin typeface="Palatino"/>
                <a:cs typeface="Palatino"/>
              </a:rPr>
              <a:t>, …, a</a:t>
            </a:r>
            <a:r>
              <a:rPr lang="en-US" i="1" baseline="30000" dirty="0" smtClean="0">
                <a:latin typeface="Palatino"/>
                <a:cs typeface="Palatino"/>
              </a:rPr>
              <a:t>n+1</a:t>
            </a:r>
            <a:r>
              <a:rPr lang="en-US" dirty="0" smtClean="0">
                <a:latin typeface="Palatino"/>
                <a:cs typeface="Palatino"/>
              </a:rPr>
              <a:t>}</a:t>
            </a:r>
            <a:r>
              <a:rPr lang="en-US" i="1" dirty="0" smtClean="0">
                <a:latin typeface="Palatino"/>
                <a:cs typeface="Palatino"/>
              </a:rPr>
              <a:t> </a:t>
            </a:r>
            <a:r>
              <a:rPr lang="en-US" dirty="0" smtClean="0"/>
              <a:t>has at least one repetition </a:t>
            </a:r>
            <a:r>
              <a:rPr lang="en-US" i="1" dirty="0" err="1" smtClean="0">
                <a:latin typeface="Palatino"/>
                <a:cs typeface="Palatino"/>
              </a:rPr>
              <a:t>a</a:t>
            </a:r>
            <a:r>
              <a:rPr lang="en-US" i="1" baseline="30000" dirty="0" err="1" smtClean="0">
                <a:latin typeface="Palatino"/>
                <a:cs typeface="Palatino"/>
              </a:rPr>
              <a:t>i</a:t>
            </a:r>
            <a:r>
              <a:rPr lang="en-US" dirty="0" smtClean="0"/>
              <a:t> and </a:t>
            </a:r>
            <a:r>
              <a:rPr lang="en-US" i="1" dirty="0" err="1" smtClean="0">
                <a:latin typeface="Palatino"/>
                <a:cs typeface="Palatino"/>
              </a:rPr>
              <a:t>a</a:t>
            </a:r>
            <a:r>
              <a:rPr lang="en-US" i="1" baseline="30000" dirty="0" err="1" smtClean="0">
                <a:latin typeface="Palatino"/>
                <a:cs typeface="Palatino"/>
              </a:rPr>
              <a:t>j</a:t>
            </a:r>
            <a:r>
              <a:rPr lang="en-US" dirty="0" smtClean="0"/>
              <a:t>. Let us assume that </a:t>
            </a:r>
            <a:r>
              <a:rPr lang="en-US" i="1" dirty="0" smtClean="0">
                <a:latin typeface="Palatino"/>
                <a:cs typeface="Palatino"/>
              </a:rPr>
              <a:t>i &lt; j </a:t>
            </a:r>
            <a:r>
              <a:rPr lang="en-US" dirty="0" smtClean="0">
                <a:cs typeface="Palatino"/>
              </a:rPr>
              <a:t>and </a:t>
            </a:r>
            <a:r>
              <a:rPr lang="en-US" i="1" dirty="0" err="1" smtClean="0">
                <a:latin typeface="Palatino"/>
                <a:cs typeface="Palatino"/>
              </a:rPr>
              <a:t>a</a:t>
            </a:r>
            <a:r>
              <a:rPr lang="en-US" i="1" baseline="30000" dirty="0" err="1" smtClean="0">
                <a:latin typeface="Palatino"/>
                <a:cs typeface="Palatino"/>
              </a:rPr>
              <a:t>i</a:t>
            </a:r>
            <a:r>
              <a:rPr lang="en-US" dirty="0" smtClean="0">
                <a:cs typeface="Palatino"/>
              </a:rPr>
              <a:t> is the first repeated element</a:t>
            </a:r>
            <a:r>
              <a:rPr lang="en-US" dirty="0" smtClean="0"/>
              <a:t>. Then </a:t>
            </a:r>
          </a:p>
          <a:p>
            <a:pPr marL="0" indent="0">
              <a:buNone/>
            </a:pPr>
            <a:endParaRPr lang="en-US" dirty="0"/>
          </a:p>
          <a:p>
            <a:pPr marL="0" indent="0">
              <a:buNone/>
            </a:pPr>
            <a:endParaRPr lang="en-US" dirty="0" smtClean="0"/>
          </a:p>
          <a:p>
            <a:pPr marL="0" indent="0">
              <a:buNone/>
            </a:pPr>
            <a:endParaRPr lang="en-US" dirty="0"/>
          </a:p>
          <a:p>
            <a:pPr marL="0" indent="0">
              <a:buNone/>
            </a:pPr>
            <a:r>
              <a:rPr lang="en-US" dirty="0"/>
              <a:t/>
            </a:r>
            <a:br>
              <a:rPr lang="en-US" dirty="0"/>
            </a:br>
            <a:r>
              <a:rPr lang="en-US" dirty="0" smtClean="0"/>
              <a:t>And </a:t>
            </a:r>
            <a:r>
              <a:rPr lang="en-US" i="1" dirty="0" smtClean="0">
                <a:latin typeface="Palatino"/>
                <a:cs typeface="Palatino"/>
              </a:rPr>
              <a:t>j – i &gt; </a:t>
            </a:r>
            <a:r>
              <a:rPr lang="en-US" dirty="0" smtClean="0">
                <a:latin typeface="Palatino"/>
                <a:cs typeface="Palatino"/>
              </a:rPr>
              <a:t>0 </a:t>
            </a:r>
            <a:r>
              <a:rPr lang="en-US" dirty="0" smtClean="0"/>
              <a:t>is the order of </a:t>
            </a:r>
            <a:r>
              <a:rPr lang="en-US" i="1" dirty="0" smtClean="0">
                <a:latin typeface="Palatino"/>
                <a:cs typeface="Palatino"/>
              </a:rPr>
              <a:t>a</a:t>
            </a:r>
            <a:r>
              <a:rPr lang="en-US" dirty="0" smtClean="0"/>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152</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50" y="3801643"/>
            <a:ext cx="3257550" cy="1913357"/>
          </a:xfrm>
          <a:prstGeom prst="rect">
            <a:avLst/>
          </a:prstGeom>
        </p:spPr>
      </p:pic>
    </p:spTree>
    <p:extLst>
      <p:ext uri="{BB962C8B-B14F-4D97-AF65-F5344CB8AC3E}">
        <p14:creationId xmlns:p14="http://schemas.microsoft.com/office/powerpoint/2010/main" val="1245569736"/>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DDCA2DD6-AA47-D64D-A814-1D28452E8012}" type="slidenum">
              <a:rPr lang="en-US" smtClean="0"/>
              <a:t>153</a:t>
            </a:fld>
            <a:endParaRPr lang="en-US" dirty="0"/>
          </a:p>
        </p:txBody>
      </p:sp>
      <p:sp>
        <p:nvSpPr>
          <p:cNvPr id="3" name="Content Placeholder 2"/>
          <p:cNvSpPr>
            <a:spLocks noGrp="1"/>
          </p:cNvSpPr>
          <p:nvPr>
            <p:ph idx="1"/>
          </p:nvPr>
        </p:nvSpPr>
        <p:spPr/>
        <p:txBody>
          <a:bodyPr/>
          <a:lstStyle/>
          <a:p>
            <a:pPr marL="0" indent="0">
              <a:buNone/>
            </a:pPr>
            <a:r>
              <a:rPr lang="en-US" dirty="0" smtClean="0"/>
              <a:t>Prove that if </a:t>
            </a:r>
            <a:r>
              <a:rPr lang="en-US" i="1" dirty="0" smtClean="0">
                <a:latin typeface="Palatino"/>
                <a:cs typeface="Palatino"/>
              </a:rPr>
              <a:t>a</a:t>
            </a:r>
            <a:r>
              <a:rPr lang="en-US" dirty="0" smtClean="0"/>
              <a:t> is an element of order </a:t>
            </a:r>
            <a:r>
              <a:rPr lang="en-US" i="1" dirty="0" smtClean="0">
                <a:latin typeface="Palatino"/>
                <a:cs typeface="Palatino"/>
              </a:rPr>
              <a:t>n</a:t>
            </a:r>
            <a:r>
              <a:rPr lang="en-US" dirty="0" smtClean="0"/>
              <a:t>, then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153</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00" y="2590800"/>
            <a:ext cx="2184400" cy="444500"/>
          </a:xfrm>
          <a:prstGeom prst="rect">
            <a:avLst/>
          </a:prstGeom>
        </p:spPr>
      </p:pic>
    </p:spTree>
    <p:extLst>
      <p:ext uri="{BB962C8B-B14F-4D97-AF65-F5344CB8AC3E}">
        <p14:creationId xmlns:p14="http://schemas.microsoft.com/office/powerpoint/2010/main" val="1333307104"/>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Subgroups</a:t>
            </a:r>
            <a:endParaRPr lang="en-US" dirty="0"/>
          </a:p>
        </p:txBody>
      </p:sp>
      <p:sp>
        <p:nvSpPr>
          <p:cNvPr id="3" name="Content Placeholder 2"/>
          <p:cNvSpPr>
            <a:spLocks noGrp="1"/>
          </p:cNvSpPr>
          <p:nvPr>
            <p:ph idx="1"/>
          </p:nvPr>
        </p:nvSpPr>
        <p:spPr/>
        <p:txBody>
          <a:bodyPr/>
          <a:lstStyle/>
          <a:p>
            <a:r>
              <a:rPr lang="en-US" dirty="0" smtClean="0"/>
              <a:t>A subgroup is a group that is a subset of another group.</a:t>
            </a:r>
          </a:p>
          <a:p>
            <a:r>
              <a:rPr lang="en-US" dirty="0" smtClean="0"/>
              <a:t>Examples</a:t>
            </a:r>
          </a:p>
          <a:p>
            <a:pPr lvl="1"/>
            <a:r>
              <a:rPr lang="en-US" dirty="0" smtClean="0"/>
              <a:t>the additive group of even numbers are a subgroup of the additive group of integers.</a:t>
            </a:r>
          </a:p>
          <a:p>
            <a:pPr lvl="1"/>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154</a:t>
            </a:fld>
            <a:endParaRPr lang="en-US"/>
          </a:p>
        </p:txBody>
      </p:sp>
    </p:spTree>
    <p:extLst>
      <p:ext uri="{BB962C8B-B14F-4D97-AF65-F5344CB8AC3E}">
        <p14:creationId xmlns:p14="http://schemas.microsoft.com/office/powerpoint/2010/main" val="215262005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modulo 7 with inverses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155</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4769" r="-24769"/>
          <a:stretch>
            <a:fillRect/>
          </a:stretch>
        </p:blipFill>
        <p:spPr/>
      </p:pic>
    </p:spTree>
    <p:extLst>
      <p:ext uri="{BB962C8B-B14F-4D97-AF65-F5344CB8AC3E}">
        <p14:creationId xmlns:p14="http://schemas.microsoft.com/office/powerpoint/2010/main" val="154244273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A04D0C-89BA-0845-9137-904D20B84DDB}" type="slidenum">
              <a:rPr lang="en-US" smtClean="0"/>
              <a:pPr/>
              <a:t>156</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90550"/>
            <a:ext cx="5029200" cy="704850"/>
          </a:xfrm>
          <a:prstGeom prst="rect">
            <a:avLst/>
          </a:prstGeom>
        </p:spPr>
      </p:pic>
      <p:pic>
        <p:nvPicPr>
          <p:cNvPr id="9" name="Content Placeholder 8" descr="latex-image-1.pdf"/>
          <p:cNvPicPr>
            <a:picLocks noGrp="1" noChangeAspect="1"/>
          </p:cNvPicPr>
          <p:nvPr>
            <p:ph idx="1"/>
          </p:nvPr>
        </p:nvPicPr>
        <p:blipFill>
          <a:blip r:embed="rId4">
            <a:extLst>
              <a:ext uri="{28A0092B-C50C-407E-A947-70E740481C1C}">
                <a14:useLocalDpi xmlns:a14="http://schemas.microsoft.com/office/drawing/2010/main" val="0"/>
              </a:ext>
            </a:extLst>
          </a:blip>
          <a:srcRect t="-20921" b="-20921"/>
          <a:stretch>
            <a:fillRect/>
          </a:stretch>
        </p:blipFill>
        <p:spPr/>
      </p:pic>
    </p:spTree>
    <p:extLst>
      <p:ext uri="{BB962C8B-B14F-4D97-AF65-F5344CB8AC3E}">
        <p14:creationId xmlns:p14="http://schemas.microsoft.com/office/powerpoint/2010/main" val="2669028684"/>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B1CD48DF-444D-064A-90F8-1EBC9C42A15A}" type="slidenum">
              <a:rPr lang="en-US" smtClean="0"/>
              <a:t>157</a:t>
            </a:fld>
            <a:r>
              <a:rPr lang="en-US" dirty="0" smtClean="0"/>
              <a:t> (easy)</a:t>
            </a:r>
            <a:endParaRPr lang="en-US" dirty="0"/>
          </a:p>
        </p:txBody>
      </p:sp>
      <p:sp>
        <p:nvSpPr>
          <p:cNvPr id="3" name="Content Placeholder 2"/>
          <p:cNvSpPr>
            <a:spLocks noGrp="1"/>
          </p:cNvSpPr>
          <p:nvPr>
            <p:ph idx="1"/>
          </p:nvPr>
        </p:nvSpPr>
        <p:spPr/>
        <p:txBody>
          <a:bodyPr/>
          <a:lstStyle/>
          <a:p>
            <a:r>
              <a:rPr lang="en-US" dirty="0" smtClean="0"/>
              <a:t>Find orders of every element of multiplicative group of remainders mod 7.</a:t>
            </a:r>
          </a:p>
          <a:p>
            <a:endParaRPr lang="en-US" dirty="0"/>
          </a:p>
          <a:p>
            <a:r>
              <a:rPr lang="en-US" dirty="0"/>
              <a:t>Find orders of every element of multiplicative group of remainders mod </a:t>
            </a:r>
            <a:r>
              <a:rPr lang="en-US" dirty="0" smtClean="0"/>
              <a:t>11.</a:t>
            </a:r>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157</a:t>
            </a:fld>
            <a:endParaRPr lang="en-US"/>
          </a:p>
        </p:txBody>
      </p:sp>
    </p:spTree>
    <p:extLst>
      <p:ext uri="{BB962C8B-B14F-4D97-AF65-F5344CB8AC3E}">
        <p14:creationId xmlns:p14="http://schemas.microsoft.com/office/powerpoint/2010/main" val="1533954604"/>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Cyclic group</a:t>
            </a:r>
            <a:endParaRPr lang="en-US" dirty="0"/>
          </a:p>
        </p:txBody>
      </p:sp>
      <p:sp>
        <p:nvSpPr>
          <p:cNvPr id="3" name="Content Placeholder 2"/>
          <p:cNvSpPr>
            <a:spLocks noGrp="1"/>
          </p:cNvSpPr>
          <p:nvPr>
            <p:ph idx="1"/>
          </p:nvPr>
        </p:nvSpPr>
        <p:spPr/>
        <p:txBody>
          <a:bodyPr/>
          <a:lstStyle/>
          <a:p>
            <a:pPr marL="0" indent="0">
              <a:buNone/>
            </a:pPr>
            <a:r>
              <a:rPr lang="en-US" dirty="0" smtClean="0"/>
              <a:t>A finite group is called </a:t>
            </a:r>
            <a:r>
              <a:rPr lang="en-US" i="1" dirty="0" smtClean="0"/>
              <a:t>cyclic</a:t>
            </a:r>
            <a:r>
              <a:rPr lang="en-US" dirty="0" smtClean="0"/>
              <a:t> if it has an element </a:t>
            </a:r>
            <a:r>
              <a:rPr lang="en-US" i="1" dirty="0" smtClean="0">
                <a:latin typeface="Palatino"/>
                <a:cs typeface="Palatino"/>
              </a:rPr>
              <a:t>a</a:t>
            </a:r>
            <a:r>
              <a:rPr lang="en-US" dirty="0" smtClean="0"/>
              <a:t> such that for any element </a:t>
            </a:r>
            <a:r>
              <a:rPr lang="en-US" i="1" dirty="0" smtClean="0">
                <a:latin typeface="Palatino"/>
                <a:cs typeface="Palatino"/>
              </a:rPr>
              <a:t>b</a:t>
            </a:r>
            <a:r>
              <a:rPr lang="en-US" dirty="0" smtClean="0"/>
              <a:t> there is an integer </a:t>
            </a:r>
            <a:r>
              <a:rPr lang="en-US" i="1" dirty="0" smtClean="0">
                <a:latin typeface="Palatino"/>
                <a:cs typeface="Palatino"/>
              </a:rPr>
              <a:t>n</a:t>
            </a:r>
            <a:r>
              <a:rPr lang="en-US" dirty="0" smtClean="0"/>
              <a:t> where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158</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900" y="3613150"/>
            <a:ext cx="1244600" cy="368300"/>
          </a:xfrm>
          <a:prstGeom prst="rect">
            <a:avLst/>
          </a:prstGeom>
        </p:spPr>
      </p:pic>
    </p:spTree>
    <p:extLst>
      <p:ext uri="{BB962C8B-B14F-4D97-AF65-F5344CB8AC3E}">
        <p14:creationId xmlns:p14="http://schemas.microsoft.com/office/powerpoint/2010/main" val="2648579786"/>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Cyclic group of an element</a:t>
            </a:r>
            <a:endParaRPr lang="en-US" dirty="0"/>
          </a:p>
        </p:txBody>
      </p:sp>
      <p:sp>
        <p:nvSpPr>
          <p:cNvPr id="3" name="Content Placeholder 2"/>
          <p:cNvSpPr>
            <a:spLocks noGrp="1"/>
          </p:cNvSpPr>
          <p:nvPr>
            <p:ph idx="1"/>
          </p:nvPr>
        </p:nvSpPr>
        <p:spPr/>
        <p:txBody>
          <a:bodyPr/>
          <a:lstStyle/>
          <a:p>
            <a:pPr marL="0" indent="0">
              <a:buNone/>
            </a:pPr>
            <a:r>
              <a:rPr lang="en-US" dirty="0"/>
              <a:t>P</a:t>
            </a:r>
            <a:r>
              <a:rPr lang="en-US" dirty="0" smtClean="0"/>
              <a:t>owers of a given element in a finite group form a subgroup.</a:t>
            </a:r>
          </a:p>
          <a:p>
            <a:r>
              <a:rPr lang="en-US" dirty="0" smtClean="0"/>
              <a:t>Powers contain </a:t>
            </a:r>
            <a:r>
              <a:rPr lang="en-US" i="1" dirty="0" smtClean="0">
                <a:latin typeface="Palatino"/>
                <a:cs typeface="Palatino"/>
              </a:rPr>
              <a:t>e</a:t>
            </a:r>
            <a:r>
              <a:rPr lang="en-US" dirty="0" smtClean="0"/>
              <a:t>.</a:t>
            </a:r>
          </a:p>
          <a:p>
            <a:r>
              <a:rPr lang="en-US" dirty="0" smtClean="0"/>
              <a:t>Powers contain inverse.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159</a:t>
            </a:fld>
            <a:endParaRPr lang="en-US"/>
          </a:p>
        </p:txBody>
      </p:sp>
    </p:spTree>
    <p:extLst>
      <p:ext uri="{BB962C8B-B14F-4D97-AF65-F5344CB8AC3E}">
        <p14:creationId xmlns:p14="http://schemas.microsoft.com/office/powerpoint/2010/main" val="23528859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  </a:t>
            </a:r>
            <a:endParaRPr lang="en-US" sz="8000"/>
          </a:p>
        </p:txBody>
      </p:sp>
      <p:grpSp>
        <p:nvGrpSpPr>
          <p:cNvPr id="8" name="Group 7"/>
          <p:cNvGrpSpPr/>
          <p:nvPr/>
        </p:nvGrpSpPr>
        <p:grpSpPr>
          <a:xfrm>
            <a:off x="1143006" y="39"/>
            <a:ext cx="6453848" cy="5037582"/>
            <a:chOff x="1143006" y="39"/>
            <a:chExt cx="6453848" cy="5037582"/>
          </a:xfrm>
        </p:grpSpPr>
        <p:grpSp>
          <p:nvGrpSpPr>
            <p:cNvPr id="7" name="Group 6"/>
            <p:cNvGrpSpPr/>
            <p:nvPr/>
          </p:nvGrpSpPr>
          <p:grpSpPr>
            <a:xfrm>
              <a:off x="1143006" y="39"/>
              <a:ext cx="6453848" cy="5037582"/>
              <a:chOff x="1143006" y="39"/>
              <a:chExt cx="6453848" cy="5037582"/>
            </a:xfrm>
          </p:grpSpPr>
          <p:sp>
            <p:nvSpPr>
              <p:cNvPr id="15372" name="Text Box 12"/>
              <p:cNvSpPr txBox="1">
                <a:spLocks noChangeArrowheads="1"/>
              </p:cNvSpPr>
              <p:nvPr/>
            </p:nvSpPr>
            <p:spPr bwMode="auto">
              <a:xfrm>
                <a:off x="2132361" y="1561323"/>
                <a:ext cx="425558"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E</a:t>
                </a:r>
              </a:p>
            </p:txBody>
          </p:sp>
          <p:grpSp>
            <p:nvGrpSpPr>
              <p:cNvPr id="6" name="Group 5"/>
              <p:cNvGrpSpPr/>
              <p:nvPr/>
            </p:nvGrpSpPr>
            <p:grpSpPr>
              <a:xfrm>
                <a:off x="1143006" y="39"/>
                <a:ext cx="6453848" cy="5037582"/>
                <a:chOff x="1143006" y="39"/>
                <a:chExt cx="6453848" cy="5037582"/>
              </a:xfrm>
            </p:grpSpPr>
            <p:grpSp>
              <p:nvGrpSpPr>
                <p:cNvPr id="5" name="Group 4"/>
                <p:cNvGrpSpPr/>
                <p:nvPr/>
              </p:nvGrpSpPr>
              <p:grpSpPr>
                <a:xfrm>
                  <a:off x="1143006" y="39"/>
                  <a:ext cx="6453848" cy="5037582"/>
                  <a:chOff x="1143006" y="39"/>
                  <a:chExt cx="6453848" cy="5037582"/>
                </a:xfrm>
              </p:grpSpPr>
              <p:grpSp>
                <p:nvGrpSpPr>
                  <p:cNvPr id="2" name="Group 1"/>
                  <p:cNvGrpSpPr/>
                  <p:nvPr/>
                </p:nvGrpSpPr>
                <p:grpSpPr>
                  <a:xfrm>
                    <a:off x="2262468" y="39"/>
                    <a:ext cx="5334386" cy="5037582"/>
                    <a:chOff x="2262468" y="39"/>
                    <a:chExt cx="5334386" cy="5037582"/>
                  </a:xfrm>
                </p:grpSpPr>
                <p:sp>
                  <p:nvSpPr>
                    <p:cNvPr id="15376" name="Rectangle 16"/>
                    <p:cNvSpPr>
                      <a:spLocks noChangeArrowheads="1"/>
                    </p:cNvSpPr>
                    <p:nvPr/>
                  </p:nvSpPr>
                  <p:spPr bwMode="auto">
                    <a:xfrm>
                      <a:off x="2782896" y="650574"/>
                      <a:ext cx="3708049" cy="3708051"/>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5377" name="Line 17"/>
                    <p:cNvSpPr>
                      <a:spLocks noChangeShapeType="1"/>
                    </p:cNvSpPr>
                    <p:nvPr/>
                  </p:nvSpPr>
                  <p:spPr bwMode="auto">
                    <a:xfrm flipV="1">
                      <a:off x="2782896" y="650574"/>
                      <a:ext cx="3708049" cy="3708051"/>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5378" name="Text Box 18"/>
                    <p:cNvSpPr txBox="1">
                      <a:spLocks noChangeArrowheads="1"/>
                    </p:cNvSpPr>
                    <p:nvPr/>
                  </p:nvSpPr>
                  <p:spPr bwMode="auto">
                    <a:xfrm>
                      <a:off x="6490945" y="39"/>
                      <a:ext cx="1105909"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15379" name="Text Box 19"/>
                    <p:cNvSpPr txBox="1">
                      <a:spLocks noChangeArrowheads="1"/>
                    </p:cNvSpPr>
                    <p:nvPr/>
                  </p:nvSpPr>
                  <p:spPr bwMode="auto">
                    <a:xfrm>
                      <a:off x="2262468" y="39"/>
                      <a:ext cx="520428"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dirty="0">
                          <a:latin typeface="+mn-lt"/>
                        </a:rPr>
                        <a:t>B</a:t>
                      </a:r>
                      <a:endParaRPr lang="en-US" sz="2400" dirty="0">
                        <a:latin typeface="+mn-lt"/>
                      </a:endParaRPr>
                    </a:p>
                  </p:txBody>
                </p:sp>
                <p:sp>
                  <p:nvSpPr>
                    <p:cNvPr id="15380" name="Text Box 20"/>
                    <p:cNvSpPr txBox="1">
                      <a:spLocks noChangeArrowheads="1"/>
                    </p:cNvSpPr>
                    <p:nvPr/>
                  </p:nvSpPr>
                  <p:spPr bwMode="auto">
                    <a:xfrm>
                      <a:off x="2262468" y="4206833"/>
                      <a:ext cx="555665"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15381" name="Text Box 21"/>
                    <p:cNvSpPr txBox="1">
                      <a:spLocks noChangeArrowheads="1"/>
                    </p:cNvSpPr>
                    <p:nvPr/>
                  </p:nvSpPr>
                  <p:spPr bwMode="auto">
                    <a:xfrm>
                      <a:off x="6542445" y="4206833"/>
                      <a:ext cx="628850"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dirty="0">
                          <a:latin typeface="+mn-lt"/>
                        </a:rPr>
                        <a:t>D</a:t>
                      </a:r>
                    </a:p>
                  </p:txBody>
                </p:sp>
              </p:grpSp>
              <p:sp>
                <p:nvSpPr>
                  <p:cNvPr id="15382" name="AutoShape 22"/>
                  <p:cNvSpPr>
                    <a:spLocks noChangeArrowheads="1"/>
                  </p:cNvSpPr>
                  <p:nvPr/>
                </p:nvSpPr>
                <p:spPr bwMode="auto">
                  <a:xfrm>
                    <a:off x="1742040" y="2276912"/>
                    <a:ext cx="2081712" cy="2081713"/>
                  </a:xfrm>
                  <a:prstGeom prst="diamond">
                    <a:avLst/>
                  </a:prstGeom>
                  <a:noFill/>
                  <a:ln w="38100" cmpd="sng">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5383" name="Text Box 23"/>
                  <p:cNvSpPr txBox="1">
                    <a:spLocks noChangeArrowheads="1"/>
                  </p:cNvSpPr>
                  <p:nvPr/>
                </p:nvSpPr>
                <p:spPr bwMode="auto">
                  <a:xfrm>
                    <a:off x="1143006" y="2927447"/>
                    <a:ext cx="562442"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G</a:t>
                    </a:r>
                  </a:p>
                </p:txBody>
              </p:sp>
            </p:grpSp>
            <p:sp>
              <p:nvSpPr>
                <p:cNvPr id="15384" name="Rectangle 24"/>
                <p:cNvSpPr>
                  <a:spLocks noChangeArrowheads="1"/>
                </p:cNvSpPr>
                <p:nvPr/>
              </p:nvSpPr>
              <p:spPr bwMode="auto">
                <a:xfrm>
                  <a:off x="3888805" y="3252715"/>
                  <a:ext cx="670864" cy="8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F</a:t>
                  </a:r>
                </a:p>
              </p:txBody>
            </p:sp>
          </p:grpSp>
        </p:grpSp>
        <p:sp>
          <p:nvSpPr>
            <p:cNvPr id="15385" name="Line 25"/>
            <p:cNvSpPr>
              <a:spLocks noChangeShapeType="1"/>
            </p:cNvSpPr>
            <p:nvPr/>
          </p:nvSpPr>
          <p:spPr bwMode="auto">
            <a:xfrm>
              <a:off x="2769343" y="650574"/>
              <a:ext cx="1040856" cy="2667194"/>
            </a:xfrm>
            <a:prstGeom prst="line">
              <a:avLst/>
            </a:prstGeom>
            <a:noFill/>
            <a:ln w="38100" cmpd="sng">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grpSp>
      <p:sp>
        <p:nvSpPr>
          <p:cNvPr id="3" name="Slide Number Placeholder 2"/>
          <p:cNvSpPr>
            <a:spLocks noGrp="1"/>
          </p:cNvSpPr>
          <p:nvPr>
            <p:ph type="sldNum" sz="quarter" idx="12"/>
          </p:nvPr>
        </p:nvSpPr>
        <p:spPr/>
        <p:txBody>
          <a:bodyPr/>
          <a:lstStyle/>
          <a:p>
            <a:fld id="{1390060D-1EE0-AD4D-BE99-A9D595E32993}" type="slidenum">
              <a:rPr lang="en-US" smtClean="0"/>
              <a:pPr/>
              <a:t>16</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4876800"/>
            <a:ext cx="6045200" cy="1847671"/>
          </a:xfrm>
          <a:prstGeom prst="rect">
            <a:avLst/>
          </a:prstGeom>
        </p:spPr>
      </p:pic>
    </p:spTree>
    <p:extLst>
      <p:ext uri="{BB962C8B-B14F-4D97-AF65-F5344CB8AC3E}">
        <p14:creationId xmlns:p14="http://schemas.microsoft.com/office/powerpoint/2010/main" val="2493672424"/>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 cyclic group</a:t>
            </a:r>
            <a:endParaRPr lang="en-US" dirty="0"/>
          </a:p>
        </p:txBody>
      </p:sp>
      <p:sp>
        <p:nvSpPr>
          <p:cNvPr id="3" name="Content Placeholder 2"/>
          <p:cNvSpPr>
            <a:spLocks noGrp="1"/>
          </p:cNvSpPr>
          <p:nvPr>
            <p:ph idx="1"/>
          </p:nvPr>
        </p:nvSpPr>
        <p:spPr/>
        <p:txBody>
          <a:bodyPr/>
          <a:lstStyle/>
          <a:p>
            <a:pPr marL="0" indent="0">
              <a:buNone/>
            </a:pPr>
            <a:r>
              <a:rPr lang="en-US" dirty="0" smtClean="0"/>
              <a:t>Additive group of remainders modulo </a:t>
            </a:r>
            <a:r>
              <a:rPr lang="en-US" i="1" dirty="0" smtClean="0">
                <a:latin typeface="Palatino"/>
                <a:cs typeface="Palatino"/>
              </a:rPr>
              <a:t>n</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160</a:t>
            </a:fld>
            <a:endParaRPr lang="en-US"/>
          </a:p>
        </p:txBody>
      </p:sp>
    </p:spTree>
    <p:extLst>
      <p:ext uri="{BB962C8B-B14F-4D97-AF65-F5344CB8AC3E}">
        <p14:creationId xmlns:p14="http://schemas.microsoft.com/office/powerpoint/2010/main" val="323117973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DE5EE7F2-37CA-A44C-84EC-2328C4F7DBE6}" type="slidenum">
              <a:rPr lang="en-US" smtClean="0"/>
              <a:t>161</a:t>
            </a:fld>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dirty="0" smtClean="0"/>
              <a:t>Prove that any subgroup of a cyclic group is cyclic.</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161</a:t>
            </a:fld>
            <a:endParaRPr lang="en-US"/>
          </a:p>
        </p:txBody>
      </p:sp>
    </p:spTree>
    <p:extLst>
      <p:ext uri="{BB962C8B-B14F-4D97-AF65-F5344CB8AC3E}">
        <p14:creationId xmlns:p14="http://schemas.microsoft.com/office/powerpoint/2010/main" val="3506334879"/>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0FCF46B1-11EC-7844-AC78-AEA34B5407A0}" type="slidenum">
              <a:rPr lang="en-US" smtClean="0"/>
              <a:t>162</a:t>
            </a:fld>
            <a:r>
              <a:rPr lang="en-US" dirty="0" smtClean="0"/>
              <a:t> (easy)</a:t>
            </a:r>
            <a:endParaRPr lang="en-US" dirty="0"/>
          </a:p>
        </p:txBody>
      </p:sp>
      <p:sp>
        <p:nvSpPr>
          <p:cNvPr id="3" name="Content Placeholder 2"/>
          <p:cNvSpPr>
            <a:spLocks noGrp="1"/>
          </p:cNvSpPr>
          <p:nvPr>
            <p:ph idx="1"/>
          </p:nvPr>
        </p:nvSpPr>
        <p:spPr/>
        <p:txBody>
          <a:bodyPr/>
          <a:lstStyle/>
          <a:p>
            <a:pPr marL="0" indent="0">
              <a:buNone/>
            </a:pPr>
            <a:r>
              <a:rPr lang="en-US" dirty="0" smtClean="0"/>
              <a:t>Prove that a cyclic group is </a:t>
            </a:r>
            <a:r>
              <a:rPr lang="en-US" dirty="0"/>
              <a:t>A</a:t>
            </a:r>
            <a:r>
              <a:rPr lang="en-US" dirty="0" smtClean="0"/>
              <a:t>belian.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162</a:t>
            </a:fld>
            <a:endParaRPr lang="en-US"/>
          </a:p>
        </p:txBody>
      </p:sp>
    </p:spTree>
    <p:extLst>
      <p:ext uri="{BB962C8B-B14F-4D97-AF65-F5344CB8AC3E}">
        <p14:creationId xmlns:p14="http://schemas.microsoft.com/office/powerpoint/2010/main" val="1979383597"/>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Cosets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163</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84723" b="-84723"/>
          <a:stretch>
            <a:fillRect/>
          </a:stretch>
        </p:blipFill>
        <p:spPr/>
      </p:pic>
    </p:spTree>
    <p:extLst>
      <p:ext uri="{BB962C8B-B14F-4D97-AF65-F5344CB8AC3E}">
        <p14:creationId xmlns:p14="http://schemas.microsoft.com/office/powerpoint/2010/main" val="3889942071"/>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cosets</a:t>
            </a:r>
            <a:endParaRPr lang="en-US" dirty="0"/>
          </a:p>
        </p:txBody>
      </p:sp>
      <p:sp>
        <p:nvSpPr>
          <p:cNvPr id="3" name="Content Placeholder 2"/>
          <p:cNvSpPr>
            <a:spLocks noGrp="1"/>
          </p:cNvSpPr>
          <p:nvPr>
            <p:ph idx="1"/>
          </p:nvPr>
        </p:nvSpPr>
        <p:spPr/>
        <p:txBody>
          <a:bodyPr/>
          <a:lstStyle/>
          <a:p>
            <a:pPr marL="0" indent="0">
              <a:buNone/>
            </a:pPr>
            <a:r>
              <a:rPr lang="en-US" dirty="0" smtClean="0"/>
              <a:t>Consider additive group of integers </a:t>
            </a:r>
            <a:r>
              <a:rPr lang="en-US" sz="3600" i="1" dirty="0" smtClean="0">
                <a:latin typeface="Cambria Math"/>
                <a:cs typeface="Cambria Math"/>
              </a:rPr>
              <a:t>Z</a:t>
            </a:r>
            <a:r>
              <a:rPr lang="en-US" dirty="0" smtClean="0">
                <a:latin typeface="Palatino"/>
                <a:cs typeface="Palatino"/>
              </a:rPr>
              <a:t> </a:t>
            </a:r>
            <a:r>
              <a:rPr lang="en-US" dirty="0" smtClean="0">
                <a:cs typeface="Palatino"/>
              </a:rPr>
              <a:t>and its</a:t>
            </a:r>
            <a:r>
              <a:rPr lang="en-US" dirty="0" smtClean="0"/>
              <a:t> subgroup, integers divisible by </a:t>
            </a:r>
            <a:r>
              <a:rPr lang="en-US" dirty="0" smtClean="0">
                <a:latin typeface="Palatino"/>
                <a:cs typeface="Palatino"/>
              </a:rPr>
              <a:t>4, </a:t>
            </a:r>
            <a:r>
              <a:rPr lang="en-US" i="1" dirty="0" smtClean="0">
                <a:latin typeface="Cambria Math"/>
                <a:cs typeface="Cambria Math"/>
              </a:rPr>
              <a:t>4</a:t>
            </a:r>
            <a:r>
              <a:rPr lang="en-US" sz="3600" i="1" dirty="0" smtClean="0">
                <a:latin typeface="Cambria Math"/>
                <a:cs typeface="Cambria Math"/>
              </a:rPr>
              <a:t>Z</a:t>
            </a:r>
            <a:r>
              <a:rPr lang="en-US" dirty="0" smtClean="0">
                <a:latin typeface="Palatino"/>
                <a:cs typeface="Palatino"/>
              </a:rPr>
              <a:t>. </a:t>
            </a:r>
            <a:r>
              <a:rPr lang="en-US" dirty="0" smtClean="0"/>
              <a:t>It has </a:t>
            </a:r>
            <a:r>
              <a:rPr lang="en-US" dirty="0" smtClean="0">
                <a:latin typeface="Palatino"/>
                <a:cs typeface="Palatino"/>
              </a:rPr>
              <a:t>4</a:t>
            </a:r>
            <a:r>
              <a:rPr lang="en-US" dirty="0" smtClean="0"/>
              <a:t> distinct cosets</a:t>
            </a:r>
          </a:p>
          <a:p>
            <a:r>
              <a:rPr lang="en-US" dirty="0" smtClean="0">
                <a:latin typeface="Palatino"/>
                <a:cs typeface="Palatino"/>
              </a:rPr>
              <a:t>4</a:t>
            </a:r>
            <a:r>
              <a:rPr lang="en-US" i="1" dirty="0" smtClean="0">
                <a:latin typeface="Palatino"/>
                <a:cs typeface="Palatino"/>
              </a:rPr>
              <a:t>n</a:t>
            </a:r>
          </a:p>
          <a:p>
            <a:r>
              <a:rPr lang="en-US" dirty="0" smtClean="0">
                <a:latin typeface="Palatino"/>
                <a:cs typeface="Palatino"/>
              </a:rPr>
              <a:t>4</a:t>
            </a:r>
            <a:r>
              <a:rPr lang="en-US" i="1" dirty="0" smtClean="0">
                <a:latin typeface="Palatino"/>
                <a:cs typeface="Palatino"/>
              </a:rPr>
              <a:t>n</a:t>
            </a:r>
            <a:r>
              <a:rPr lang="en-US" dirty="0" smtClean="0">
                <a:latin typeface="Palatino"/>
                <a:cs typeface="Palatino"/>
              </a:rPr>
              <a:t> + 1</a:t>
            </a:r>
          </a:p>
          <a:p>
            <a:r>
              <a:rPr lang="en-US" dirty="0" smtClean="0">
                <a:latin typeface="Palatino"/>
                <a:cs typeface="Palatino"/>
              </a:rPr>
              <a:t>4</a:t>
            </a:r>
            <a:r>
              <a:rPr lang="en-US" i="1" dirty="0" smtClean="0">
                <a:latin typeface="Palatino"/>
                <a:cs typeface="Palatino"/>
              </a:rPr>
              <a:t>n</a:t>
            </a:r>
            <a:r>
              <a:rPr lang="en-US" dirty="0" smtClean="0">
                <a:latin typeface="Palatino"/>
                <a:cs typeface="Palatino"/>
              </a:rPr>
              <a:t> + 2</a:t>
            </a:r>
          </a:p>
          <a:p>
            <a:r>
              <a:rPr lang="en-US" dirty="0" smtClean="0">
                <a:latin typeface="Palatino"/>
                <a:cs typeface="Palatino"/>
              </a:rPr>
              <a:t>4</a:t>
            </a:r>
            <a:r>
              <a:rPr lang="en-US" i="1" dirty="0" smtClean="0">
                <a:latin typeface="Palatino"/>
                <a:cs typeface="Palatino"/>
              </a:rPr>
              <a:t>n</a:t>
            </a:r>
            <a:r>
              <a:rPr lang="en-US" dirty="0" smtClean="0">
                <a:latin typeface="Palatino"/>
                <a:cs typeface="Palatino"/>
              </a:rPr>
              <a:t> + 3</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164</a:t>
            </a:fld>
            <a:endParaRPr lang="en-US"/>
          </a:p>
        </p:txBody>
      </p:sp>
    </p:spTree>
    <p:extLst>
      <p:ext uri="{BB962C8B-B14F-4D97-AF65-F5344CB8AC3E}">
        <p14:creationId xmlns:p14="http://schemas.microsoft.com/office/powerpoint/2010/main" val="3134213649"/>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ize of cosets</a:t>
            </a:r>
            <a:endParaRPr lang="en-US" dirty="0"/>
          </a:p>
        </p:txBody>
      </p:sp>
      <p:sp>
        <p:nvSpPr>
          <p:cNvPr id="3" name="Content Placeholder 2"/>
          <p:cNvSpPr>
            <a:spLocks noGrp="1"/>
          </p:cNvSpPr>
          <p:nvPr>
            <p:ph idx="1"/>
          </p:nvPr>
        </p:nvSpPr>
        <p:spPr/>
        <p:txBody>
          <a:bodyPr/>
          <a:lstStyle/>
          <a:p>
            <a:pPr marL="0" indent="0">
              <a:buNone/>
            </a:pPr>
            <a:r>
              <a:rPr lang="en-US" dirty="0" smtClean="0"/>
              <a:t>The number of elements in a coset </a:t>
            </a:r>
            <a:r>
              <a:rPr lang="en-US" i="1" dirty="0" err="1" smtClean="0">
                <a:latin typeface="Palatino"/>
                <a:cs typeface="Palatino"/>
              </a:rPr>
              <a:t>aH</a:t>
            </a:r>
            <a:r>
              <a:rPr lang="en-US" dirty="0" smtClean="0"/>
              <a:t> is the same as the number of elements in the subgroup </a:t>
            </a:r>
            <a:r>
              <a:rPr lang="en-US" i="1" dirty="0" smtClean="0">
                <a:latin typeface="Palatino"/>
                <a:cs typeface="Palatino"/>
              </a:rPr>
              <a:t>H</a:t>
            </a:r>
            <a:r>
              <a:rPr lang="en-US" dirty="0" smtClean="0"/>
              <a:t>.</a:t>
            </a:r>
            <a:endParaRPr lang="en-US" dirty="0"/>
          </a:p>
          <a:p>
            <a:pPr marL="0" indent="0">
              <a:buNone/>
            </a:pPr>
            <a:r>
              <a:rPr lang="en-US" dirty="0" smtClean="0"/>
              <a:t>Proof: </a:t>
            </a:r>
          </a:p>
          <a:p>
            <a:pPr marL="0" indent="0">
              <a:buNone/>
            </a:pPr>
            <a:r>
              <a:rPr lang="en-US" dirty="0" smtClean="0"/>
              <a:t>Follows from one-to-one property of the transformation </a:t>
            </a:r>
            <a:r>
              <a:rPr lang="en-US" i="1" dirty="0" smtClean="0">
                <a:latin typeface="Palatino"/>
                <a:cs typeface="Palatino"/>
              </a:rPr>
              <a:t>ax</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165</a:t>
            </a:fld>
            <a:endParaRPr lang="en-US"/>
          </a:p>
        </p:txBody>
      </p:sp>
    </p:spTree>
    <p:extLst>
      <p:ext uri="{BB962C8B-B14F-4D97-AF65-F5344CB8AC3E}">
        <p14:creationId xmlns:p14="http://schemas.microsoft.com/office/powerpoint/2010/main" val="3848119677"/>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coverage by cosets</a:t>
            </a:r>
            <a:endParaRPr lang="en-US" dirty="0"/>
          </a:p>
        </p:txBody>
      </p:sp>
      <p:sp>
        <p:nvSpPr>
          <p:cNvPr id="3" name="Content Placeholder 2"/>
          <p:cNvSpPr>
            <a:spLocks noGrp="1"/>
          </p:cNvSpPr>
          <p:nvPr>
            <p:ph idx="1"/>
          </p:nvPr>
        </p:nvSpPr>
        <p:spPr/>
        <p:txBody>
          <a:bodyPr/>
          <a:lstStyle/>
          <a:p>
            <a:pPr marL="0" indent="0">
              <a:buNone/>
            </a:pPr>
            <a:r>
              <a:rPr lang="en-US" dirty="0" smtClean="0"/>
              <a:t>Every element </a:t>
            </a:r>
            <a:r>
              <a:rPr lang="en-US" i="1" dirty="0" smtClean="0">
                <a:latin typeface="Palatino"/>
                <a:cs typeface="Palatino"/>
              </a:rPr>
              <a:t>a</a:t>
            </a:r>
            <a:r>
              <a:rPr lang="en-US" dirty="0" smtClean="0"/>
              <a:t> of group </a:t>
            </a:r>
            <a:r>
              <a:rPr lang="en-US" i="1" dirty="0" smtClean="0">
                <a:latin typeface="Palatino"/>
                <a:cs typeface="Palatino"/>
              </a:rPr>
              <a:t>G</a:t>
            </a:r>
            <a:r>
              <a:rPr lang="en-US" dirty="0" smtClean="0"/>
              <a:t> belongs to some coset of subgroup </a:t>
            </a:r>
            <a:r>
              <a:rPr lang="en-US" i="1" dirty="0" smtClean="0">
                <a:latin typeface="Palatino"/>
                <a:cs typeface="Palatino"/>
              </a:rPr>
              <a:t>H</a:t>
            </a:r>
            <a:r>
              <a:rPr lang="en-US" dirty="0" smtClean="0"/>
              <a:t>.</a:t>
            </a:r>
          </a:p>
          <a:p>
            <a:pPr marL="0" indent="0">
              <a:buNone/>
            </a:pPr>
            <a:endParaRPr lang="en-US" dirty="0"/>
          </a:p>
          <a:p>
            <a:pPr marL="0" indent="0">
              <a:buNone/>
            </a:pPr>
            <a:r>
              <a:rPr lang="en-US" dirty="0" smtClean="0"/>
              <a:t>Proof:</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166</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4368800"/>
            <a:ext cx="4796064" cy="431800"/>
          </a:xfrm>
          <a:prstGeom prst="rect">
            <a:avLst/>
          </a:prstGeom>
        </p:spPr>
      </p:pic>
    </p:spTree>
    <p:extLst>
      <p:ext uri="{BB962C8B-B14F-4D97-AF65-F5344CB8AC3E}">
        <p14:creationId xmlns:p14="http://schemas.microsoft.com/office/powerpoint/2010/main" val="2609012039"/>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Cosets are </a:t>
            </a:r>
            <a:br>
              <a:rPr lang="en-US" dirty="0" smtClean="0"/>
            </a:br>
            <a:r>
              <a:rPr lang="en-US" dirty="0" smtClean="0"/>
              <a:t>either disjoint or identical</a:t>
            </a:r>
            <a:endParaRPr lang="en-US" dirty="0"/>
          </a:p>
        </p:txBody>
      </p:sp>
      <p:sp>
        <p:nvSpPr>
          <p:cNvPr id="3" name="Content Placeholder 2"/>
          <p:cNvSpPr>
            <a:spLocks noGrp="1"/>
          </p:cNvSpPr>
          <p:nvPr>
            <p:ph idx="1"/>
          </p:nvPr>
        </p:nvSpPr>
        <p:spPr/>
        <p:txBody>
          <a:bodyPr/>
          <a:lstStyle/>
          <a:p>
            <a:pPr marL="0" indent="0">
              <a:buNone/>
            </a:pPr>
            <a:r>
              <a:rPr lang="en-US" dirty="0" smtClean="0"/>
              <a:t>If two cosets </a:t>
            </a:r>
            <a:r>
              <a:rPr lang="en-US" i="1" dirty="0" err="1" smtClean="0">
                <a:latin typeface="Palatino"/>
                <a:cs typeface="Palatino"/>
              </a:rPr>
              <a:t>aH</a:t>
            </a:r>
            <a:r>
              <a:rPr lang="en-US" dirty="0" smtClean="0"/>
              <a:t> and </a:t>
            </a:r>
            <a:r>
              <a:rPr lang="en-US" i="1" dirty="0" err="1" smtClean="0">
                <a:latin typeface="Palatino"/>
                <a:cs typeface="Palatino"/>
              </a:rPr>
              <a:t>bH</a:t>
            </a:r>
            <a:r>
              <a:rPr lang="en-US" dirty="0" smtClean="0"/>
              <a:t> in a group </a:t>
            </a:r>
            <a:r>
              <a:rPr lang="en-US" i="1" dirty="0" smtClean="0">
                <a:latin typeface="Palatino"/>
                <a:cs typeface="Palatino"/>
              </a:rPr>
              <a:t>G</a:t>
            </a:r>
            <a:r>
              <a:rPr lang="en-US" dirty="0" smtClean="0"/>
              <a:t> have a common element </a:t>
            </a:r>
            <a:r>
              <a:rPr lang="en-US" i="1" dirty="0" smtClean="0">
                <a:latin typeface="Palatino"/>
                <a:cs typeface="Palatino"/>
              </a:rPr>
              <a:t>c</a:t>
            </a:r>
            <a:r>
              <a:rPr lang="en-US" dirty="0" smtClean="0"/>
              <a:t>, then </a:t>
            </a:r>
            <a:r>
              <a:rPr lang="en-US" i="1" dirty="0" err="1" smtClean="0">
                <a:latin typeface="Palatino"/>
                <a:cs typeface="Palatino"/>
              </a:rPr>
              <a:t>aH</a:t>
            </a:r>
            <a:r>
              <a:rPr lang="en-US" i="1" dirty="0" smtClean="0">
                <a:latin typeface="Palatino"/>
                <a:cs typeface="Palatino"/>
              </a:rPr>
              <a:t> = </a:t>
            </a:r>
            <a:r>
              <a:rPr lang="en-US" i="1" dirty="0" err="1" smtClean="0">
                <a:latin typeface="Palatino"/>
                <a:cs typeface="Palatino"/>
              </a:rPr>
              <a:t>bH</a:t>
            </a:r>
            <a:r>
              <a:rPr lang="en-US" dirty="0" smtClean="0"/>
              <a:t>.</a:t>
            </a:r>
          </a:p>
          <a:p>
            <a:pPr marL="0" indent="0">
              <a:buNone/>
            </a:pPr>
            <a:r>
              <a:rPr lang="en-US" dirty="0" smtClean="0"/>
              <a:t>Proof:</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167</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210569"/>
            <a:ext cx="6477000" cy="3342631"/>
          </a:xfrm>
          <a:prstGeom prst="rect">
            <a:avLst/>
          </a:prstGeom>
        </p:spPr>
      </p:pic>
    </p:spTree>
    <p:extLst>
      <p:ext uri="{BB962C8B-B14F-4D97-AF65-F5344CB8AC3E}">
        <p14:creationId xmlns:p14="http://schemas.microsoft.com/office/powerpoint/2010/main" val="1432508470"/>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Lagrange’s Theorem</a:t>
            </a:r>
            <a:endParaRPr lang="en-US" dirty="0"/>
          </a:p>
        </p:txBody>
      </p:sp>
      <p:sp>
        <p:nvSpPr>
          <p:cNvPr id="3" name="Content Placeholder 2"/>
          <p:cNvSpPr>
            <a:spLocks noGrp="1"/>
          </p:cNvSpPr>
          <p:nvPr>
            <p:ph idx="1"/>
          </p:nvPr>
        </p:nvSpPr>
        <p:spPr/>
        <p:txBody>
          <a:bodyPr/>
          <a:lstStyle/>
          <a:p>
            <a:pPr marL="0" indent="0">
              <a:buNone/>
            </a:pPr>
            <a:r>
              <a:rPr lang="en-US" dirty="0" smtClean="0"/>
              <a:t>The order of a subgroup </a:t>
            </a:r>
            <a:r>
              <a:rPr lang="en-US" i="1" dirty="0" smtClean="0">
                <a:latin typeface="Palatino"/>
                <a:cs typeface="Palatino"/>
              </a:rPr>
              <a:t>H</a:t>
            </a:r>
            <a:r>
              <a:rPr lang="en-US" dirty="0" smtClean="0"/>
              <a:t> of a finite group </a:t>
            </a:r>
            <a:r>
              <a:rPr lang="en-US" i="1" dirty="0" smtClean="0">
                <a:latin typeface="Palatino"/>
                <a:cs typeface="Palatino"/>
              </a:rPr>
              <a:t>G </a:t>
            </a:r>
            <a:r>
              <a:rPr lang="en-US" dirty="0" smtClean="0"/>
              <a:t>divides the order of the group.</a:t>
            </a:r>
          </a:p>
          <a:p>
            <a:pPr marL="0" indent="0">
              <a:buNone/>
            </a:pPr>
            <a:r>
              <a:rPr lang="en-US" dirty="0" smtClean="0"/>
              <a:t>Proof:</a:t>
            </a:r>
          </a:p>
          <a:p>
            <a:pPr marL="514350" indent="-514350">
              <a:buFont typeface="+mj-lt"/>
              <a:buAutoNum type="arabicPeriod"/>
            </a:pPr>
            <a:r>
              <a:rPr lang="en-US" dirty="0" smtClean="0">
                <a:cs typeface="Palatino"/>
              </a:rPr>
              <a:t>The group </a:t>
            </a:r>
            <a:r>
              <a:rPr lang="en-US" i="1" dirty="0" smtClean="0">
                <a:latin typeface="Palatino"/>
                <a:cs typeface="Palatino"/>
              </a:rPr>
              <a:t>G</a:t>
            </a:r>
            <a:r>
              <a:rPr lang="en-US" dirty="0" smtClean="0"/>
              <a:t> is covered by cosets of </a:t>
            </a:r>
            <a:r>
              <a:rPr lang="en-US" i="1" dirty="0" smtClean="0">
                <a:latin typeface="Palatino"/>
                <a:cs typeface="Palatino"/>
              </a:rPr>
              <a:t>H</a:t>
            </a:r>
            <a:r>
              <a:rPr lang="en-US" dirty="0" smtClean="0"/>
              <a:t>. </a:t>
            </a:r>
          </a:p>
          <a:p>
            <a:pPr marL="514350" indent="-514350">
              <a:buFont typeface="+mj-lt"/>
              <a:buAutoNum type="arabicPeriod"/>
            </a:pPr>
            <a:r>
              <a:rPr lang="en-US" dirty="0" smtClean="0"/>
              <a:t>Different cosets are disjoint.</a:t>
            </a:r>
          </a:p>
          <a:p>
            <a:pPr marL="514350" indent="-514350">
              <a:buFont typeface="+mj-lt"/>
              <a:buAutoNum type="arabicPeriod"/>
            </a:pPr>
            <a:r>
              <a:rPr lang="en-US" dirty="0" smtClean="0"/>
              <a:t>They are of the same size </a:t>
            </a:r>
            <a:r>
              <a:rPr lang="en-US" i="1" dirty="0" smtClean="0">
                <a:latin typeface="Palatino"/>
                <a:cs typeface="Palatino"/>
              </a:rPr>
              <a:t>n</a:t>
            </a:r>
            <a:r>
              <a:rPr lang="en-US" dirty="0" smtClean="0"/>
              <a:t>.</a:t>
            </a:r>
          </a:p>
          <a:p>
            <a:pPr marL="0" indent="0">
              <a:buNone/>
            </a:pPr>
            <a:r>
              <a:rPr lang="en-US" dirty="0" smtClean="0"/>
              <a:t>The order of </a:t>
            </a:r>
            <a:r>
              <a:rPr lang="en-US" i="1" dirty="0" smtClean="0">
                <a:latin typeface="Palatino"/>
                <a:cs typeface="Palatino"/>
              </a:rPr>
              <a:t>G</a:t>
            </a:r>
            <a:r>
              <a:rPr lang="en-US" dirty="0" smtClean="0"/>
              <a:t> is </a:t>
            </a:r>
            <a:r>
              <a:rPr lang="en-US" i="1" dirty="0" smtClean="0">
                <a:latin typeface="Palatino"/>
                <a:cs typeface="Palatino"/>
              </a:rPr>
              <a:t>nm</a:t>
            </a:r>
            <a:r>
              <a:rPr lang="en-US" dirty="0" smtClean="0"/>
              <a:t> where </a:t>
            </a:r>
            <a:r>
              <a:rPr lang="en-US" i="1" dirty="0" smtClean="0">
                <a:latin typeface="Palatino"/>
                <a:cs typeface="Palatino"/>
              </a:rPr>
              <a:t>m</a:t>
            </a:r>
            <a:r>
              <a:rPr lang="en-US" dirty="0" smtClean="0"/>
              <a:t> is the number of distinct cosets.</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168</a:t>
            </a:fld>
            <a:endParaRPr lang="en-US"/>
          </a:p>
        </p:txBody>
      </p:sp>
    </p:spTree>
    <p:extLst>
      <p:ext uri="{BB962C8B-B14F-4D97-AF65-F5344CB8AC3E}">
        <p14:creationId xmlns:p14="http://schemas.microsoft.com/office/powerpoint/2010/main" val="2495275230"/>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Corollary of Lagrange’s theorem</a:t>
            </a:r>
            <a:endParaRPr lang="en-US" dirty="0"/>
          </a:p>
        </p:txBody>
      </p:sp>
      <p:sp>
        <p:nvSpPr>
          <p:cNvPr id="3" name="Content Placeholder 2"/>
          <p:cNvSpPr>
            <a:spLocks noGrp="1"/>
          </p:cNvSpPr>
          <p:nvPr>
            <p:ph idx="1"/>
          </p:nvPr>
        </p:nvSpPr>
        <p:spPr/>
        <p:txBody>
          <a:bodyPr/>
          <a:lstStyle/>
          <a:p>
            <a:pPr marL="0" indent="0">
              <a:buNone/>
            </a:pPr>
            <a:r>
              <a:rPr lang="en-US" dirty="0" smtClean="0"/>
              <a:t>The order of any element in the finite group divides the order of the group.</a:t>
            </a:r>
          </a:p>
          <a:p>
            <a:pPr marL="0" indent="0">
              <a:buNone/>
            </a:pPr>
            <a:r>
              <a:rPr lang="en-US" dirty="0" smtClean="0"/>
              <a:t>Proof:</a:t>
            </a:r>
          </a:p>
          <a:p>
            <a:pPr marL="0" indent="0">
              <a:buNone/>
            </a:pPr>
            <a:r>
              <a:rPr lang="en-US" dirty="0" smtClean="0"/>
              <a:t>An order of an element is equal to the order of the cyclic group of its powers.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169</a:t>
            </a:fld>
            <a:endParaRPr lang="en-US"/>
          </a:p>
        </p:txBody>
      </p:sp>
    </p:spTree>
    <p:extLst>
      <p:ext uri="{BB962C8B-B14F-4D97-AF65-F5344CB8AC3E}">
        <p14:creationId xmlns:p14="http://schemas.microsoft.com/office/powerpoint/2010/main" val="33317788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  </a:t>
            </a:r>
            <a:endParaRPr lang="en-US" sz="8000"/>
          </a:p>
        </p:txBody>
      </p:sp>
      <p:sp>
        <p:nvSpPr>
          <p:cNvPr id="15372" name="Text Box 12"/>
          <p:cNvSpPr txBox="1">
            <a:spLocks noChangeArrowheads="1"/>
          </p:cNvSpPr>
          <p:nvPr/>
        </p:nvSpPr>
        <p:spPr bwMode="auto">
          <a:xfrm>
            <a:off x="2301875" y="1828800"/>
            <a:ext cx="49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E</a:t>
            </a:r>
          </a:p>
        </p:txBody>
      </p:sp>
      <p:grpSp>
        <p:nvGrpSpPr>
          <p:cNvPr id="2" name="Group 1"/>
          <p:cNvGrpSpPr/>
          <p:nvPr/>
        </p:nvGrpSpPr>
        <p:grpSpPr>
          <a:xfrm>
            <a:off x="2454275" y="0"/>
            <a:ext cx="6248400" cy="5751513"/>
            <a:chOff x="2454275" y="0"/>
            <a:chExt cx="6248400" cy="5751513"/>
          </a:xfrm>
        </p:grpSpPr>
        <p:sp>
          <p:nvSpPr>
            <p:cNvPr id="15376" name="Rectangle 16"/>
            <p:cNvSpPr>
              <a:spLocks noChangeArrowheads="1"/>
            </p:cNvSpPr>
            <p:nvPr/>
          </p:nvSpPr>
          <p:spPr bwMode="auto">
            <a:xfrm>
              <a:off x="3063875" y="762000"/>
              <a:ext cx="4343400" cy="4343400"/>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5377" name="Line 17"/>
            <p:cNvSpPr>
              <a:spLocks noChangeShapeType="1"/>
            </p:cNvSpPr>
            <p:nvPr/>
          </p:nvSpPr>
          <p:spPr bwMode="auto">
            <a:xfrm flipV="1">
              <a:off x="3063875" y="762000"/>
              <a:ext cx="4343400" cy="4343400"/>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5378" name="Text Box 18"/>
            <p:cNvSpPr txBox="1">
              <a:spLocks noChangeArrowheads="1"/>
            </p:cNvSpPr>
            <p:nvPr/>
          </p:nvSpPr>
          <p:spPr bwMode="auto">
            <a:xfrm>
              <a:off x="7407275" y="0"/>
              <a:ext cx="129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15379" name="Text Box 19"/>
            <p:cNvSpPr txBox="1">
              <a:spLocks noChangeArrowheads="1"/>
            </p:cNvSpPr>
            <p:nvPr/>
          </p:nvSpPr>
          <p:spPr bwMode="auto">
            <a:xfrm>
              <a:off x="2454275" y="0"/>
              <a:ext cx="60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B</a:t>
              </a:r>
              <a:endParaRPr lang="en-US" sz="2400">
                <a:latin typeface="+mn-lt"/>
              </a:endParaRPr>
            </a:p>
          </p:txBody>
        </p:sp>
        <p:sp>
          <p:nvSpPr>
            <p:cNvPr id="15380" name="Text Box 20"/>
            <p:cNvSpPr txBox="1">
              <a:spLocks noChangeArrowheads="1"/>
            </p:cNvSpPr>
            <p:nvPr/>
          </p:nvSpPr>
          <p:spPr bwMode="auto">
            <a:xfrm>
              <a:off x="2454275" y="4927600"/>
              <a:ext cx="650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15381" name="Text Box 21"/>
            <p:cNvSpPr txBox="1">
              <a:spLocks noChangeArrowheads="1"/>
            </p:cNvSpPr>
            <p:nvPr/>
          </p:nvSpPr>
          <p:spPr bwMode="auto">
            <a:xfrm>
              <a:off x="7467600" y="4927600"/>
              <a:ext cx="6238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a:latin typeface="+mn-lt"/>
                </a:rPr>
                <a:t>D</a:t>
              </a:r>
            </a:p>
          </p:txBody>
        </p:sp>
      </p:grpSp>
      <p:sp>
        <p:nvSpPr>
          <p:cNvPr id="15382" name="AutoShape 22"/>
          <p:cNvSpPr>
            <a:spLocks noChangeArrowheads="1"/>
          </p:cNvSpPr>
          <p:nvPr/>
        </p:nvSpPr>
        <p:spPr bwMode="auto">
          <a:xfrm>
            <a:off x="1844675" y="2667000"/>
            <a:ext cx="2438400" cy="2438400"/>
          </a:xfrm>
          <a:prstGeom prst="diamond">
            <a:avLst/>
          </a:prstGeom>
          <a:noFill/>
          <a:ln w="38100" cmpd="sng">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5383" name="Text Box 23"/>
          <p:cNvSpPr txBox="1">
            <a:spLocks noChangeArrowheads="1"/>
          </p:cNvSpPr>
          <p:nvPr/>
        </p:nvSpPr>
        <p:spPr bwMode="auto">
          <a:xfrm>
            <a:off x="1143000" y="3429000"/>
            <a:ext cx="658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G</a:t>
            </a:r>
          </a:p>
        </p:txBody>
      </p:sp>
      <p:sp>
        <p:nvSpPr>
          <p:cNvPr id="15384" name="Rectangle 24"/>
          <p:cNvSpPr>
            <a:spLocks noChangeArrowheads="1"/>
          </p:cNvSpPr>
          <p:nvPr/>
        </p:nvSpPr>
        <p:spPr bwMode="auto">
          <a:xfrm>
            <a:off x="4359275" y="3810000"/>
            <a:ext cx="785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F</a:t>
            </a:r>
          </a:p>
        </p:txBody>
      </p:sp>
      <p:sp>
        <p:nvSpPr>
          <p:cNvPr id="15385" name="Line 25"/>
          <p:cNvSpPr>
            <a:spLocks noChangeShapeType="1"/>
          </p:cNvSpPr>
          <p:nvPr/>
        </p:nvSpPr>
        <p:spPr bwMode="auto">
          <a:xfrm>
            <a:off x="3048000" y="762000"/>
            <a:ext cx="1219200" cy="3124200"/>
          </a:xfrm>
          <a:prstGeom prst="line">
            <a:avLst/>
          </a:prstGeom>
          <a:noFill/>
          <a:ln w="38100" cmpd="sng">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17</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16" y="5787517"/>
            <a:ext cx="3048000" cy="419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Corollary</a:t>
            </a:r>
            <a:endParaRPr lang="en-US" dirty="0"/>
          </a:p>
        </p:txBody>
      </p:sp>
      <p:sp>
        <p:nvSpPr>
          <p:cNvPr id="3" name="Content Placeholder 2"/>
          <p:cNvSpPr>
            <a:spLocks noGrp="1"/>
          </p:cNvSpPr>
          <p:nvPr>
            <p:ph idx="1"/>
          </p:nvPr>
        </p:nvSpPr>
        <p:spPr/>
        <p:txBody>
          <a:bodyPr/>
          <a:lstStyle/>
          <a:p>
            <a:pPr marL="0" indent="0">
              <a:buNone/>
            </a:pPr>
            <a:r>
              <a:rPr lang="en-US" dirty="0" smtClean="0"/>
              <a:t>G is a group of order </a:t>
            </a:r>
            <a:r>
              <a:rPr lang="en-US" i="1" dirty="0" smtClean="0">
                <a:latin typeface="Palatino"/>
                <a:cs typeface="Palatino"/>
              </a:rPr>
              <a:t>n</a:t>
            </a:r>
            <a:r>
              <a:rPr lang="en-US" dirty="0" smtClean="0"/>
              <a:t>. If </a:t>
            </a:r>
            <a:r>
              <a:rPr lang="en-US" i="1" dirty="0" smtClean="0">
                <a:latin typeface="Palatino"/>
                <a:cs typeface="Palatino"/>
              </a:rPr>
              <a:t>a</a:t>
            </a:r>
            <a:r>
              <a:rPr lang="en-US" dirty="0" smtClean="0"/>
              <a:t> is an element of </a:t>
            </a:r>
            <a:r>
              <a:rPr lang="en-US" i="1" dirty="0" smtClean="0">
                <a:latin typeface="Palatino"/>
                <a:cs typeface="Palatino"/>
              </a:rPr>
              <a:t>G</a:t>
            </a:r>
            <a:r>
              <a:rPr lang="en-US" dirty="0" smtClean="0"/>
              <a:t> then </a:t>
            </a:r>
            <a:r>
              <a:rPr lang="en-US" i="1" dirty="0" smtClean="0">
                <a:latin typeface="Palatino"/>
                <a:cs typeface="Palatino"/>
              </a:rPr>
              <a:t>a</a:t>
            </a:r>
            <a:r>
              <a:rPr lang="en-US" i="1" baseline="30000" dirty="0" smtClean="0">
                <a:latin typeface="Palatino"/>
                <a:cs typeface="Palatino"/>
              </a:rPr>
              <a:t>n</a:t>
            </a:r>
            <a:r>
              <a:rPr lang="en-US" i="1" dirty="0" smtClean="0">
                <a:latin typeface="Palatino"/>
                <a:cs typeface="Palatino"/>
              </a:rPr>
              <a:t> = </a:t>
            </a:r>
            <a:r>
              <a:rPr lang="en-US" i="1" dirty="0">
                <a:latin typeface="Palatino"/>
                <a:cs typeface="Palatino"/>
              </a:rPr>
              <a:t>e</a:t>
            </a:r>
            <a:r>
              <a:rPr lang="en-US" dirty="0" smtClean="0"/>
              <a:t>.</a:t>
            </a:r>
          </a:p>
          <a:p>
            <a:pPr marL="0" indent="0">
              <a:buNone/>
            </a:pPr>
            <a:r>
              <a:rPr lang="en-US" dirty="0" smtClean="0"/>
              <a:t>Proof:</a:t>
            </a:r>
          </a:p>
          <a:p>
            <a:pPr marL="0" indent="0">
              <a:buNone/>
            </a:pPr>
            <a:r>
              <a:rPr lang="en-US" dirty="0" smtClean="0"/>
              <a:t>If </a:t>
            </a:r>
            <a:r>
              <a:rPr lang="en-US" i="1" dirty="0" smtClean="0">
                <a:latin typeface="Palatino"/>
                <a:cs typeface="Palatino"/>
              </a:rPr>
              <a:t>a</a:t>
            </a:r>
            <a:r>
              <a:rPr lang="en-US" dirty="0" smtClean="0"/>
              <a:t> has an order </a:t>
            </a:r>
            <a:r>
              <a:rPr lang="en-US" i="1" dirty="0" smtClean="0">
                <a:latin typeface="Palatino"/>
                <a:cs typeface="Palatino"/>
              </a:rPr>
              <a:t>m</a:t>
            </a:r>
            <a:r>
              <a:rPr lang="en-US" dirty="0" smtClean="0"/>
              <a:t>, than </a:t>
            </a:r>
            <a:r>
              <a:rPr lang="en-US" i="1" dirty="0" smtClean="0">
                <a:latin typeface="Palatino"/>
                <a:cs typeface="Palatino"/>
              </a:rPr>
              <a:t>m</a:t>
            </a:r>
            <a:r>
              <a:rPr lang="en-US" dirty="0" smtClean="0"/>
              <a:t> divides </a:t>
            </a:r>
            <a:r>
              <a:rPr lang="en-US" i="1" dirty="0" smtClean="0">
                <a:latin typeface="Palatino"/>
                <a:cs typeface="Palatino"/>
              </a:rPr>
              <a:t>n</a:t>
            </a:r>
            <a:r>
              <a:rPr lang="en-US" dirty="0" smtClean="0"/>
              <a:t>,</a:t>
            </a:r>
          </a:p>
          <a:p>
            <a:pPr marL="0" indent="0">
              <a:buNone/>
            </a:pPr>
            <a:r>
              <a:rPr lang="en-US" dirty="0" smtClean="0"/>
              <a:t>and </a:t>
            </a:r>
            <a:r>
              <a:rPr lang="en-US" i="1" dirty="0" smtClean="0">
                <a:latin typeface="Palatino"/>
                <a:cs typeface="Palatino"/>
              </a:rPr>
              <a:t>n = qm</a:t>
            </a:r>
            <a:r>
              <a:rPr lang="en-US" dirty="0" smtClean="0"/>
              <a:t>. </a:t>
            </a:r>
          </a:p>
          <a:p>
            <a:pPr marL="0" indent="0">
              <a:buNone/>
            </a:pPr>
            <a:r>
              <a:rPr lang="en-US" i="1" dirty="0" smtClean="0">
                <a:latin typeface="Palatino"/>
                <a:cs typeface="Palatino"/>
              </a:rPr>
              <a:t>a</a:t>
            </a:r>
            <a:r>
              <a:rPr lang="en-US" i="1" baseline="30000" dirty="0" smtClean="0">
                <a:latin typeface="Palatino"/>
                <a:cs typeface="Palatino"/>
              </a:rPr>
              <a:t>m</a:t>
            </a:r>
            <a:r>
              <a:rPr lang="en-US" i="1" dirty="0" smtClean="0">
                <a:latin typeface="Palatino"/>
                <a:cs typeface="Palatino"/>
              </a:rPr>
              <a:t> = e</a:t>
            </a:r>
            <a:r>
              <a:rPr lang="en-US" dirty="0" smtClean="0"/>
              <a:t>, therefore </a:t>
            </a:r>
            <a:r>
              <a:rPr lang="en-US" dirty="0" smtClean="0">
                <a:latin typeface="Palatino"/>
                <a:cs typeface="Palatino"/>
              </a:rPr>
              <a:t>(</a:t>
            </a:r>
            <a:r>
              <a:rPr lang="en-US" i="1" dirty="0" smtClean="0">
                <a:latin typeface="Palatino"/>
                <a:cs typeface="Palatino"/>
              </a:rPr>
              <a:t>a</a:t>
            </a:r>
            <a:r>
              <a:rPr lang="en-US" i="1" baseline="30000" dirty="0" smtClean="0">
                <a:latin typeface="Palatino"/>
                <a:cs typeface="Palatino"/>
              </a:rPr>
              <a:t>m</a:t>
            </a:r>
            <a:r>
              <a:rPr lang="en-US" dirty="0" smtClean="0">
                <a:latin typeface="Palatino"/>
                <a:cs typeface="Palatino"/>
              </a:rPr>
              <a:t>)</a:t>
            </a:r>
            <a:r>
              <a:rPr lang="en-US" i="1" baseline="30000" dirty="0" smtClean="0">
                <a:latin typeface="Palatino"/>
                <a:cs typeface="Palatino"/>
              </a:rPr>
              <a:t>q</a:t>
            </a:r>
            <a:r>
              <a:rPr lang="en-US" dirty="0" smtClean="0">
                <a:latin typeface="Palatino"/>
                <a:cs typeface="Palatino"/>
              </a:rPr>
              <a:t> = </a:t>
            </a:r>
            <a:r>
              <a:rPr lang="en-US" i="1" dirty="0" smtClean="0">
                <a:latin typeface="Palatino"/>
                <a:cs typeface="Palatino"/>
              </a:rPr>
              <a:t>e</a:t>
            </a:r>
            <a:r>
              <a:rPr lang="en-US" dirty="0" smtClean="0">
                <a:latin typeface="Palatino"/>
                <a:cs typeface="Palatino"/>
              </a:rPr>
              <a:t> </a:t>
            </a:r>
            <a:r>
              <a:rPr lang="en-US" dirty="0" smtClean="0"/>
              <a:t>and </a:t>
            </a:r>
            <a:r>
              <a:rPr lang="en-US" i="1" dirty="0" smtClean="0">
                <a:latin typeface="Palatino"/>
                <a:cs typeface="Palatino"/>
              </a:rPr>
              <a:t>a</a:t>
            </a:r>
            <a:r>
              <a:rPr lang="en-US" i="1" baseline="30000" dirty="0" smtClean="0">
                <a:latin typeface="Palatino"/>
                <a:cs typeface="Palatino"/>
              </a:rPr>
              <a:t>n</a:t>
            </a:r>
            <a:r>
              <a:rPr lang="en-US" i="1" dirty="0" smtClean="0">
                <a:latin typeface="Palatino"/>
                <a:cs typeface="Palatino"/>
              </a:rPr>
              <a:t> </a:t>
            </a:r>
            <a:r>
              <a:rPr lang="en-US" i="1" dirty="0">
                <a:latin typeface="Palatino"/>
                <a:cs typeface="Palatino"/>
              </a:rPr>
              <a:t>= </a:t>
            </a:r>
            <a:r>
              <a:rPr lang="en-US" i="1" dirty="0" smtClean="0">
                <a:latin typeface="Palatino"/>
                <a:cs typeface="Palatino"/>
              </a:rPr>
              <a:t>e</a:t>
            </a:r>
            <a:r>
              <a:rPr lang="en-US" dirty="0" smtClean="0">
                <a:latin typeface="Palatino"/>
                <a:cs typeface="Palatino"/>
              </a:rPr>
              <a:t>.</a:t>
            </a: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170</a:t>
            </a:fld>
            <a:endParaRPr lang="en-US"/>
          </a:p>
        </p:txBody>
      </p:sp>
    </p:spTree>
    <p:extLst>
      <p:ext uri="{BB962C8B-B14F-4D97-AF65-F5344CB8AC3E}">
        <p14:creationId xmlns:p14="http://schemas.microsoft.com/office/powerpoint/2010/main" val="834291645"/>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Proof of Little Fermat Theorem</a:t>
            </a:r>
            <a:endParaRPr lang="en-US" dirty="0"/>
          </a:p>
        </p:txBody>
      </p:sp>
      <p:sp>
        <p:nvSpPr>
          <p:cNvPr id="3" name="Content Placeholder 2"/>
          <p:cNvSpPr>
            <a:spLocks noGrp="1"/>
          </p:cNvSpPr>
          <p:nvPr>
            <p:ph idx="1"/>
          </p:nvPr>
        </p:nvSpPr>
        <p:spPr/>
        <p:txBody>
          <a:bodyPr/>
          <a:lstStyle/>
          <a:p>
            <a:pPr marL="0" indent="0">
              <a:buNone/>
            </a:pPr>
            <a:r>
              <a:rPr lang="en-US" dirty="0" smtClean="0"/>
              <a:t>Let us take a multiplicative group of remainders modulo </a:t>
            </a:r>
            <a:r>
              <a:rPr lang="en-US" i="1" dirty="0" smtClean="0">
                <a:latin typeface="Palatino"/>
                <a:cs typeface="Palatino"/>
              </a:rPr>
              <a:t>p</a:t>
            </a:r>
            <a:r>
              <a:rPr lang="en-US" dirty="0" smtClean="0"/>
              <a:t>. Since </a:t>
            </a:r>
            <a:r>
              <a:rPr lang="en-US" i="1" dirty="0" smtClean="0">
                <a:latin typeface="Palatino"/>
                <a:cs typeface="Palatino"/>
              </a:rPr>
              <a:t>p - 1 </a:t>
            </a:r>
            <a:r>
              <a:rPr lang="en-US" dirty="0" smtClean="0"/>
              <a:t>is the order of the group it follows immediately from the second corollary of Lagrange’s Theorem that: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171</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4540250"/>
            <a:ext cx="3390900" cy="546100"/>
          </a:xfrm>
          <a:prstGeom prst="rect">
            <a:avLst/>
          </a:prstGeom>
        </p:spPr>
      </p:pic>
    </p:spTree>
    <p:extLst>
      <p:ext uri="{BB962C8B-B14F-4D97-AF65-F5344CB8AC3E}">
        <p14:creationId xmlns:p14="http://schemas.microsoft.com/office/powerpoint/2010/main" val="289153355"/>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Proof of Euler Theorem</a:t>
            </a:r>
            <a:endParaRPr lang="en-US" dirty="0"/>
          </a:p>
        </p:txBody>
      </p:sp>
      <p:sp>
        <p:nvSpPr>
          <p:cNvPr id="3" name="Content Placeholder 2"/>
          <p:cNvSpPr>
            <a:spLocks noGrp="1"/>
          </p:cNvSpPr>
          <p:nvPr>
            <p:ph idx="1"/>
          </p:nvPr>
        </p:nvSpPr>
        <p:spPr/>
        <p:txBody>
          <a:bodyPr/>
          <a:lstStyle/>
          <a:p>
            <a:pPr marL="0" indent="0">
              <a:buNone/>
            </a:pPr>
            <a:r>
              <a:rPr lang="en-US" dirty="0" smtClean="0"/>
              <a:t>Let us take a multiplicative group of </a:t>
            </a:r>
            <a:r>
              <a:rPr lang="en-US" dirty="0" err="1" smtClean="0"/>
              <a:t>coprime</a:t>
            </a:r>
            <a:r>
              <a:rPr lang="en-US" dirty="0" smtClean="0"/>
              <a:t> remainders modulo </a:t>
            </a:r>
            <a:r>
              <a:rPr lang="en-US" i="1" dirty="0">
                <a:latin typeface="Palatino"/>
                <a:cs typeface="Palatino"/>
              </a:rPr>
              <a:t>n</a:t>
            </a:r>
            <a:r>
              <a:rPr lang="en-US" dirty="0" smtClean="0"/>
              <a:t>. Since </a:t>
            </a:r>
            <a:r>
              <a:rPr lang="el-GR" i="1" dirty="0" smtClean="0">
                <a:latin typeface="Palatino"/>
                <a:cs typeface="Palatino"/>
              </a:rPr>
              <a:t>φ(</a:t>
            </a:r>
            <a:r>
              <a:rPr lang="en-US" i="1" dirty="0" smtClean="0">
                <a:latin typeface="Palatino"/>
                <a:cs typeface="Palatino"/>
              </a:rPr>
              <a:t>n) </a:t>
            </a:r>
            <a:r>
              <a:rPr lang="en-US" dirty="0" smtClean="0"/>
              <a:t>is by definition the order of the group it follows immediately from the second corollary of Lagrange’s Theorem that: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172</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311650"/>
            <a:ext cx="7391400" cy="571500"/>
          </a:xfrm>
          <a:prstGeom prst="rect">
            <a:avLst/>
          </a:prstGeom>
        </p:spPr>
      </p:pic>
    </p:spTree>
    <p:extLst>
      <p:ext uri="{BB962C8B-B14F-4D97-AF65-F5344CB8AC3E}">
        <p14:creationId xmlns:p14="http://schemas.microsoft.com/office/powerpoint/2010/main" val="2233939916"/>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F17C6849-C6AE-E748-9B4B-9158687533BE}" type="slidenum">
              <a:rPr lang="en-US" smtClean="0"/>
              <a:t>173</a:t>
            </a:fld>
            <a:r>
              <a:rPr lang="en-US" dirty="0" smtClean="0"/>
              <a:t> (very easy)</a:t>
            </a:r>
            <a:endParaRPr lang="en-US" dirty="0"/>
          </a:p>
        </p:txBody>
      </p:sp>
      <p:sp>
        <p:nvSpPr>
          <p:cNvPr id="3" name="Content Placeholder 2"/>
          <p:cNvSpPr>
            <a:spLocks noGrp="1"/>
          </p:cNvSpPr>
          <p:nvPr>
            <p:ph idx="1"/>
          </p:nvPr>
        </p:nvSpPr>
        <p:spPr/>
        <p:txBody>
          <a:bodyPr/>
          <a:lstStyle/>
          <a:p>
            <a:pPr marL="0" indent="0">
              <a:buNone/>
            </a:pPr>
            <a:r>
              <a:rPr lang="en-US" dirty="0" smtClean="0"/>
              <a:t>What are subgroups of a group of order 101?</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173</a:t>
            </a:fld>
            <a:endParaRPr lang="en-US"/>
          </a:p>
        </p:txBody>
      </p:sp>
    </p:spTree>
    <p:extLst>
      <p:ext uri="{BB962C8B-B14F-4D97-AF65-F5344CB8AC3E}">
        <p14:creationId xmlns:p14="http://schemas.microsoft.com/office/powerpoint/2010/main" val="3617764555"/>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7C287D8F-4FFB-884B-8C4D-D5F1AD3A108A}" type="slidenum">
              <a:rPr lang="en-US" smtClean="0"/>
              <a:t>174</a:t>
            </a:fld>
            <a:endParaRPr lang="en-US" dirty="0"/>
          </a:p>
        </p:txBody>
      </p:sp>
      <p:sp>
        <p:nvSpPr>
          <p:cNvPr id="3" name="Content Placeholder 2"/>
          <p:cNvSpPr>
            <a:spLocks noGrp="1"/>
          </p:cNvSpPr>
          <p:nvPr>
            <p:ph idx="1"/>
          </p:nvPr>
        </p:nvSpPr>
        <p:spPr/>
        <p:txBody>
          <a:bodyPr/>
          <a:lstStyle/>
          <a:p>
            <a:pPr marL="0" indent="0">
              <a:buNone/>
            </a:pPr>
            <a:r>
              <a:rPr lang="en-US" dirty="0" smtClean="0"/>
              <a:t>Prove that every group of prime order is cyclic.</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174</a:t>
            </a:fld>
            <a:endParaRPr lang="en-US"/>
          </a:p>
        </p:txBody>
      </p:sp>
    </p:spTree>
    <p:extLst>
      <p:ext uri="{BB962C8B-B14F-4D97-AF65-F5344CB8AC3E}">
        <p14:creationId xmlns:p14="http://schemas.microsoft.com/office/powerpoint/2010/main" val="664008228"/>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Heirs of Pythagoras</a:t>
            </a:r>
            <a:endParaRPr lang="en-US" dirty="0"/>
          </a:p>
        </p:txBody>
      </p:sp>
      <p:sp>
        <p:nvSpPr>
          <p:cNvPr id="6" name="Subtitle 5"/>
          <p:cNvSpPr>
            <a:spLocks noGrp="1"/>
          </p:cNvSpPr>
          <p:nvPr>
            <p:ph type="subTitle" idx="1"/>
          </p:nvPr>
        </p:nvSpPr>
        <p:spPr>
          <a:xfrm>
            <a:off x="1295400" y="3886200"/>
            <a:ext cx="6400800" cy="1752600"/>
          </a:xfrm>
        </p:spPr>
        <p:txBody>
          <a:bodyPr/>
          <a:lstStyle/>
          <a:p>
            <a:r>
              <a:rPr lang="en-US" dirty="0" smtClean="0"/>
              <a:t>Lecture </a:t>
            </a:r>
            <a:r>
              <a:rPr lang="en-US" dirty="0"/>
              <a:t>4</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175</a:t>
            </a:fld>
            <a:endParaRPr lang="en-US"/>
          </a:p>
        </p:txBody>
      </p:sp>
    </p:spTree>
    <p:extLst>
      <p:ext uri="{BB962C8B-B14F-4D97-AF65-F5344CB8AC3E}">
        <p14:creationId xmlns:p14="http://schemas.microsoft.com/office/powerpoint/2010/main" val="298053183"/>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176</a:t>
            </a:fld>
            <a:endParaRPr lang="en-US"/>
          </a:p>
        </p:txBody>
      </p:sp>
      <p:pic>
        <p:nvPicPr>
          <p:cNvPr id="11" name="Content Placeholder 10"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947" b="-1947"/>
          <a:stretch>
            <a:fillRect/>
          </a:stretch>
        </p:blipFill>
        <p:spPr/>
      </p:pic>
    </p:spTree>
    <p:extLst>
      <p:ext uri="{BB962C8B-B14F-4D97-AF65-F5344CB8AC3E}">
        <p14:creationId xmlns:p14="http://schemas.microsoft.com/office/powerpoint/2010/main" val="113307399"/>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Rings</a:t>
            </a:r>
            <a:endParaRPr lang="en-US" dirty="0"/>
          </a:p>
        </p:txBody>
      </p:sp>
      <p:sp>
        <p:nvSpPr>
          <p:cNvPr id="3" name="Content Placeholder 2"/>
          <p:cNvSpPr>
            <a:spLocks noGrp="1"/>
          </p:cNvSpPr>
          <p:nvPr>
            <p:ph idx="1"/>
          </p:nvPr>
        </p:nvSpPr>
        <p:spPr/>
        <p:txBody>
          <a:bodyPr/>
          <a:lstStyle/>
          <a:p>
            <a:r>
              <a:rPr lang="en-US" dirty="0" smtClean="0"/>
              <a:t>Integers</a:t>
            </a:r>
          </a:p>
          <a:p>
            <a:r>
              <a:rPr lang="en-US" dirty="0" smtClean="0">
                <a:cs typeface="Palatino"/>
              </a:rPr>
              <a:t> </a:t>
            </a:r>
            <a:r>
              <a:rPr lang="en-US" dirty="0" smtClean="0">
                <a:latin typeface="Palatino"/>
                <a:cs typeface="Palatino"/>
              </a:rPr>
              <a:t>n × n </a:t>
            </a:r>
            <a:r>
              <a:rPr lang="en-US" dirty="0" smtClean="0"/>
              <a:t>matrices with real coefficients</a:t>
            </a:r>
          </a:p>
          <a:p>
            <a:r>
              <a:rPr lang="en-US" dirty="0" smtClean="0"/>
              <a:t>Gaussian integers</a:t>
            </a:r>
          </a:p>
          <a:p>
            <a:r>
              <a:rPr lang="en-US" dirty="0" smtClean="0"/>
              <a:t>Univariate polynomials with integer coefficients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177</a:t>
            </a:fld>
            <a:endParaRPr lang="en-US"/>
          </a:p>
        </p:txBody>
      </p:sp>
    </p:spTree>
    <p:extLst>
      <p:ext uri="{BB962C8B-B14F-4D97-AF65-F5344CB8AC3E}">
        <p14:creationId xmlns:p14="http://schemas.microsoft.com/office/powerpoint/2010/main" val="1556542006"/>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Commutative Rings</a:t>
            </a:r>
            <a:endParaRPr lang="en-US" dirty="0"/>
          </a:p>
        </p:txBody>
      </p:sp>
      <p:sp>
        <p:nvSpPr>
          <p:cNvPr id="3" name="Content Placeholder 2"/>
          <p:cNvSpPr>
            <a:spLocks noGrp="1"/>
          </p:cNvSpPr>
          <p:nvPr>
            <p:ph idx="1"/>
          </p:nvPr>
        </p:nvSpPr>
        <p:spPr/>
        <p:txBody>
          <a:bodyPr/>
          <a:lstStyle/>
          <a:p>
            <a:pPr marL="0" indent="0">
              <a:buNone/>
            </a:pPr>
            <a:r>
              <a:rPr lang="en-US" dirty="0" smtClean="0"/>
              <a:t>A ring is commutative if </a:t>
            </a:r>
            <a:r>
              <a:rPr lang="en-US" i="1" dirty="0" smtClean="0">
                <a:latin typeface="Palatino"/>
                <a:cs typeface="Palatino"/>
              </a:rPr>
              <a:t>xy = yx</a:t>
            </a:r>
            <a:r>
              <a:rPr lang="en-US" dirty="0" smtClean="0"/>
              <a:t>.</a:t>
            </a:r>
            <a:endParaRPr lang="en-US" dirty="0"/>
          </a:p>
          <a:p>
            <a:r>
              <a:rPr lang="en-US" dirty="0" smtClean="0"/>
              <a:t>non-commutative rings usually come from linear algebra</a:t>
            </a:r>
          </a:p>
          <a:p>
            <a:r>
              <a:rPr lang="en-US" dirty="0"/>
              <a:t>r</a:t>
            </a:r>
            <a:r>
              <a:rPr lang="en-US" dirty="0" smtClean="0"/>
              <a:t>ings of </a:t>
            </a:r>
            <a:r>
              <a:rPr lang="en-US" dirty="0"/>
              <a:t>a</a:t>
            </a:r>
            <a:r>
              <a:rPr lang="en-US" dirty="0" smtClean="0"/>
              <a:t>lgebraic integers and polynomial rings commute</a:t>
            </a:r>
          </a:p>
          <a:p>
            <a:r>
              <a:rPr lang="en-US" dirty="0" smtClean="0"/>
              <a:t>Two “branches” of abstract algebra</a:t>
            </a:r>
          </a:p>
          <a:p>
            <a:pPr lvl="1"/>
            <a:r>
              <a:rPr lang="en-US" dirty="0" smtClean="0"/>
              <a:t>Commutative algebra</a:t>
            </a:r>
          </a:p>
          <a:p>
            <a:pPr lvl="1"/>
            <a:r>
              <a:rPr lang="en-US" dirty="0" smtClean="0"/>
              <a:t>Non-commutative algebra</a:t>
            </a:r>
          </a:p>
          <a:p>
            <a:pPr marL="0" indent="0">
              <a:buNone/>
            </a:pPr>
            <a:r>
              <a:rPr lang="en-US" i="1" dirty="0" smtClean="0"/>
              <a:t>We are dealing with commutative algebra</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178</a:t>
            </a:fld>
            <a:endParaRPr lang="en-US" dirty="0"/>
          </a:p>
        </p:txBody>
      </p:sp>
    </p:spTree>
    <p:extLst>
      <p:ext uri="{BB962C8B-B14F-4D97-AF65-F5344CB8AC3E}">
        <p14:creationId xmlns:p14="http://schemas.microsoft.com/office/powerpoint/2010/main" val="777110018"/>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Invertible Elements</a:t>
            </a:r>
            <a:endParaRPr lang="en-US" dirty="0"/>
          </a:p>
        </p:txBody>
      </p:sp>
      <p:sp>
        <p:nvSpPr>
          <p:cNvPr id="3" name="Content Placeholder 2"/>
          <p:cNvSpPr>
            <a:spLocks noGrp="1"/>
          </p:cNvSpPr>
          <p:nvPr>
            <p:ph idx="1"/>
          </p:nvPr>
        </p:nvSpPr>
        <p:spPr/>
        <p:txBody>
          <a:bodyPr/>
          <a:lstStyle/>
          <a:p>
            <a:pPr marL="0" indent="0">
              <a:buNone/>
            </a:pPr>
            <a:r>
              <a:rPr lang="en-US" dirty="0" smtClean="0"/>
              <a:t>An element </a:t>
            </a:r>
            <a:r>
              <a:rPr lang="en-US" i="1" dirty="0" smtClean="0">
                <a:latin typeface="Palatino"/>
                <a:cs typeface="Palatino"/>
              </a:rPr>
              <a:t>x</a:t>
            </a:r>
            <a:r>
              <a:rPr lang="en-US" dirty="0" smtClean="0"/>
              <a:t> of a ring is called </a:t>
            </a:r>
            <a:r>
              <a:rPr lang="en-US" i="1" dirty="0" smtClean="0"/>
              <a:t>invertible</a:t>
            </a:r>
            <a:r>
              <a:rPr lang="en-US" dirty="0" smtClean="0"/>
              <a:t> if there is an element  </a:t>
            </a:r>
            <a:r>
              <a:rPr lang="en-US" i="1" dirty="0" smtClean="0">
                <a:latin typeface="Palatino"/>
                <a:cs typeface="Palatino"/>
              </a:rPr>
              <a:t>x</a:t>
            </a:r>
            <a:r>
              <a:rPr lang="en-US" i="1" baseline="30000" dirty="0" smtClean="0">
                <a:latin typeface="Palatino"/>
                <a:cs typeface="Palatino"/>
              </a:rPr>
              <a:t>-1</a:t>
            </a:r>
            <a:r>
              <a:rPr lang="en-US" i="1" dirty="0">
                <a:latin typeface="Palatino"/>
                <a:cs typeface="Palatino"/>
              </a:rPr>
              <a:t> </a:t>
            </a:r>
            <a:r>
              <a:rPr lang="en-US" dirty="0" smtClean="0"/>
              <a:t>such that</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An invertible element of a ring is called a </a:t>
            </a:r>
            <a:r>
              <a:rPr lang="en-US" i="1" dirty="0" smtClean="0"/>
              <a:t>unit</a:t>
            </a:r>
            <a:r>
              <a:rPr lang="en-US" dirty="0" smtClean="0"/>
              <a:t> of this ring.</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179</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219450"/>
            <a:ext cx="3429000" cy="444500"/>
          </a:xfrm>
          <a:prstGeom prst="rect">
            <a:avLst/>
          </a:prstGeom>
        </p:spPr>
      </p:pic>
    </p:spTree>
    <p:extLst>
      <p:ext uri="{BB962C8B-B14F-4D97-AF65-F5344CB8AC3E}">
        <p14:creationId xmlns:p14="http://schemas.microsoft.com/office/powerpoint/2010/main" val="25099162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  </a:t>
            </a:r>
          </a:p>
        </p:txBody>
      </p:sp>
      <p:grpSp>
        <p:nvGrpSpPr>
          <p:cNvPr id="2" name="Group 1"/>
          <p:cNvGrpSpPr/>
          <p:nvPr/>
        </p:nvGrpSpPr>
        <p:grpSpPr>
          <a:xfrm>
            <a:off x="1143000" y="0"/>
            <a:ext cx="4953001" cy="3779838"/>
            <a:chOff x="1143000" y="0"/>
            <a:chExt cx="4953001" cy="3779838"/>
          </a:xfrm>
        </p:grpSpPr>
        <p:sp>
          <p:nvSpPr>
            <p:cNvPr id="16388" name="Text Box 4"/>
            <p:cNvSpPr txBox="1">
              <a:spLocks noChangeArrowheads="1"/>
            </p:cNvSpPr>
            <p:nvPr/>
          </p:nvSpPr>
          <p:spPr bwMode="auto">
            <a:xfrm>
              <a:off x="1828800" y="1219200"/>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E</a:t>
              </a:r>
              <a:endParaRPr lang="en-US" sz="4800">
                <a:latin typeface="+mn-lt"/>
              </a:endParaRPr>
            </a:p>
          </p:txBody>
        </p:sp>
        <p:sp>
          <p:nvSpPr>
            <p:cNvPr id="16392" name="Rectangle 8"/>
            <p:cNvSpPr>
              <a:spLocks noChangeArrowheads="1"/>
            </p:cNvSpPr>
            <p:nvPr/>
          </p:nvSpPr>
          <p:spPr bwMode="auto">
            <a:xfrm>
              <a:off x="2401888" y="495300"/>
              <a:ext cx="2844800" cy="2819400"/>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6393" name="Line 9"/>
            <p:cNvSpPr>
              <a:spLocks noChangeShapeType="1"/>
            </p:cNvSpPr>
            <p:nvPr/>
          </p:nvSpPr>
          <p:spPr bwMode="auto">
            <a:xfrm flipV="1">
              <a:off x="2401888" y="495300"/>
              <a:ext cx="2844800" cy="2819400"/>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6394" name="Text Box 10"/>
            <p:cNvSpPr txBox="1">
              <a:spLocks noChangeArrowheads="1"/>
            </p:cNvSpPr>
            <p:nvPr/>
          </p:nvSpPr>
          <p:spPr bwMode="auto">
            <a:xfrm>
              <a:off x="5246688" y="0"/>
              <a:ext cx="849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A</a:t>
              </a:r>
              <a:endParaRPr lang="en-US" sz="2400">
                <a:latin typeface="+mn-lt"/>
              </a:endParaRPr>
            </a:p>
          </p:txBody>
        </p:sp>
        <p:sp>
          <p:nvSpPr>
            <p:cNvPr id="16395" name="Text Box 11"/>
            <p:cNvSpPr txBox="1">
              <a:spLocks noChangeArrowheads="1"/>
            </p:cNvSpPr>
            <p:nvPr/>
          </p:nvSpPr>
          <p:spPr bwMode="auto">
            <a:xfrm>
              <a:off x="1905000" y="0"/>
              <a:ext cx="400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B</a:t>
              </a:r>
              <a:endParaRPr lang="en-US" sz="2400">
                <a:latin typeface="+mn-lt"/>
              </a:endParaRPr>
            </a:p>
          </p:txBody>
        </p:sp>
        <p:sp>
          <p:nvSpPr>
            <p:cNvPr id="16396" name="Text Box 12"/>
            <p:cNvSpPr txBox="1">
              <a:spLocks noChangeArrowheads="1"/>
            </p:cNvSpPr>
            <p:nvPr/>
          </p:nvSpPr>
          <p:spPr bwMode="auto">
            <a:xfrm>
              <a:off x="2003425" y="3200400"/>
              <a:ext cx="427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C</a:t>
              </a:r>
              <a:endParaRPr lang="en-US" sz="2400">
                <a:latin typeface="+mn-lt"/>
              </a:endParaRPr>
            </a:p>
          </p:txBody>
        </p:sp>
        <p:sp>
          <p:nvSpPr>
            <p:cNvPr id="16397" name="Text Box 13"/>
            <p:cNvSpPr txBox="1">
              <a:spLocks noChangeArrowheads="1"/>
            </p:cNvSpPr>
            <p:nvPr/>
          </p:nvSpPr>
          <p:spPr bwMode="auto">
            <a:xfrm>
              <a:off x="5286375" y="3200400"/>
              <a:ext cx="47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D</a:t>
              </a:r>
              <a:endParaRPr lang="en-US" sz="4800">
                <a:latin typeface="+mn-lt"/>
              </a:endParaRPr>
            </a:p>
          </p:txBody>
        </p:sp>
        <p:sp>
          <p:nvSpPr>
            <p:cNvPr id="16398" name="AutoShape 14"/>
            <p:cNvSpPr>
              <a:spLocks noChangeArrowheads="1"/>
            </p:cNvSpPr>
            <p:nvPr/>
          </p:nvSpPr>
          <p:spPr bwMode="auto">
            <a:xfrm>
              <a:off x="1603375" y="1731963"/>
              <a:ext cx="1597025" cy="1582738"/>
            </a:xfrm>
            <a:prstGeom prst="diamond">
              <a:avLst/>
            </a:prstGeom>
            <a:noFill/>
            <a:ln w="38100" cmpd="sng">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6399" name="Text Box 15"/>
            <p:cNvSpPr txBox="1">
              <a:spLocks noChangeArrowheads="1"/>
            </p:cNvSpPr>
            <p:nvPr/>
          </p:nvSpPr>
          <p:spPr bwMode="auto">
            <a:xfrm>
              <a:off x="1143000" y="2227263"/>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G</a:t>
              </a:r>
              <a:endParaRPr lang="en-US" sz="4800">
                <a:latin typeface="+mn-lt"/>
              </a:endParaRPr>
            </a:p>
          </p:txBody>
        </p:sp>
        <p:sp>
          <p:nvSpPr>
            <p:cNvPr id="16400" name="Rectangle 16"/>
            <p:cNvSpPr>
              <a:spLocks noChangeArrowheads="1"/>
            </p:cNvSpPr>
            <p:nvPr/>
          </p:nvSpPr>
          <p:spPr bwMode="auto">
            <a:xfrm>
              <a:off x="3249613" y="2473325"/>
              <a:ext cx="5159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3200">
                  <a:latin typeface="+mn-lt"/>
                </a:rPr>
                <a:t>F</a:t>
              </a:r>
              <a:endParaRPr lang="en-US" sz="4800">
                <a:latin typeface="+mn-lt"/>
              </a:endParaRPr>
            </a:p>
          </p:txBody>
        </p:sp>
      </p:grpSp>
      <p:sp>
        <p:nvSpPr>
          <p:cNvPr id="3" name="Slide Number Placeholder 2"/>
          <p:cNvSpPr>
            <a:spLocks noGrp="1"/>
          </p:cNvSpPr>
          <p:nvPr>
            <p:ph type="sldNum" sz="quarter" idx="12"/>
          </p:nvPr>
        </p:nvSpPr>
        <p:spPr/>
        <p:txBody>
          <a:bodyPr/>
          <a:lstStyle/>
          <a:p>
            <a:fld id="{1390060D-1EE0-AD4D-BE99-A9D595E32993}" type="slidenum">
              <a:rPr lang="en-US" smtClean="0"/>
              <a:pPr/>
              <a:t>18</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632672"/>
            <a:ext cx="8915400" cy="5157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6D944A82-6AE1-5D4A-8C7D-B0B8ED7E0FA3}" type="slidenum">
              <a:rPr lang="en-US" smtClean="0"/>
              <a:t>180</a:t>
            </a:fld>
            <a:r>
              <a:rPr lang="en-US" dirty="0" smtClean="0"/>
              <a:t> (very easy)</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57291" b="-257291"/>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180</a:t>
            </a:fld>
            <a:endParaRPr lang="en-US"/>
          </a:p>
        </p:txBody>
      </p:sp>
    </p:spTree>
    <p:extLst>
      <p:ext uri="{BB962C8B-B14F-4D97-AF65-F5344CB8AC3E}">
        <p14:creationId xmlns:p14="http://schemas.microsoft.com/office/powerpoint/2010/main" val="2794172360"/>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product of units</a:t>
            </a:r>
            <a:endParaRPr lang="en-US" dirty="0"/>
          </a:p>
        </p:txBody>
      </p:sp>
      <p:sp>
        <p:nvSpPr>
          <p:cNvPr id="3" name="Content Placeholder 2"/>
          <p:cNvSpPr>
            <a:spLocks noGrp="1"/>
          </p:cNvSpPr>
          <p:nvPr>
            <p:ph idx="1"/>
          </p:nvPr>
        </p:nvSpPr>
        <p:spPr/>
        <p:txBody>
          <a:bodyPr/>
          <a:lstStyle/>
          <a:p>
            <a:pPr marL="0" indent="0">
              <a:buNone/>
            </a:pPr>
            <a:r>
              <a:rPr lang="en-US" sz="3600" dirty="0" smtClean="0">
                <a:latin typeface="Palatino"/>
                <a:cs typeface="Palatino"/>
              </a:rPr>
              <a:t>A product of units is a unit.</a:t>
            </a:r>
            <a:br>
              <a:rPr lang="en-US" sz="3600" dirty="0" smtClean="0">
                <a:latin typeface="Palatino"/>
                <a:cs typeface="Palatino"/>
              </a:rPr>
            </a:br>
            <a:endParaRPr lang="en-US" sz="3600" dirty="0"/>
          </a:p>
          <a:p>
            <a:pPr marL="0" indent="0">
              <a:buNone/>
            </a:pPr>
            <a:r>
              <a:rPr lang="en-US" sz="3600" dirty="0" smtClean="0">
                <a:latin typeface="Palatino"/>
                <a:cs typeface="Palatino"/>
              </a:rPr>
              <a:t>Proof:</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181</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3810000"/>
            <a:ext cx="7937500" cy="1473200"/>
          </a:xfrm>
          <a:prstGeom prst="rect">
            <a:avLst/>
          </a:prstGeom>
        </p:spPr>
      </p:pic>
    </p:spTree>
    <p:extLst>
      <p:ext uri="{BB962C8B-B14F-4D97-AF65-F5344CB8AC3E}">
        <p14:creationId xmlns:p14="http://schemas.microsoft.com/office/powerpoint/2010/main" val="595805975"/>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Multiplicative group of units</a:t>
            </a:r>
            <a:endParaRPr lang="en-US" dirty="0"/>
          </a:p>
        </p:txBody>
      </p:sp>
      <p:sp>
        <p:nvSpPr>
          <p:cNvPr id="3" name="Content Placeholder 2"/>
          <p:cNvSpPr>
            <a:spLocks noGrp="1"/>
          </p:cNvSpPr>
          <p:nvPr>
            <p:ph idx="1"/>
          </p:nvPr>
        </p:nvSpPr>
        <p:spPr/>
        <p:txBody>
          <a:bodyPr/>
          <a:lstStyle/>
          <a:p>
            <a:r>
              <a:rPr lang="en-US" dirty="0" smtClean="0"/>
              <a:t>Units are closed under multiplication.</a:t>
            </a:r>
          </a:p>
          <a:p>
            <a:r>
              <a:rPr lang="en-US" dirty="0" smtClean="0"/>
              <a:t>1 is a unit.</a:t>
            </a:r>
          </a:p>
          <a:p>
            <a:r>
              <a:rPr lang="en-US" dirty="0" smtClean="0"/>
              <a:t>Inverse of a unit is a unit.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182</a:t>
            </a:fld>
            <a:endParaRPr lang="en-US"/>
          </a:p>
        </p:txBody>
      </p:sp>
    </p:spTree>
    <p:extLst>
      <p:ext uri="{BB962C8B-B14F-4D97-AF65-F5344CB8AC3E}">
        <p14:creationId xmlns:p14="http://schemas.microsoft.com/office/powerpoint/2010/main" val="410658874"/>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Integral Domain</a:t>
            </a:r>
            <a:endParaRPr lang="en-US" dirty="0"/>
          </a:p>
        </p:txBody>
      </p:sp>
      <p:sp>
        <p:nvSpPr>
          <p:cNvPr id="3" name="Content Placeholder 2"/>
          <p:cNvSpPr>
            <a:spLocks noGrp="1"/>
          </p:cNvSpPr>
          <p:nvPr>
            <p:ph idx="1"/>
          </p:nvPr>
        </p:nvSpPr>
        <p:spPr/>
        <p:txBody>
          <a:bodyPr/>
          <a:lstStyle/>
          <a:p>
            <a:pPr marL="0" indent="0">
              <a:buNone/>
            </a:pPr>
            <a:r>
              <a:rPr lang="en-US" dirty="0" smtClean="0"/>
              <a:t>An element </a:t>
            </a:r>
            <a:r>
              <a:rPr lang="en-US" i="1" dirty="0" smtClean="0">
                <a:latin typeface="Palatino"/>
                <a:cs typeface="Palatino"/>
              </a:rPr>
              <a:t>x</a:t>
            </a:r>
            <a:r>
              <a:rPr lang="en-US" dirty="0" smtClean="0"/>
              <a:t> of a ring is called a </a:t>
            </a:r>
            <a:r>
              <a:rPr lang="en-US" i="1" dirty="0" smtClean="0"/>
              <a:t>zero divisor</a:t>
            </a:r>
            <a:r>
              <a:rPr lang="en-US" dirty="0" smtClean="0"/>
              <a:t> if </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A </a:t>
            </a:r>
            <a:r>
              <a:rPr lang="en-US" dirty="0"/>
              <a:t>commutative ring is an </a:t>
            </a:r>
            <a:r>
              <a:rPr lang="en-US" i="1" dirty="0"/>
              <a:t>integral domain </a:t>
            </a:r>
            <a:r>
              <a:rPr lang="en-US" dirty="0"/>
              <a:t>if it has no zero divisors.</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183</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2959100"/>
            <a:ext cx="3721100" cy="1155700"/>
          </a:xfrm>
          <a:prstGeom prst="rect">
            <a:avLst/>
          </a:prstGeom>
        </p:spPr>
      </p:pic>
    </p:spTree>
    <p:extLst>
      <p:ext uri="{BB962C8B-B14F-4D97-AF65-F5344CB8AC3E}">
        <p14:creationId xmlns:p14="http://schemas.microsoft.com/office/powerpoint/2010/main" val="3299102585"/>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Integral Domain</a:t>
            </a:r>
            <a:endParaRPr lang="en-US" dirty="0"/>
          </a:p>
        </p:txBody>
      </p:sp>
      <p:sp>
        <p:nvSpPr>
          <p:cNvPr id="3" name="Content Placeholder 2"/>
          <p:cNvSpPr>
            <a:spLocks noGrp="1"/>
          </p:cNvSpPr>
          <p:nvPr>
            <p:ph idx="1"/>
          </p:nvPr>
        </p:nvSpPr>
        <p:spPr/>
        <p:txBody>
          <a:bodyPr/>
          <a:lstStyle/>
          <a:p>
            <a:r>
              <a:rPr lang="en-US" dirty="0" smtClean="0"/>
              <a:t>Integers</a:t>
            </a:r>
          </a:p>
          <a:p>
            <a:r>
              <a:rPr lang="en-US" dirty="0" smtClean="0"/>
              <a:t>Gaussian integers</a:t>
            </a:r>
          </a:p>
          <a:p>
            <a:r>
              <a:rPr lang="en-US" dirty="0" smtClean="0"/>
              <a:t>Polynomials over integers</a:t>
            </a:r>
          </a:p>
          <a:p>
            <a:r>
              <a:rPr lang="en-US" dirty="0" smtClean="0"/>
              <a:t>Rational functions over integers</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184</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0" y="4038600"/>
            <a:ext cx="1244600" cy="1041400"/>
          </a:xfrm>
          <a:prstGeom prst="rect">
            <a:avLst/>
          </a:prstGeom>
        </p:spPr>
      </p:pic>
    </p:spTree>
    <p:extLst>
      <p:ext uri="{BB962C8B-B14F-4D97-AF65-F5344CB8AC3E}">
        <p14:creationId xmlns:p14="http://schemas.microsoft.com/office/powerpoint/2010/main" val="1862620116"/>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A1C7BE5D-2112-B14E-958B-0127ABBC9123}" type="slidenum">
              <a:rPr lang="en-US" smtClean="0"/>
              <a:t>185</a:t>
            </a:fld>
            <a:r>
              <a:rPr lang="en-US" dirty="0" smtClean="0"/>
              <a:t> (very easy)</a:t>
            </a:r>
            <a:endParaRPr lang="en-US" dirty="0"/>
          </a:p>
        </p:txBody>
      </p:sp>
      <p:sp>
        <p:nvSpPr>
          <p:cNvPr id="3" name="Content Placeholder 2"/>
          <p:cNvSpPr>
            <a:spLocks noGrp="1"/>
          </p:cNvSpPr>
          <p:nvPr>
            <p:ph idx="1"/>
          </p:nvPr>
        </p:nvSpPr>
        <p:spPr/>
        <p:txBody>
          <a:bodyPr/>
          <a:lstStyle/>
          <a:p>
            <a:pPr marL="0" indent="0">
              <a:buNone/>
            </a:pPr>
            <a:r>
              <a:rPr lang="en-US" dirty="0" smtClean="0"/>
              <a:t>Prove that a zero divisor is not a unit.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185</a:t>
            </a:fld>
            <a:endParaRPr lang="en-US"/>
          </a:p>
        </p:txBody>
      </p:sp>
    </p:spTree>
    <p:extLst>
      <p:ext uri="{BB962C8B-B14F-4D97-AF65-F5344CB8AC3E}">
        <p14:creationId xmlns:p14="http://schemas.microsoft.com/office/powerpoint/2010/main" val="909332305"/>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a:t>Euclidean </a:t>
            </a:r>
            <a:r>
              <a:rPr lang="en-US" dirty="0" smtClean="0"/>
              <a:t>domain </a:t>
            </a:r>
            <a:br>
              <a:rPr lang="en-US" dirty="0" smtClean="0"/>
            </a:br>
            <a:r>
              <a:rPr lang="en-US" dirty="0" smtClean="0"/>
              <a:t>(</a:t>
            </a:r>
            <a:r>
              <a:rPr lang="en-US" sz="4000" dirty="0" smtClean="0"/>
              <a:t>Euclidean ring)</a:t>
            </a:r>
            <a:endParaRPr lang="en-US" sz="4000" dirty="0"/>
          </a:p>
        </p:txBody>
      </p:sp>
      <p:sp>
        <p:nvSpPr>
          <p:cNvPr id="120835" name="Rectangle 3"/>
          <p:cNvSpPr>
            <a:spLocks noGrp="1" noChangeArrowheads="1"/>
          </p:cNvSpPr>
          <p:nvPr>
            <p:ph type="body" idx="1"/>
          </p:nvPr>
        </p:nvSpPr>
        <p:spPr/>
        <p:txBody>
          <a:bodyPr/>
          <a:lstStyle/>
          <a:p>
            <a:pPr marL="0" indent="0">
              <a:buNone/>
            </a:pPr>
            <a:r>
              <a:rPr lang="en-US" dirty="0">
                <a:latin typeface="Palatino"/>
                <a:cs typeface="Palatino"/>
              </a:rPr>
              <a:t>E</a:t>
            </a:r>
            <a:r>
              <a:rPr lang="en-US" dirty="0" smtClean="0">
                <a:latin typeface="Palatino"/>
                <a:cs typeface="Palatino"/>
              </a:rPr>
              <a:t> is a Euclidean domain if:</a:t>
            </a:r>
          </a:p>
          <a:p>
            <a:pPr lvl="1"/>
            <a:r>
              <a:rPr lang="en-US" dirty="0">
                <a:latin typeface="Palatino"/>
                <a:cs typeface="Palatino"/>
              </a:rPr>
              <a:t>E</a:t>
            </a:r>
            <a:r>
              <a:rPr lang="en-US" dirty="0" smtClean="0">
                <a:latin typeface="Palatino"/>
                <a:cs typeface="Palatino"/>
              </a:rPr>
              <a:t> is a</a:t>
            </a:r>
            <a:r>
              <a:rPr lang="en-US" dirty="0" smtClean="0">
                <a:latin typeface="Palatino"/>
                <a:cs typeface="Palatino"/>
              </a:rPr>
              <a:t>n integral domain</a:t>
            </a:r>
          </a:p>
          <a:p>
            <a:pPr lvl="1"/>
            <a:r>
              <a:rPr lang="en-US" dirty="0" smtClean="0">
                <a:latin typeface="Palatino"/>
                <a:cs typeface="Palatino"/>
              </a:rPr>
              <a:t>E has operations </a:t>
            </a:r>
            <a:r>
              <a:rPr lang="en-US" i="1" dirty="0" smtClean="0">
                <a:latin typeface="Palatino"/>
                <a:cs typeface="Palatino"/>
              </a:rPr>
              <a:t>quot</a:t>
            </a:r>
            <a:r>
              <a:rPr lang="en-US" dirty="0" smtClean="0">
                <a:latin typeface="Palatino"/>
                <a:cs typeface="Palatino"/>
              </a:rPr>
              <a:t> and </a:t>
            </a:r>
            <a:r>
              <a:rPr lang="en-US" i="1" dirty="0" smtClean="0">
                <a:latin typeface="Palatino"/>
                <a:cs typeface="Palatino"/>
              </a:rPr>
              <a:t>rem</a:t>
            </a:r>
            <a:endParaRPr lang="en-US" i="1" dirty="0" smtClean="0">
              <a:latin typeface="Palatino"/>
              <a:cs typeface="Palatino"/>
            </a:endParaRPr>
          </a:p>
          <a:p>
            <a:pPr lvl="1"/>
            <a:r>
              <a:rPr lang="en-US" dirty="0">
                <a:latin typeface="Palatino"/>
                <a:cs typeface="Palatino"/>
              </a:rPr>
              <a:t>E</a:t>
            </a:r>
            <a:r>
              <a:rPr lang="en-US" dirty="0" smtClean="0">
                <a:latin typeface="Palatino"/>
                <a:cs typeface="Palatino"/>
              </a:rPr>
              <a:t> has a non-negative norm:</a:t>
            </a:r>
            <a:endParaRPr lang="en-US" dirty="0">
              <a:latin typeface="Palatino"/>
              <a:cs typeface="Palatino"/>
            </a:endParaRPr>
          </a:p>
        </p:txBody>
      </p:sp>
      <p:sp>
        <p:nvSpPr>
          <p:cNvPr id="3" name="Slide Number Placeholder 2"/>
          <p:cNvSpPr>
            <a:spLocks noGrp="1"/>
          </p:cNvSpPr>
          <p:nvPr>
            <p:ph type="sldNum" sz="quarter" idx="12"/>
          </p:nvPr>
        </p:nvSpPr>
        <p:spPr/>
        <p:txBody>
          <a:bodyPr/>
          <a:lstStyle/>
          <a:p>
            <a:fld id="{4AA04D0C-89BA-0845-9137-904D20B84DDB}" type="slidenum">
              <a:rPr lang="en-US" smtClean="0"/>
              <a:pPr/>
              <a:t>186</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00" y="3818492"/>
            <a:ext cx="6908800" cy="26191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cs typeface="Cambria Math"/>
              </a:rPr>
              <a:t>Euclidean Domain</a:t>
            </a:r>
            <a:r>
              <a:rPr lang="en-US" dirty="0" smtClean="0">
                <a:latin typeface="Menlo Regular"/>
                <a:cs typeface="Menlo Regular"/>
              </a:rPr>
              <a:t> gcd</a:t>
            </a:r>
            <a:endParaRPr lang="en-US" dirty="0">
              <a:latin typeface="Menlo Regular"/>
              <a:cs typeface="Menlo Regular"/>
            </a:endParaRPr>
          </a:p>
        </p:txBody>
      </p:sp>
      <p:sp>
        <p:nvSpPr>
          <p:cNvPr id="5" name="Content Placeholder 4"/>
          <p:cNvSpPr>
            <a:spLocks noGrp="1"/>
          </p:cNvSpPr>
          <p:nvPr>
            <p:ph idx="1"/>
          </p:nvPr>
        </p:nvSpPr>
        <p:spPr/>
        <p:txBody>
          <a:bodyPr>
            <a:normAutofit fontScale="92500" lnSpcReduction="20000"/>
          </a:bodyPr>
          <a:lstStyle/>
          <a:p>
            <a:pPr marL="0" indent="0" eaLnBrk="0" hangingPunct="0">
              <a:buNone/>
            </a:pPr>
            <a:r>
              <a:rPr lang="en-US" dirty="0">
                <a:latin typeface="Menlo Regular"/>
                <a:cs typeface="Menlo Regular"/>
              </a:rPr>
              <a:t>template &lt;</a:t>
            </a:r>
            <a:r>
              <a:rPr lang="en-US" dirty="0" smtClean="0">
                <a:latin typeface="Menlo Regular"/>
                <a:cs typeface="Menlo Regular"/>
              </a:rPr>
              <a:t>EuclideanDomain </a:t>
            </a:r>
            <a:r>
              <a:rPr lang="en-US" dirty="0">
                <a:latin typeface="Menlo Regular"/>
                <a:cs typeface="Menlo Regular"/>
              </a:rPr>
              <a:t>R&gt; </a:t>
            </a:r>
          </a:p>
          <a:p>
            <a:pPr marL="0" indent="0" eaLnBrk="0" hangingPunct="0">
              <a:buNone/>
            </a:pPr>
            <a:r>
              <a:rPr lang="en-US" dirty="0">
                <a:latin typeface="Menlo Regular"/>
                <a:cs typeface="Menlo Regular"/>
              </a:rPr>
              <a:t>R gcd(R m, R n) {        </a:t>
            </a:r>
          </a:p>
          <a:p>
            <a:pPr marL="0" indent="0" eaLnBrk="0" hangingPunct="0">
              <a:buNone/>
            </a:pPr>
            <a:r>
              <a:rPr lang="en-US" dirty="0">
                <a:latin typeface="Menlo Regular"/>
                <a:cs typeface="Menlo Regular"/>
              </a:rPr>
              <a:t>   while (n != </a:t>
            </a:r>
            <a:r>
              <a:rPr lang="en-US" dirty="0" smtClean="0">
                <a:latin typeface="Menlo Regular"/>
                <a:cs typeface="Menlo Regular"/>
              </a:rPr>
              <a:t>R(0)) </a:t>
            </a:r>
            <a:r>
              <a:rPr lang="en-US" dirty="0">
                <a:latin typeface="Menlo Regular"/>
                <a:cs typeface="Menlo Regular"/>
              </a:rPr>
              <a:t>{</a:t>
            </a:r>
          </a:p>
          <a:p>
            <a:pPr marL="0" indent="0" eaLnBrk="0" hangingPunct="0">
              <a:buNone/>
            </a:pPr>
            <a:r>
              <a:rPr lang="en-US" dirty="0">
                <a:latin typeface="Menlo Regular"/>
                <a:cs typeface="Menlo Regular"/>
              </a:rPr>
              <a:t>    </a:t>
            </a:r>
            <a:r>
              <a:rPr lang="en-US" dirty="0" smtClean="0">
                <a:latin typeface="Menlo Regular"/>
                <a:cs typeface="Menlo Regular"/>
              </a:rPr>
              <a:t> R </a:t>
            </a:r>
            <a:r>
              <a:rPr lang="en-US" dirty="0">
                <a:latin typeface="Menlo Regular"/>
                <a:cs typeface="Menlo Regular"/>
              </a:rPr>
              <a:t>t = m % n</a:t>
            </a:r>
            <a:r>
              <a:rPr lang="en-US" dirty="0" smtClean="0">
                <a:latin typeface="Menlo Regular"/>
                <a:cs typeface="Menlo Regular"/>
              </a:rPr>
              <a:t>;  // </a:t>
            </a:r>
            <a:r>
              <a:rPr lang="en-US" dirty="0" smtClean="0">
                <a:latin typeface="Cambria Math"/>
                <a:cs typeface="Cambria Math"/>
              </a:rPr>
              <a:t>‖</a:t>
            </a:r>
            <a:r>
              <a:rPr lang="en-US" i="1" dirty="0" smtClean="0">
                <a:latin typeface="Palatino"/>
                <a:cs typeface="Palatino"/>
              </a:rPr>
              <a:t>t</a:t>
            </a:r>
            <a:r>
              <a:rPr lang="en-US" dirty="0">
                <a:latin typeface="Cambria Math"/>
                <a:cs typeface="Cambria Math"/>
              </a:rPr>
              <a:t>‖</a:t>
            </a:r>
            <a:r>
              <a:rPr lang="en-US" dirty="0" smtClean="0">
                <a:latin typeface="Palatino"/>
                <a:cs typeface="Palatino"/>
              </a:rPr>
              <a:t> &lt; </a:t>
            </a:r>
            <a:r>
              <a:rPr lang="en-US" dirty="0" smtClean="0">
                <a:latin typeface="Cambria Math"/>
                <a:cs typeface="Cambria Math"/>
              </a:rPr>
              <a:t>‖</a:t>
            </a:r>
            <a:r>
              <a:rPr lang="en-US" i="1" dirty="0" smtClean="0">
                <a:latin typeface="Palatino"/>
                <a:cs typeface="Palatino"/>
              </a:rPr>
              <a:t>n</a:t>
            </a:r>
            <a:r>
              <a:rPr lang="en-US" dirty="0" smtClean="0">
                <a:latin typeface="Cambria Math"/>
                <a:cs typeface="Cambria Math"/>
              </a:rPr>
              <a:t>‖</a:t>
            </a:r>
            <a:endParaRPr lang="en-US" dirty="0">
              <a:latin typeface="Palatino"/>
              <a:cs typeface="Palatino"/>
            </a:endParaRPr>
          </a:p>
          <a:p>
            <a:pPr marL="0" indent="0" eaLnBrk="0" hangingPunct="0">
              <a:buNone/>
            </a:pPr>
            <a:r>
              <a:rPr lang="en-US" dirty="0">
                <a:latin typeface="Menlo Regular"/>
                <a:cs typeface="Menlo Regular"/>
              </a:rPr>
              <a:t>     m = n;</a:t>
            </a:r>
          </a:p>
          <a:p>
            <a:pPr marL="0" indent="0" eaLnBrk="0" hangingPunct="0">
              <a:buNone/>
            </a:pPr>
            <a:r>
              <a:rPr lang="en-US" dirty="0">
                <a:latin typeface="Menlo Regular"/>
                <a:cs typeface="Menlo Regular"/>
              </a:rPr>
              <a:t>     n = t;</a:t>
            </a:r>
          </a:p>
          <a:p>
            <a:pPr marL="0" indent="0" eaLnBrk="0" hangingPunct="0">
              <a:buNone/>
            </a:pPr>
            <a:r>
              <a:rPr lang="en-US" dirty="0">
                <a:latin typeface="Menlo Regular"/>
                <a:cs typeface="Menlo Regular"/>
              </a:rPr>
              <a:t>   }</a:t>
            </a:r>
          </a:p>
          <a:p>
            <a:pPr marL="0" indent="0" eaLnBrk="0" hangingPunct="0">
              <a:buNone/>
            </a:pPr>
            <a:r>
              <a:rPr lang="en-US" dirty="0">
                <a:latin typeface="Menlo Regular"/>
                <a:cs typeface="Menlo Regular"/>
              </a:rPr>
              <a:t>   return m;</a:t>
            </a:r>
          </a:p>
          <a:p>
            <a:pPr marL="0" indent="0" eaLnBrk="0" hangingPunct="0">
              <a:buNone/>
            </a:pPr>
            <a:r>
              <a:rPr lang="en-US" dirty="0">
                <a:latin typeface="Menlo Regular"/>
                <a:cs typeface="Menlo Regular"/>
              </a:rPr>
              <a:t>} </a:t>
            </a:r>
          </a:p>
          <a:p>
            <a:pPr marL="0" indent="0">
              <a:buNone/>
            </a:pPr>
            <a:endParaRPr lang="en-US" dirty="0"/>
          </a:p>
        </p:txBody>
      </p:sp>
      <p:sp>
        <p:nvSpPr>
          <p:cNvPr id="3" name="Slide Number Placeholder 2"/>
          <p:cNvSpPr>
            <a:spLocks noGrp="1"/>
          </p:cNvSpPr>
          <p:nvPr>
            <p:ph type="sldNum" sz="quarter" idx="12"/>
          </p:nvPr>
        </p:nvSpPr>
        <p:spPr/>
        <p:txBody>
          <a:bodyPr/>
          <a:lstStyle/>
          <a:p>
            <a:fld id="{1390060D-1EE0-AD4D-BE99-A9D595E32993}" type="slidenum">
              <a:rPr lang="en-US" smtClean="0"/>
              <a:pPr/>
              <a:t>187</a:t>
            </a:fld>
            <a:endParaRPr lang="en-US"/>
          </a:p>
        </p:txBody>
      </p:sp>
    </p:spTree>
    <p:extLst>
      <p:ext uri="{BB962C8B-B14F-4D97-AF65-F5344CB8AC3E}">
        <p14:creationId xmlns:p14="http://schemas.microsoft.com/office/powerpoint/2010/main" val="1334959142"/>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188</a:t>
            </a:fld>
            <a:endParaRPr lang="en-US"/>
          </a:p>
        </p:txBody>
      </p:sp>
      <p:sp>
        <p:nvSpPr>
          <p:cNvPr id="8" name="Content Placeholder 7"/>
          <p:cNvSpPr>
            <a:spLocks noGrp="1"/>
          </p:cNvSpPr>
          <p:nvPr>
            <p:ph idx="1"/>
          </p:nvPr>
        </p:nvSpPr>
        <p:spPr/>
        <p:txBody>
          <a:bodyPr/>
          <a:lstStyle/>
          <a:p>
            <a:pPr marL="0" indent="0">
              <a:buNone/>
            </a:pPr>
            <a:r>
              <a:rPr lang="en-US" dirty="0" smtClean="0"/>
              <a:t>An integral domain where every non-zero element is invertible is called a </a:t>
            </a:r>
            <a:r>
              <a:rPr lang="en-US" i="1" dirty="0" smtClean="0"/>
              <a:t>field</a:t>
            </a:r>
            <a:r>
              <a:rPr lang="en-US" dirty="0" smtClean="0"/>
              <a:t>.</a:t>
            </a:r>
            <a:endParaRPr lang="en-US" dirty="0"/>
          </a:p>
        </p:txBody>
      </p:sp>
    </p:spTree>
    <p:extLst>
      <p:ext uri="{BB962C8B-B14F-4D97-AF65-F5344CB8AC3E}">
        <p14:creationId xmlns:p14="http://schemas.microsoft.com/office/powerpoint/2010/main" val="3884720554"/>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fields</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9242" b="-19242"/>
          <a:stretch>
            <a:fillRect/>
          </a:stretch>
        </p:blipFill>
        <p:spPr>
          <a:xfrm>
            <a:off x="1156420" y="1600201"/>
            <a:ext cx="6234980" cy="3428999"/>
          </a:xfrm>
        </p:spPr>
      </p:pic>
      <p:sp>
        <p:nvSpPr>
          <p:cNvPr id="4" name="Slide Number Placeholder 3"/>
          <p:cNvSpPr>
            <a:spLocks noGrp="1"/>
          </p:cNvSpPr>
          <p:nvPr>
            <p:ph type="sldNum" sz="quarter" idx="12"/>
          </p:nvPr>
        </p:nvSpPr>
        <p:spPr/>
        <p:txBody>
          <a:bodyPr/>
          <a:lstStyle/>
          <a:p>
            <a:fld id="{4AA04D0C-89BA-0845-9137-904D20B84DDB}" type="slidenum">
              <a:rPr lang="en-US" smtClean="0"/>
              <a:pPr/>
              <a:t>189</a:t>
            </a:fld>
            <a:endParaRPr lang="en-US"/>
          </a:p>
        </p:txBody>
      </p:sp>
    </p:spTree>
    <p:extLst>
      <p:ext uri="{BB962C8B-B14F-4D97-AF65-F5344CB8AC3E}">
        <p14:creationId xmlns:p14="http://schemas.microsoft.com/office/powerpoint/2010/main" val="34407468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  </a:t>
            </a:r>
          </a:p>
        </p:txBody>
      </p:sp>
      <p:sp>
        <p:nvSpPr>
          <p:cNvPr id="17412" name="Text Box 4"/>
          <p:cNvSpPr txBox="1">
            <a:spLocks noChangeArrowheads="1"/>
          </p:cNvSpPr>
          <p:nvPr/>
        </p:nvSpPr>
        <p:spPr bwMode="auto">
          <a:xfrm>
            <a:off x="2286000" y="1828800"/>
            <a:ext cx="498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E</a:t>
            </a:r>
          </a:p>
        </p:txBody>
      </p:sp>
      <p:grpSp>
        <p:nvGrpSpPr>
          <p:cNvPr id="5" name="Group 4"/>
          <p:cNvGrpSpPr/>
          <p:nvPr/>
        </p:nvGrpSpPr>
        <p:grpSpPr>
          <a:xfrm>
            <a:off x="1127125" y="0"/>
            <a:ext cx="7559675" cy="5751513"/>
            <a:chOff x="1127125" y="0"/>
            <a:chExt cx="7559675" cy="5751513"/>
          </a:xfrm>
        </p:grpSpPr>
        <p:grpSp>
          <p:nvGrpSpPr>
            <p:cNvPr id="4" name="Group 3"/>
            <p:cNvGrpSpPr/>
            <p:nvPr/>
          </p:nvGrpSpPr>
          <p:grpSpPr>
            <a:xfrm>
              <a:off x="2438400" y="0"/>
              <a:ext cx="6248400" cy="5751513"/>
              <a:chOff x="2438400" y="0"/>
              <a:chExt cx="6248400" cy="5751513"/>
            </a:xfrm>
          </p:grpSpPr>
          <p:sp>
            <p:nvSpPr>
              <p:cNvPr id="17416" name="Rectangle 8"/>
              <p:cNvSpPr>
                <a:spLocks noChangeArrowheads="1"/>
              </p:cNvSpPr>
              <p:nvPr/>
            </p:nvSpPr>
            <p:spPr bwMode="auto">
              <a:xfrm>
                <a:off x="3048000" y="762000"/>
                <a:ext cx="4343400" cy="4343400"/>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7417" name="Line 9"/>
              <p:cNvSpPr>
                <a:spLocks noChangeShapeType="1"/>
              </p:cNvSpPr>
              <p:nvPr/>
            </p:nvSpPr>
            <p:spPr bwMode="auto">
              <a:xfrm flipV="1">
                <a:off x="3048000" y="762000"/>
                <a:ext cx="4343400" cy="4343400"/>
              </a:xfrm>
              <a:prstGeom prst="line">
                <a:avLst/>
              </a:prstGeom>
              <a:noFill/>
              <a:ln w="381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7418" name="Text Box 10"/>
              <p:cNvSpPr txBox="1">
                <a:spLocks noChangeArrowheads="1"/>
              </p:cNvSpPr>
              <p:nvPr/>
            </p:nvSpPr>
            <p:spPr bwMode="auto">
              <a:xfrm>
                <a:off x="7391400" y="0"/>
                <a:ext cx="129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A</a:t>
                </a:r>
                <a:endParaRPr lang="en-US" sz="2400">
                  <a:latin typeface="+mn-lt"/>
                </a:endParaRPr>
              </a:p>
            </p:txBody>
          </p:sp>
          <p:sp>
            <p:nvSpPr>
              <p:cNvPr id="17419" name="Text Box 11"/>
              <p:cNvSpPr txBox="1">
                <a:spLocks noChangeArrowheads="1"/>
              </p:cNvSpPr>
              <p:nvPr/>
            </p:nvSpPr>
            <p:spPr bwMode="auto">
              <a:xfrm>
                <a:off x="2438400" y="0"/>
                <a:ext cx="60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B</a:t>
                </a:r>
                <a:endParaRPr lang="en-US" sz="2400">
                  <a:latin typeface="+mn-lt"/>
                </a:endParaRPr>
              </a:p>
            </p:txBody>
          </p:sp>
          <p:sp>
            <p:nvSpPr>
              <p:cNvPr id="17420" name="Text Box 12"/>
              <p:cNvSpPr txBox="1">
                <a:spLocks noChangeArrowheads="1"/>
              </p:cNvSpPr>
              <p:nvPr/>
            </p:nvSpPr>
            <p:spPr bwMode="auto">
              <a:xfrm>
                <a:off x="2438400" y="4927600"/>
                <a:ext cx="650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C</a:t>
                </a:r>
                <a:endParaRPr lang="en-US" sz="2400">
                  <a:latin typeface="+mn-lt"/>
                </a:endParaRPr>
              </a:p>
            </p:txBody>
          </p:sp>
          <p:sp>
            <p:nvSpPr>
              <p:cNvPr id="17421" name="Text Box 13"/>
              <p:cNvSpPr txBox="1">
                <a:spLocks noChangeArrowheads="1"/>
              </p:cNvSpPr>
              <p:nvPr/>
            </p:nvSpPr>
            <p:spPr bwMode="auto">
              <a:xfrm>
                <a:off x="7451725" y="4927600"/>
                <a:ext cx="6238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4800">
                    <a:latin typeface="+mn-lt"/>
                  </a:rPr>
                  <a:t>D</a:t>
                </a:r>
              </a:p>
            </p:txBody>
          </p:sp>
        </p:grpSp>
        <p:sp>
          <p:nvSpPr>
            <p:cNvPr id="17422" name="AutoShape 14"/>
            <p:cNvSpPr>
              <a:spLocks noChangeArrowheads="1"/>
            </p:cNvSpPr>
            <p:nvPr/>
          </p:nvSpPr>
          <p:spPr bwMode="auto">
            <a:xfrm>
              <a:off x="1828800" y="2667000"/>
              <a:ext cx="2438400" cy="2438400"/>
            </a:xfrm>
            <a:prstGeom prst="diamond">
              <a:avLst/>
            </a:prstGeom>
            <a:noFill/>
            <a:ln w="38100" cmpd="sng">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n-lt"/>
              </a:endParaRPr>
            </a:p>
          </p:txBody>
        </p:sp>
        <p:sp>
          <p:nvSpPr>
            <p:cNvPr id="17423" name="Text Box 15"/>
            <p:cNvSpPr txBox="1">
              <a:spLocks noChangeArrowheads="1"/>
            </p:cNvSpPr>
            <p:nvPr/>
          </p:nvSpPr>
          <p:spPr bwMode="auto">
            <a:xfrm>
              <a:off x="1127125" y="3429000"/>
              <a:ext cx="658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dirty="0">
                  <a:latin typeface="+mn-lt"/>
                </a:rPr>
                <a:t>G</a:t>
              </a:r>
            </a:p>
          </p:txBody>
        </p:sp>
      </p:grpSp>
      <p:sp>
        <p:nvSpPr>
          <p:cNvPr id="17424" name="Rectangle 16"/>
          <p:cNvSpPr>
            <a:spLocks noChangeArrowheads="1"/>
          </p:cNvSpPr>
          <p:nvPr/>
        </p:nvSpPr>
        <p:spPr bwMode="auto">
          <a:xfrm>
            <a:off x="4343400" y="3810000"/>
            <a:ext cx="7858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4800">
                <a:latin typeface="+mn-lt"/>
              </a:rPr>
              <a:t>F</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19</a:t>
            </a:fld>
            <a:endParaRPr lang="en-US"/>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689" y="5549828"/>
            <a:ext cx="5067300" cy="1028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fields</a:t>
            </a:r>
            <a:endParaRPr lang="en-US" dirty="0"/>
          </a:p>
        </p:txBody>
      </p:sp>
      <p:sp>
        <p:nvSpPr>
          <p:cNvPr id="3" name="Content Placeholder 2"/>
          <p:cNvSpPr>
            <a:spLocks noGrp="1"/>
          </p:cNvSpPr>
          <p:nvPr>
            <p:ph idx="1"/>
          </p:nvPr>
        </p:nvSpPr>
        <p:spPr/>
        <p:txBody>
          <a:bodyPr/>
          <a:lstStyle/>
          <a:p>
            <a:r>
              <a:rPr lang="en-US" dirty="0" smtClean="0"/>
              <a:t>Finite fields</a:t>
            </a:r>
          </a:p>
          <a:p>
            <a:r>
              <a:rPr lang="en-US" dirty="0" smtClean="0"/>
              <a:t>Algebraically closed fields</a:t>
            </a:r>
          </a:p>
          <a:p>
            <a:r>
              <a:rPr lang="en-US" dirty="0" smtClean="0"/>
              <a:t>Non-commutative field of quaternions </a:t>
            </a:r>
          </a:p>
          <a:p>
            <a:pPr marL="0" indent="0">
              <a:buNone/>
            </a:pPr>
            <a:r>
              <a:rPr lang="en-US" i="1" dirty="0" smtClean="0">
                <a:latin typeface="Palatino"/>
                <a:cs typeface="Palatino"/>
              </a:rPr>
              <a:t>    </a:t>
            </a:r>
            <a:endParaRPr lang="en-US" dirty="0" smtClean="0">
              <a:latin typeface="Palatino"/>
              <a:cs typeface="Palatino"/>
            </a:endParaRPr>
          </a:p>
          <a:p>
            <a:pPr marL="0" indent="0">
              <a:buNone/>
            </a:pPr>
            <a:r>
              <a:rPr lang="en-US" dirty="0">
                <a:latin typeface="Palatino"/>
                <a:cs typeface="Palatino"/>
              </a:rPr>
              <a:t> </a:t>
            </a:r>
            <a:r>
              <a:rPr lang="en-US" dirty="0" smtClean="0">
                <a:latin typeface="Palatino"/>
                <a:cs typeface="Palatino"/>
              </a:rPr>
              <a:t>  </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190</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3733800"/>
            <a:ext cx="5181600" cy="2628900"/>
          </a:xfrm>
          <a:prstGeom prst="rect">
            <a:avLst/>
          </a:prstGeom>
        </p:spPr>
      </p:pic>
    </p:spTree>
    <p:extLst>
      <p:ext uri="{BB962C8B-B14F-4D97-AF65-F5344CB8AC3E}">
        <p14:creationId xmlns:p14="http://schemas.microsoft.com/office/powerpoint/2010/main" val="283157823"/>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Josef (“Yossi”) Stein (1961)</a:t>
            </a:r>
            <a:endParaRPr lang="en-US" dirty="0"/>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r>
              <a:rPr lang="en-US" sz="2800" dirty="0" smtClean="0"/>
              <a:t>“I </a:t>
            </a:r>
            <a:r>
              <a:rPr lang="en-US" sz="2800" dirty="0"/>
              <a:t>was in the beginning of my PhD thesis, which included using the </a:t>
            </a:r>
            <a:r>
              <a:rPr lang="en-US" sz="2800" dirty="0" smtClean="0"/>
              <a:t>Racah Algebra</a:t>
            </a:r>
            <a:r>
              <a:rPr lang="en-US" sz="2800" dirty="0"/>
              <a:t>. Using "Racah Algebra" meant doing calculations with numbers </a:t>
            </a:r>
            <a:r>
              <a:rPr lang="en-US" sz="2800" dirty="0" smtClean="0"/>
              <a:t>of the </a:t>
            </a:r>
            <a:r>
              <a:rPr lang="en-US" sz="2800" dirty="0"/>
              <a:t>form </a:t>
            </a:r>
            <a:r>
              <a:rPr lang="en-US" sz="2800" dirty="0">
                <a:latin typeface="Palatino"/>
                <a:cs typeface="Palatino"/>
              </a:rPr>
              <a:t>a/b*</a:t>
            </a:r>
            <a:r>
              <a:rPr lang="en-US" sz="2800" dirty="0" err="1">
                <a:latin typeface="Palatino"/>
                <a:cs typeface="Palatino"/>
              </a:rPr>
              <a:t>sqrt</a:t>
            </a:r>
            <a:r>
              <a:rPr lang="en-US" sz="2800" dirty="0">
                <a:latin typeface="Palatino"/>
                <a:cs typeface="Palatino"/>
              </a:rPr>
              <a:t>(c)</a:t>
            </a:r>
            <a:r>
              <a:rPr lang="en-US" sz="2800" dirty="0"/>
              <a:t>, where, </a:t>
            </a:r>
            <a:r>
              <a:rPr lang="en-US" sz="2800" dirty="0">
                <a:latin typeface="Palatino"/>
                <a:cs typeface="Palatino"/>
              </a:rPr>
              <a:t>a</a:t>
            </a:r>
            <a:r>
              <a:rPr lang="en-US" sz="2800" dirty="0" smtClean="0">
                <a:latin typeface="Palatino"/>
                <a:cs typeface="Palatino"/>
              </a:rPr>
              <a:t>, b, c</a:t>
            </a:r>
            <a:r>
              <a:rPr lang="en-US" sz="2800" dirty="0" smtClean="0"/>
              <a:t> </a:t>
            </a:r>
            <a:r>
              <a:rPr lang="en-US" sz="2800" dirty="0"/>
              <a:t>were integers. I wrote a program </a:t>
            </a:r>
            <a:r>
              <a:rPr lang="en-US" sz="2800" dirty="0" smtClean="0"/>
              <a:t>for the </a:t>
            </a:r>
            <a:r>
              <a:rPr lang="en-US" sz="2800" dirty="0"/>
              <a:t>only available computer in Israel at that time - The </a:t>
            </a:r>
            <a:r>
              <a:rPr lang="en-US" sz="2800" dirty="0" smtClean="0"/>
              <a:t>WEIZAC at </a:t>
            </a:r>
            <a:r>
              <a:rPr lang="en-US" sz="2800" dirty="0"/>
              <a:t>the Weizmann </a:t>
            </a:r>
            <a:r>
              <a:rPr lang="en-US" sz="2800" dirty="0" smtClean="0"/>
              <a:t>institute. Addition </a:t>
            </a:r>
            <a:r>
              <a:rPr lang="en-US" sz="2800" dirty="0"/>
              <a:t>time was </a:t>
            </a:r>
            <a:r>
              <a:rPr lang="en-US" sz="2800" dirty="0" smtClean="0"/>
              <a:t>57 microseconds</a:t>
            </a:r>
            <a:r>
              <a:rPr lang="en-US" sz="2800" dirty="0"/>
              <a:t>, division took about 900 </a:t>
            </a:r>
            <a:r>
              <a:rPr lang="en-US" sz="2800" dirty="0" smtClean="0"/>
              <a:t>microseconds. Shift </a:t>
            </a:r>
            <a:r>
              <a:rPr lang="en-US" sz="2800" dirty="0"/>
              <a:t>took less than </a:t>
            </a:r>
            <a:r>
              <a:rPr lang="en-US" sz="2800" dirty="0" smtClean="0"/>
              <a:t>addition. …I </a:t>
            </a:r>
            <a:r>
              <a:rPr lang="en-US" sz="2800" dirty="0"/>
              <a:t>had the right conditions for finding that </a:t>
            </a:r>
            <a:r>
              <a:rPr lang="en-US" sz="2800" dirty="0" smtClean="0"/>
              <a:t>algorithm.</a:t>
            </a:r>
            <a:r>
              <a:rPr lang="en-US" sz="2800" b="1" dirty="0" smtClean="0"/>
              <a:t> </a:t>
            </a:r>
            <a:r>
              <a:rPr lang="en-US" sz="2800" b="1" i="1" dirty="0" smtClean="0"/>
              <a:t>Fast </a:t>
            </a:r>
            <a:r>
              <a:rPr lang="en-US" sz="2800" b="1" i="1" dirty="0"/>
              <a:t>GCD meant survival</a:t>
            </a:r>
            <a:r>
              <a:rPr lang="en-US" sz="2800" b="1" dirty="0" smtClean="0"/>
              <a:t>.</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191</a:t>
            </a:fld>
            <a:endParaRPr lang="en-US"/>
          </a:p>
        </p:txBody>
      </p:sp>
    </p:spTree>
    <p:extLst>
      <p:ext uri="{BB962C8B-B14F-4D97-AF65-F5344CB8AC3E}">
        <p14:creationId xmlns:p14="http://schemas.microsoft.com/office/powerpoint/2010/main" val="3386541512"/>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publication</a:t>
            </a:r>
            <a:endParaRPr lang="en-US" dirty="0"/>
          </a:p>
        </p:txBody>
      </p:sp>
      <p:sp>
        <p:nvSpPr>
          <p:cNvPr id="3" name="Content Placeholder 2"/>
          <p:cNvSpPr>
            <a:spLocks noGrp="1"/>
          </p:cNvSpPr>
          <p:nvPr>
            <p:ph idx="1"/>
          </p:nvPr>
        </p:nvSpPr>
        <p:spPr/>
        <p:txBody>
          <a:bodyPr>
            <a:noAutofit/>
          </a:bodyPr>
          <a:lstStyle/>
          <a:p>
            <a:pPr marL="0" indent="0">
              <a:buNone/>
            </a:pPr>
            <a:r>
              <a:rPr lang="en-US" sz="2400" dirty="0" smtClean="0"/>
              <a:t>“Yes</a:t>
            </a:r>
            <a:r>
              <a:rPr lang="en-US" sz="2400" dirty="0"/>
              <a:t>, 1961 is the correct year…The reason why I did not publish the algorithm earlier was, that when </a:t>
            </a:r>
            <a:r>
              <a:rPr lang="en-US" sz="2400" dirty="0" smtClean="0"/>
              <a:t>I told </a:t>
            </a:r>
            <a:r>
              <a:rPr lang="en-US" sz="2400" dirty="0"/>
              <a:t>my advisor (G. Racah himself) about my idea, he said: "</a:t>
            </a:r>
            <a:r>
              <a:rPr lang="en-US" sz="2400" dirty="0" smtClean="0"/>
              <a:t>Yesss” (in </a:t>
            </a:r>
            <a:r>
              <a:rPr lang="en-US" sz="2400" dirty="0"/>
              <a:t>Hebrew) in his Italian accent. Somehow this did not sound </a:t>
            </a:r>
            <a:r>
              <a:rPr lang="en-US" sz="2400" dirty="0" smtClean="0"/>
              <a:t>like an </a:t>
            </a:r>
            <a:r>
              <a:rPr lang="en-US" sz="2400" dirty="0"/>
              <a:t>encouragement for </a:t>
            </a:r>
            <a:r>
              <a:rPr lang="en-US" sz="2400" dirty="0" smtClean="0"/>
              <a:t>publication. In </a:t>
            </a:r>
            <a:r>
              <a:rPr lang="en-US" sz="2400" dirty="0"/>
              <a:t>1966, when I was looking for a post-doc I met another great </a:t>
            </a:r>
            <a:r>
              <a:rPr lang="en-US" sz="2400" dirty="0" smtClean="0"/>
              <a:t>physicist: John </a:t>
            </a:r>
            <a:r>
              <a:rPr lang="en-US" sz="2400" dirty="0"/>
              <a:t>Blatt. He encouraged me to publish it</a:t>
            </a:r>
            <a:r>
              <a:rPr lang="en-US" sz="2400" dirty="0" smtClean="0"/>
              <a:t>.”</a:t>
            </a:r>
          </a:p>
          <a:p>
            <a:pPr marL="0" indent="0">
              <a:buNone/>
            </a:pPr>
            <a:endParaRPr lang="en-US" sz="2400" dirty="0" smtClean="0"/>
          </a:p>
          <a:p>
            <a:pPr marL="0" indent="0">
              <a:buNone/>
            </a:pPr>
            <a:r>
              <a:rPr lang="en-US" sz="2400" dirty="0" smtClean="0"/>
              <a:t>Josef </a:t>
            </a:r>
            <a:r>
              <a:rPr lang="en-US" sz="2400" dirty="0"/>
              <a:t>Stein</a:t>
            </a:r>
            <a:r>
              <a:rPr lang="en-US" sz="2400" i="1" dirty="0"/>
              <a:t>, Computational problems associated with Racah algebra, </a:t>
            </a:r>
            <a:r>
              <a:rPr lang="en-US" sz="2400" dirty="0"/>
              <a:t>J. </a:t>
            </a:r>
            <a:r>
              <a:rPr lang="en-US" sz="2400" dirty="0" err="1"/>
              <a:t>Comput</a:t>
            </a:r>
            <a:r>
              <a:rPr lang="en-US" sz="2400" dirty="0"/>
              <a:t>. Phys., (1967)</a:t>
            </a:r>
            <a:r>
              <a:rPr lang="en-US" sz="2400" i="1" dirty="0"/>
              <a:t> </a:t>
            </a:r>
            <a:r>
              <a:rPr lang="en-US" sz="2400" dirty="0"/>
              <a:t>1, 397-405</a:t>
            </a:r>
          </a:p>
          <a:p>
            <a:endParaRPr lang="en-US" sz="24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192</a:t>
            </a:fld>
            <a:endParaRPr lang="en-US"/>
          </a:p>
        </p:txBody>
      </p:sp>
    </p:spTree>
    <p:extLst>
      <p:ext uri="{BB962C8B-B14F-4D97-AF65-F5344CB8AC3E}">
        <p14:creationId xmlns:p14="http://schemas.microsoft.com/office/powerpoint/2010/main" val="2627787916"/>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Stein’s Mathematics</a:t>
            </a:r>
            <a:endParaRPr lang="en-US" dirty="0"/>
          </a:p>
        </p:txBody>
      </p:sp>
      <p:sp>
        <p:nvSpPr>
          <p:cNvPr id="3" name="Slide Number Placeholder 2"/>
          <p:cNvSpPr>
            <a:spLocks noGrp="1"/>
          </p:cNvSpPr>
          <p:nvPr>
            <p:ph type="sldNum" sz="quarter" idx="12"/>
          </p:nvPr>
        </p:nvSpPr>
        <p:spPr/>
        <p:txBody>
          <a:bodyPr/>
          <a:lstStyle/>
          <a:p>
            <a:fld id="{1390060D-1EE0-AD4D-BE99-A9D595E32993}" type="slidenum">
              <a:rPr lang="en-US" smtClean="0"/>
              <a:pPr/>
              <a:t>193</a:t>
            </a:fld>
            <a:endParaRPr lang="en-US"/>
          </a:p>
        </p:txBody>
      </p:sp>
      <p:pic>
        <p:nvPicPr>
          <p:cNvPr id="12" name="Content Placeholder 11"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621" b="-3621"/>
          <a:stretch>
            <a:fillRect/>
          </a:stretch>
        </p:blipFill>
        <p:spPr/>
      </p:pic>
    </p:spTree>
    <p:extLst>
      <p:ext uri="{BB962C8B-B14F-4D97-AF65-F5344CB8AC3E}">
        <p14:creationId xmlns:p14="http://schemas.microsoft.com/office/powerpoint/2010/main" val="1027664975"/>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Grp="1" noChangeArrowheads="1"/>
          </p:cNvSpPr>
          <p:nvPr>
            <p:ph type="body" idx="1"/>
          </p:nvPr>
        </p:nvSpPr>
        <p:spPr>
          <a:xfrm>
            <a:off x="152400" y="152400"/>
            <a:ext cx="8229600" cy="6172200"/>
          </a:xfrm>
        </p:spPr>
        <p:txBody>
          <a:bodyPr/>
          <a:lstStyle/>
          <a:p>
            <a:pPr>
              <a:buFontTx/>
              <a:buNone/>
            </a:pPr>
            <a:r>
              <a:rPr lang="en-US" dirty="0" smtClean="0">
                <a:latin typeface="Palatino"/>
                <a:cs typeface="Palatino"/>
              </a:rPr>
              <a:t> 196        42  </a:t>
            </a:r>
            <a:endParaRPr lang="en-US" dirty="0">
              <a:latin typeface="Palatino"/>
              <a:cs typeface="Palatino"/>
            </a:endParaRPr>
          </a:p>
          <a:p>
            <a:pPr>
              <a:buFontTx/>
              <a:buNone/>
            </a:pPr>
            <a:r>
              <a:rPr lang="en-US" dirty="0">
                <a:latin typeface="Palatino"/>
                <a:cs typeface="Palatino"/>
              </a:rPr>
              <a:t>   98        21       2</a:t>
            </a:r>
          </a:p>
          <a:p>
            <a:pPr>
              <a:buFontTx/>
              <a:buNone/>
            </a:pPr>
            <a:r>
              <a:rPr lang="en-US" dirty="0">
                <a:latin typeface="Palatino"/>
                <a:cs typeface="Palatino"/>
              </a:rPr>
              <a:t>   49        21       2</a:t>
            </a:r>
          </a:p>
          <a:p>
            <a:pPr>
              <a:buFontTx/>
              <a:buNone/>
            </a:pPr>
            <a:r>
              <a:rPr lang="en-US" dirty="0">
                <a:latin typeface="Palatino"/>
                <a:cs typeface="Palatino"/>
              </a:rPr>
              <a:t>   28        21       2</a:t>
            </a:r>
          </a:p>
          <a:p>
            <a:pPr>
              <a:buFontTx/>
              <a:buNone/>
            </a:pPr>
            <a:r>
              <a:rPr lang="en-US" dirty="0">
                <a:latin typeface="Palatino"/>
                <a:cs typeface="Palatino"/>
              </a:rPr>
              <a:t>   14        21       2</a:t>
            </a:r>
          </a:p>
          <a:p>
            <a:pPr>
              <a:buFontTx/>
              <a:buNone/>
            </a:pPr>
            <a:r>
              <a:rPr lang="en-US" dirty="0">
                <a:latin typeface="Palatino"/>
                <a:cs typeface="Palatino"/>
              </a:rPr>
              <a:t>   </a:t>
            </a:r>
            <a:r>
              <a:rPr lang="en-US" dirty="0" smtClean="0">
                <a:latin typeface="Palatino"/>
                <a:cs typeface="Palatino"/>
              </a:rPr>
              <a:t>  </a:t>
            </a:r>
            <a:r>
              <a:rPr lang="en-US" dirty="0">
                <a:latin typeface="Palatino"/>
                <a:cs typeface="Palatino"/>
              </a:rPr>
              <a:t>7        21       2</a:t>
            </a:r>
          </a:p>
          <a:p>
            <a:pPr>
              <a:buFontTx/>
              <a:buNone/>
            </a:pPr>
            <a:r>
              <a:rPr lang="en-US" dirty="0">
                <a:latin typeface="Palatino"/>
                <a:cs typeface="Palatino"/>
              </a:rPr>
              <a:t>   14        </a:t>
            </a:r>
            <a:r>
              <a:rPr lang="en-US" dirty="0" smtClean="0">
                <a:latin typeface="Palatino"/>
                <a:cs typeface="Palatino"/>
              </a:rPr>
              <a:t>  </a:t>
            </a:r>
            <a:r>
              <a:rPr lang="en-US" dirty="0">
                <a:latin typeface="Palatino"/>
                <a:cs typeface="Palatino"/>
              </a:rPr>
              <a:t>7       2</a:t>
            </a:r>
          </a:p>
          <a:p>
            <a:pPr>
              <a:buFontTx/>
              <a:buNone/>
            </a:pPr>
            <a:r>
              <a:rPr lang="en-US" dirty="0">
                <a:latin typeface="Palatino"/>
                <a:cs typeface="Palatino"/>
              </a:rPr>
              <a:t>    </a:t>
            </a:r>
            <a:r>
              <a:rPr lang="en-US" dirty="0" smtClean="0">
                <a:latin typeface="Palatino"/>
                <a:cs typeface="Palatino"/>
              </a:rPr>
              <a:t> 7          7       </a:t>
            </a:r>
            <a:r>
              <a:rPr lang="en-US" dirty="0">
                <a:latin typeface="Palatino"/>
                <a:cs typeface="Palatino"/>
              </a:rPr>
              <a:t>2 </a:t>
            </a:r>
            <a:endParaRPr lang="en-US" dirty="0" smtClean="0">
              <a:latin typeface="Palatino"/>
              <a:cs typeface="Palatino"/>
            </a:endParaRPr>
          </a:p>
          <a:p>
            <a:pPr>
              <a:buFontTx/>
              <a:buNone/>
            </a:pPr>
            <a:endParaRPr lang="en-US" dirty="0">
              <a:latin typeface="Menlo Regular"/>
              <a:cs typeface="Menlo Regular"/>
            </a:endParaRPr>
          </a:p>
          <a:p>
            <a:pPr>
              <a:buFontTx/>
              <a:buNone/>
            </a:pPr>
            <a:r>
              <a:rPr lang="en-US" dirty="0" smtClean="0">
                <a:latin typeface="Palatino"/>
                <a:cs typeface="Palatino"/>
              </a:rPr>
              <a:t>GCD</a:t>
            </a:r>
            <a:r>
              <a:rPr lang="en-US" dirty="0">
                <a:latin typeface="Menlo Regular"/>
                <a:cs typeface="Menlo Regular"/>
              </a:rPr>
              <a:t>: </a:t>
            </a:r>
            <a:r>
              <a:rPr lang="en-US" dirty="0" smtClean="0">
                <a:latin typeface="Palatino"/>
                <a:cs typeface="Palatino"/>
              </a:rPr>
              <a:t>7×2 </a:t>
            </a:r>
            <a:r>
              <a:rPr lang="en-US" dirty="0">
                <a:latin typeface="Palatino"/>
                <a:cs typeface="Palatino"/>
              </a:rPr>
              <a:t>= 14</a:t>
            </a:r>
            <a:r>
              <a:rPr lang="en-US" dirty="0">
                <a:latin typeface="Menlo Regular"/>
                <a:cs typeface="Menlo Regular"/>
              </a:rPr>
              <a:t>                             </a:t>
            </a:r>
          </a:p>
          <a:p>
            <a:pPr>
              <a:buFontTx/>
              <a:buNone/>
            </a:pPr>
            <a:r>
              <a:rPr lang="en-US" dirty="0"/>
              <a:t>   </a:t>
            </a:r>
          </a:p>
        </p:txBody>
      </p:sp>
      <p:sp>
        <p:nvSpPr>
          <p:cNvPr id="3" name="Slide Number Placeholder 2"/>
          <p:cNvSpPr>
            <a:spLocks noGrp="1"/>
          </p:cNvSpPr>
          <p:nvPr>
            <p:ph type="sldNum" sz="quarter" idx="12"/>
          </p:nvPr>
        </p:nvSpPr>
        <p:spPr/>
        <p:txBody>
          <a:bodyPr/>
          <a:lstStyle/>
          <a:p>
            <a:fld id="{4AA04D0C-89BA-0845-9137-904D20B84DDB}" type="slidenum">
              <a:rPr lang="en-US" smtClean="0"/>
              <a:pPr/>
              <a:t>194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Stein’s algorithm </a:t>
            </a:r>
            <a:br>
              <a:rPr lang="en-US" dirty="0" smtClean="0"/>
            </a:br>
            <a:r>
              <a:rPr lang="en-US" dirty="0" smtClean="0"/>
              <a:t>(prologue)</a:t>
            </a:r>
            <a:endParaRPr lang="en-US" dirty="0"/>
          </a:p>
        </p:txBody>
      </p:sp>
      <p:sp>
        <p:nvSpPr>
          <p:cNvPr id="3" name="Content Placeholder 2"/>
          <p:cNvSpPr>
            <a:spLocks noGrp="1"/>
          </p:cNvSpPr>
          <p:nvPr>
            <p:ph idx="1"/>
          </p:nvPr>
        </p:nvSpPr>
        <p:spPr/>
        <p:txBody>
          <a:bodyPr/>
          <a:lstStyle/>
          <a:p>
            <a:pPr marL="0" indent="0" eaLnBrk="0" hangingPunct="0">
              <a:buNone/>
            </a:pPr>
            <a:r>
              <a:rPr lang="en-US" dirty="0" smtClean="0">
                <a:latin typeface="Menlo Regular"/>
                <a:cs typeface="Menlo Regular"/>
              </a:rPr>
              <a:t>template </a:t>
            </a:r>
            <a:r>
              <a:rPr lang="en-US" dirty="0">
                <a:latin typeface="Menlo Regular"/>
                <a:cs typeface="Menlo Regular"/>
              </a:rPr>
              <a:t>&lt;BinaryInteger I&gt;</a:t>
            </a:r>
          </a:p>
          <a:p>
            <a:pPr marL="0" indent="0" eaLnBrk="0" hangingPunct="0">
              <a:buNone/>
            </a:pPr>
            <a:r>
              <a:rPr lang="en-US" dirty="0">
                <a:latin typeface="Menlo Regular"/>
                <a:cs typeface="Menlo Regular"/>
              </a:rPr>
              <a:t>I stein_gcd(I m, I n) {</a:t>
            </a:r>
          </a:p>
          <a:p>
            <a:pPr marL="0" indent="0" eaLnBrk="0" hangingPunct="0">
              <a:buNone/>
            </a:pPr>
            <a:r>
              <a:rPr lang="en-US" dirty="0">
                <a:latin typeface="Menlo Regular"/>
                <a:cs typeface="Menlo Regular"/>
              </a:rPr>
              <a:t>  if (m &lt; I(0)) m = -m;</a:t>
            </a:r>
          </a:p>
          <a:p>
            <a:pPr marL="0" indent="0" eaLnBrk="0" hangingPunct="0">
              <a:buNone/>
            </a:pPr>
            <a:r>
              <a:rPr lang="en-US" dirty="0">
                <a:latin typeface="Menlo Regular"/>
                <a:cs typeface="Menlo Regular"/>
              </a:rPr>
              <a:t>  if (n &lt; I(0)) n = -n;</a:t>
            </a:r>
          </a:p>
          <a:p>
            <a:pPr marL="0" indent="0" eaLnBrk="0" hangingPunct="0">
              <a:buNone/>
            </a:pPr>
            <a:r>
              <a:rPr lang="en-US" dirty="0">
                <a:latin typeface="Menlo Regular"/>
                <a:cs typeface="Menlo Regular"/>
              </a:rPr>
              <a:t>  if (m == I(0)) return n;</a:t>
            </a:r>
          </a:p>
          <a:p>
            <a:pPr marL="0" indent="0" eaLnBrk="0" hangingPunct="0">
              <a:buNone/>
            </a:pPr>
            <a:r>
              <a:rPr lang="en-US" dirty="0">
                <a:latin typeface="Menlo Regular"/>
                <a:cs typeface="Menlo Regular"/>
              </a:rPr>
              <a:t>  if (n == I(0)) return m</a:t>
            </a:r>
            <a:r>
              <a:rPr lang="en-US" dirty="0" smtClean="0">
                <a:latin typeface="Menlo Regular"/>
                <a:cs typeface="Menlo Regular"/>
              </a:rPr>
              <a:t>;</a:t>
            </a:r>
          </a:p>
          <a:p>
            <a:pPr marL="0" indent="0" eaLnBrk="0" hangingPunct="0">
              <a:buNone/>
            </a:pPr>
            <a:endParaRPr lang="en-US" dirty="0" smtClean="0">
              <a:latin typeface="Menlo Regular"/>
              <a:cs typeface="Menlo Regular"/>
            </a:endParaRPr>
          </a:p>
          <a:p>
            <a:pPr marL="0" indent="0" eaLnBrk="0" hangingPunct="0">
              <a:buNone/>
            </a:pPr>
            <a:r>
              <a:rPr lang="en-US" dirty="0" smtClean="0">
                <a:latin typeface="Menlo Regular"/>
                <a:cs typeface="Menlo Regular"/>
              </a:rPr>
              <a:t>  // </a:t>
            </a:r>
            <a:endParaRPr lang="en-US" dirty="0">
              <a:latin typeface="Menlo Regular"/>
              <a:cs typeface="Menlo Regular"/>
            </a:endParaRP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195</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5835650"/>
            <a:ext cx="2844800" cy="342900"/>
          </a:xfrm>
          <a:prstGeom prst="rect">
            <a:avLst/>
          </a:prstGeom>
        </p:spPr>
      </p:pic>
    </p:spTree>
    <p:extLst>
      <p:ext uri="{BB962C8B-B14F-4D97-AF65-F5344CB8AC3E}">
        <p14:creationId xmlns:p14="http://schemas.microsoft.com/office/powerpoint/2010/main" val="694096337"/>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Stein’s algorithm </a:t>
            </a:r>
            <a:br>
              <a:rPr lang="en-US" dirty="0" smtClean="0"/>
            </a:br>
            <a:r>
              <a:rPr lang="en-US" dirty="0" smtClean="0"/>
              <a:t>(factoring out power of 2)</a:t>
            </a:r>
            <a:endParaRPr lang="en-US" dirty="0"/>
          </a:p>
        </p:txBody>
      </p:sp>
      <p:sp>
        <p:nvSpPr>
          <p:cNvPr id="3" name="Content Placeholder 2"/>
          <p:cNvSpPr>
            <a:spLocks noGrp="1"/>
          </p:cNvSpPr>
          <p:nvPr>
            <p:ph idx="1"/>
          </p:nvPr>
        </p:nvSpPr>
        <p:spPr>
          <a:xfrm>
            <a:off x="228600" y="1722437"/>
            <a:ext cx="8610600" cy="4525963"/>
          </a:xfrm>
        </p:spPr>
        <p:txBody>
          <a:bodyPr>
            <a:normAutofit/>
          </a:bodyPr>
          <a:lstStyle/>
          <a:p>
            <a:pPr marL="0" indent="0" eaLnBrk="0" hangingPunct="0">
              <a:buNone/>
            </a:pPr>
            <a:r>
              <a:rPr lang="en-US" dirty="0" smtClean="0">
                <a:latin typeface="Menlo Regular"/>
                <a:cs typeface="Menlo Regular"/>
              </a:rPr>
              <a:t>int d_m </a:t>
            </a:r>
            <a:r>
              <a:rPr lang="en-US" dirty="0">
                <a:latin typeface="Menlo Regular"/>
                <a:cs typeface="Menlo Regular"/>
              </a:rPr>
              <a:t>= 0</a:t>
            </a:r>
            <a:r>
              <a:rPr lang="en-US" dirty="0" smtClean="0">
                <a:latin typeface="Menlo Regular"/>
                <a:cs typeface="Menlo Regular"/>
              </a:rPr>
              <a:t>; </a:t>
            </a:r>
            <a:endParaRPr lang="en-US" dirty="0">
              <a:latin typeface="Menlo Regular"/>
              <a:cs typeface="Menlo Regular"/>
            </a:endParaRPr>
          </a:p>
          <a:p>
            <a:pPr marL="0" indent="0" eaLnBrk="0" hangingPunct="0">
              <a:buNone/>
            </a:pPr>
            <a:r>
              <a:rPr lang="en-US" dirty="0" smtClean="0">
                <a:latin typeface="Menlo Regular"/>
                <a:cs typeface="Menlo Regular"/>
              </a:rPr>
              <a:t>while (even</a:t>
            </a:r>
            <a:r>
              <a:rPr lang="en-US" dirty="0">
                <a:latin typeface="Menlo Regular"/>
                <a:cs typeface="Menlo Regular"/>
              </a:rPr>
              <a:t>(m)</a:t>
            </a:r>
            <a:r>
              <a:rPr lang="en-US" dirty="0" smtClean="0">
                <a:latin typeface="Menlo Regular"/>
                <a:cs typeface="Menlo Regular"/>
              </a:rPr>
              <a:t>) { </a:t>
            </a:r>
            <a:r>
              <a:rPr lang="en-US" dirty="0">
                <a:latin typeface="Menlo Regular"/>
                <a:cs typeface="Menlo Regular"/>
              </a:rPr>
              <a:t>m &gt;&gt;= 1</a:t>
            </a:r>
            <a:r>
              <a:rPr lang="en-US" dirty="0" smtClean="0">
                <a:latin typeface="Menlo Regular"/>
                <a:cs typeface="Menlo Regular"/>
              </a:rPr>
              <a:t>; ++d_m;}</a:t>
            </a:r>
            <a:endParaRPr lang="en-US" dirty="0">
              <a:latin typeface="Menlo Regular"/>
              <a:cs typeface="Menlo Regular"/>
            </a:endParaRPr>
          </a:p>
          <a:p>
            <a:pPr marL="0" indent="0" eaLnBrk="0" hangingPunct="0">
              <a:buNone/>
            </a:pPr>
            <a:endParaRPr lang="en-US" dirty="0" smtClean="0">
              <a:latin typeface="Menlo Regular"/>
              <a:cs typeface="Menlo Regular"/>
            </a:endParaRPr>
          </a:p>
          <a:p>
            <a:pPr marL="0" indent="0" eaLnBrk="0" hangingPunct="0">
              <a:buNone/>
            </a:pPr>
            <a:r>
              <a:rPr lang="en-US" dirty="0" smtClean="0">
                <a:latin typeface="Menlo Regular"/>
                <a:cs typeface="Menlo Regular"/>
              </a:rPr>
              <a:t>int </a:t>
            </a:r>
            <a:r>
              <a:rPr lang="en-US" dirty="0">
                <a:latin typeface="Menlo Regular"/>
                <a:cs typeface="Menlo Regular"/>
              </a:rPr>
              <a:t>d_n = 0</a:t>
            </a:r>
            <a:r>
              <a:rPr lang="en-US" dirty="0" smtClean="0">
                <a:latin typeface="Menlo Regular"/>
                <a:cs typeface="Menlo Regular"/>
              </a:rPr>
              <a:t>;</a:t>
            </a:r>
          </a:p>
          <a:p>
            <a:pPr marL="0" indent="0" eaLnBrk="0" hangingPunct="0">
              <a:buNone/>
            </a:pPr>
            <a:r>
              <a:rPr lang="en-US" dirty="0" smtClean="0">
                <a:latin typeface="Menlo Regular"/>
                <a:cs typeface="Menlo Regular"/>
              </a:rPr>
              <a:t>while (even</a:t>
            </a:r>
            <a:r>
              <a:rPr lang="en-US" dirty="0">
                <a:latin typeface="Menlo Regular"/>
                <a:cs typeface="Menlo Regular"/>
              </a:rPr>
              <a:t>(n)) </a:t>
            </a:r>
            <a:r>
              <a:rPr lang="en-US" dirty="0" smtClean="0">
                <a:latin typeface="Menlo Regular"/>
                <a:cs typeface="Menlo Regular"/>
              </a:rPr>
              <a:t>{ n </a:t>
            </a:r>
            <a:r>
              <a:rPr lang="en-US" dirty="0">
                <a:latin typeface="Menlo Regular"/>
                <a:cs typeface="Menlo Regular"/>
              </a:rPr>
              <a:t>&gt;&gt;= 1</a:t>
            </a:r>
            <a:r>
              <a:rPr lang="en-US" dirty="0" smtClean="0">
                <a:latin typeface="Menlo Regular"/>
                <a:cs typeface="Menlo Regular"/>
              </a:rPr>
              <a:t>; ++d_n;}</a:t>
            </a:r>
          </a:p>
          <a:p>
            <a:pPr marL="0" indent="0" eaLnBrk="0" hangingPunct="0">
              <a:buNone/>
            </a:pPr>
            <a:endParaRPr lang="en-US" dirty="0">
              <a:latin typeface="Menlo Regular"/>
              <a:cs typeface="Menlo Regular"/>
            </a:endParaRPr>
          </a:p>
          <a:p>
            <a:pPr marL="0" indent="0" eaLnBrk="0" hangingPunct="0">
              <a:buNone/>
            </a:pPr>
            <a:r>
              <a:rPr lang="en-US" dirty="0" smtClean="0">
                <a:latin typeface="Menlo Regular"/>
                <a:cs typeface="Menlo Regular"/>
              </a:rPr>
              <a:t>// </a:t>
            </a:r>
            <a:endParaRPr lang="en-US" dirty="0">
              <a:latin typeface="Menlo Regular"/>
              <a:cs typeface="Menlo Regular"/>
            </a:endParaRPr>
          </a:p>
          <a:p>
            <a:pPr marL="0" indent="0">
              <a:buNone/>
            </a:pPr>
            <a:endParaRPr lang="en-US" sz="28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196</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5258820"/>
            <a:ext cx="3289300" cy="456180"/>
          </a:xfrm>
          <a:prstGeom prst="rect">
            <a:avLst/>
          </a:prstGeom>
        </p:spPr>
      </p:pic>
    </p:spTree>
    <p:extLst>
      <p:ext uri="{BB962C8B-B14F-4D97-AF65-F5344CB8AC3E}">
        <p14:creationId xmlns:p14="http://schemas.microsoft.com/office/powerpoint/2010/main" val="3796149146"/>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Stein’s algorithm </a:t>
            </a:r>
            <a:br>
              <a:rPr lang="en-US" dirty="0"/>
            </a:br>
            <a:r>
              <a:rPr lang="en-US" dirty="0" smtClean="0"/>
              <a:t>(the main loop)</a:t>
            </a:r>
            <a:endParaRPr lang="en-US" dirty="0"/>
          </a:p>
        </p:txBody>
      </p:sp>
      <p:sp>
        <p:nvSpPr>
          <p:cNvPr id="3" name="Content Placeholder 2"/>
          <p:cNvSpPr>
            <a:spLocks noGrp="1"/>
          </p:cNvSpPr>
          <p:nvPr>
            <p:ph idx="1"/>
          </p:nvPr>
        </p:nvSpPr>
        <p:spPr>
          <a:xfrm>
            <a:off x="381000" y="1600201"/>
            <a:ext cx="8382000" cy="4495800"/>
          </a:xfrm>
        </p:spPr>
        <p:txBody>
          <a:bodyPr>
            <a:normAutofit lnSpcReduction="10000"/>
          </a:bodyPr>
          <a:lstStyle/>
          <a:p>
            <a:pPr marL="0" indent="0" eaLnBrk="0" hangingPunct="0">
              <a:buNone/>
            </a:pPr>
            <a:endParaRPr lang="en-US" dirty="0" smtClean="0">
              <a:latin typeface="Menlo Regular"/>
              <a:cs typeface="Menlo Regular"/>
            </a:endParaRPr>
          </a:p>
          <a:p>
            <a:pPr marL="0" indent="0" eaLnBrk="0" hangingPunct="0">
              <a:buNone/>
            </a:pPr>
            <a:r>
              <a:rPr lang="en-US" dirty="0" smtClean="0">
                <a:latin typeface="Menlo Regular"/>
                <a:cs typeface="Menlo Regular"/>
              </a:rPr>
              <a:t>while </a:t>
            </a:r>
            <a:r>
              <a:rPr lang="en-US" dirty="0">
                <a:latin typeface="Menlo Regular"/>
                <a:cs typeface="Menlo Regular"/>
              </a:rPr>
              <a:t>(m != n) {</a:t>
            </a:r>
          </a:p>
          <a:p>
            <a:pPr marL="0" indent="0" eaLnBrk="0" hangingPunct="0">
              <a:buNone/>
            </a:pPr>
            <a:r>
              <a:rPr lang="en-US" dirty="0">
                <a:latin typeface="Menlo Regular"/>
                <a:cs typeface="Menlo Regular"/>
              </a:rPr>
              <a:t>  </a:t>
            </a:r>
            <a:r>
              <a:rPr lang="en-US" dirty="0" smtClean="0">
                <a:latin typeface="Menlo Regular"/>
                <a:cs typeface="Menlo Regular"/>
              </a:rPr>
              <a:t>if (n &gt; m) swap(n, m);</a:t>
            </a:r>
            <a:endParaRPr lang="en-US" dirty="0">
              <a:latin typeface="Menlo Regular"/>
              <a:cs typeface="Menlo Regular"/>
            </a:endParaRPr>
          </a:p>
          <a:p>
            <a:pPr marL="0" indent="0" eaLnBrk="0" hangingPunct="0">
              <a:buNone/>
            </a:pPr>
            <a:r>
              <a:rPr lang="en-US" dirty="0">
                <a:latin typeface="Menlo Regular"/>
                <a:cs typeface="Menlo Regular"/>
              </a:rPr>
              <a:t>  </a:t>
            </a:r>
            <a:r>
              <a:rPr lang="en-US" dirty="0" smtClean="0">
                <a:latin typeface="Menlo Regular"/>
                <a:cs typeface="Menlo Regular"/>
              </a:rPr>
              <a:t>m </a:t>
            </a:r>
            <a:r>
              <a:rPr lang="en-US" dirty="0">
                <a:latin typeface="Menlo Regular"/>
                <a:cs typeface="Menlo Regular"/>
              </a:rPr>
              <a:t>-= n</a:t>
            </a:r>
            <a:r>
              <a:rPr lang="en-US" dirty="0" smtClean="0">
                <a:latin typeface="Menlo Regular"/>
                <a:cs typeface="Menlo Regular"/>
              </a:rPr>
              <a:t>;</a:t>
            </a:r>
            <a:endParaRPr lang="en-US" dirty="0">
              <a:latin typeface="Menlo Regular"/>
              <a:cs typeface="Menlo Regular"/>
            </a:endParaRPr>
          </a:p>
          <a:p>
            <a:pPr marL="0" indent="0" eaLnBrk="0" hangingPunct="0">
              <a:buNone/>
            </a:pPr>
            <a:r>
              <a:rPr lang="en-US" dirty="0">
                <a:latin typeface="Menlo Regular"/>
                <a:cs typeface="Menlo Regular"/>
              </a:rPr>
              <a:t>  </a:t>
            </a:r>
            <a:r>
              <a:rPr lang="en-US" dirty="0" smtClean="0">
                <a:latin typeface="Menlo Regular"/>
                <a:cs typeface="Menlo Regular"/>
              </a:rPr>
              <a:t>do m </a:t>
            </a:r>
            <a:r>
              <a:rPr lang="en-US" dirty="0">
                <a:latin typeface="Menlo Regular"/>
                <a:cs typeface="Menlo Regular"/>
              </a:rPr>
              <a:t>&gt;&gt;= 1</a:t>
            </a:r>
            <a:r>
              <a:rPr lang="en-US" dirty="0" smtClean="0">
                <a:latin typeface="Menlo Regular"/>
                <a:cs typeface="Menlo Regular"/>
              </a:rPr>
              <a:t>; while (even</a:t>
            </a:r>
            <a:r>
              <a:rPr lang="en-US" dirty="0">
                <a:latin typeface="Menlo Regular"/>
                <a:cs typeface="Menlo Regular"/>
              </a:rPr>
              <a:t>(m));</a:t>
            </a:r>
          </a:p>
          <a:p>
            <a:pPr marL="0" indent="0" eaLnBrk="0" hangingPunct="0">
              <a:buNone/>
            </a:pPr>
            <a:r>
              <a:rPr lang="en-US" dirty="0" smtClean="0">
                <a:latin typeface="Menlo Regular"/>
                <a:cs typeface="Menlo Regular"/>
              </a:rPr>
              <a:t>}</a:t>
            </a:r>
          </a:p>
          <a:p>
            <a:pPr marL="0" indent="0" eaLnBrk="0" hangingPunct="0">
              <a:buNone/>
            </a:pPr>
            <a:endParaRPr lang="en-US" dirty="0">
              <a:latin typeface="Menlo Regular"/>
              <a:cs typeface="Menlo Regular"/>
            </a:endParaRPr>
          </a:p>
          <a:p>
            <a:pPr marL="0" indent="0" eaLnBrk="0" hangingPunct="0">
              <a:buNone/>
            </a:pPr>
            <a:r>
              <a:rPr lang="en-US" dirty="0" smtClean="0">
                <a:latin typeface="Menlo Regular"/>
                <a:cs typeface="Menlo Regular"/>
              </a:rPr>
              <a:t>// </a:t>
            </a:r>
            <a:endParaRPr lang="en-US" dirty="0">
              <a:latin typeface="Menlo Regular"/>
              <a:cs typeface="Menlo Regular"/>
            </a:endParaRP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197</a:t>
            </a:fld>
            <a:endParaRPr lang="en-US"/>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5486400"/>
            <a:ext cx="1452033" cy="266700"/>
          </a:xfrm>
          <a:prstGeom prst="rect">
            <a:avLst/>
          </a:prstGeom>
        </p:spPr>
      </p:pic>
    </p:spTree>
    <p:extLst>
      <p:ext uri="{BB962C8B-B14F-4D97-AF65-F5344CB8AC3E}">
        <p14:creationId xmlns:p14="http://schemas.microsoft.com/office/powerpoint/2010/main" val="1610325937"/>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Stein’s algorithm </a:t>
            </a:r>
            <a:br>
              <a:rPr lang="en-US" dirty="0"/>
            </a:br>
            <a:r>
              <a:rPr lang="en-US" dirty="0" smtClean="0"/>
              <a:t>(epilogue)</a:t>
            </a:r>
            <a:endParaRPr lang="en-US" dirty="0"/>
          </a:p>
        </p:txBody>
      </p:sp>
      <p:sp>
        <p:nvSpPr>
          <p:cNvPr id="3" name="Content Placeholder 2"/>
          <p:cNvSpPr>
            <a:spLocks noGrp="1"/>
          </p:cNvSpPr>
          <p:nvPr>
            <p:ph idx="1"/>
          </p:nvPr>
        </p:nvSpPr>
        <p:spPr/>
        <p:txBody>
          <a:bodyPr>
            <a:normAutofit/>
          </a:bodyPr>
          <a:lstStyle/>
          <a:p>
            <a:pPr marL="0" indent="0" eaLnBrk="0" hangingPunct="0">
              <a:buNone/>
            </a:pPr>
            <a:endParaRPr lang="en-US" dirty="0" smtClean="0">
              <a:latin typeface="Menlo Regular"/>
              <a:cs typeface="Menlo Regular"/>
            </a:endParaRPr>
          </a:p>
          <a:p>
            <a:pPr marL="0" indent="0" eaLnBrk="0" hangingPunct="0">
              <a:buNone/>
            </a:pPr>
            <a:endParaRPr lang="en-US" dirty="0">
              <a:latin typeface="Menlo Regular"/>
              <a:cs typeface="Menlo Regular"/>
            </a:endParaRPr>
          </a:p>
          <a:p>
            <a:pPr marL="0" indent="0" eaLnBrk="0" hangingPunct="0">
              <a:buNone/>
            </a:pPr>
            <a:r>
              <a:rPr lang="en-US" dirty="0" smtClean="0">
                <a:latin typeface="Menlo Regular"/>
                <a:cs typeface="Menlo Regular"/>
              </a:rPr>
              <a:t>  return </a:t>
            </a:r>
            <a:r>
              <a:rPr lang="en-US" dirty="0">
                <a:latin typeface="Menlo Regular"/>
                <a:cs typeface="Menlo Regular"/>
              </a:rPr>
              <a:t>m &lt;&lt; min(d_m, d_n)</a:t>
            </a:r>
            <a:r>
              <a:rPr lang="en-US" dirty="0" smtClean="0">
                <a:latin typeface="Menlo Regular"/>
                <a:cs typeface="Menlo Regular"/>
              </a:rPr>
              <a:t>;</a:t>
            </a:r>
            <a:endParaRPr lang="en-US" dirty="0">
              <a:latin typeface="Menlo Regular"/>
              <a:cs typeface="Menlo Regular"/>
            </a:endParaRPr>
          </a:p>
          <a:p>
            <a:pPr marL="0" indent="0" eaLnBrk="0" hangingPunct="0">
              <a:buNone/>
            </a:pPr>
            <a:r>
              <a:rPr lang="en-US" dirty="0">
                <a:latin typeface="Menlo Regular"/>
                <a:cs typeface="Menlo Regular"/>
              </a:rPr>
              <a:t>}</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198</a:t>
            </a:fld>
            <a:endParaRPr lang="en-US"/>
          </a:p>
        </p:txBody>
      </p:sp>
    </p:spTree>
    <p:extLst>
      <p:ext uri="{BB962C8B-B14F-4D97-AF65-F5344CB8AC3E}">
        <p14:creationId xmlns:p14="http://schemas.microsoft.com/office/powerpoint/2010/main" val="1007226779"/>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just a hack?</a:t>
            </a:r>
            <a:endParaRPr lang="en-US" dirty="0"/>
          </a:p>
        </p:txBody>
      </p:sp>
      <p:sp>
        <p:nvSpPr>
          <p:cNvPr id="3" name="Content Placeholder 2"/>
          <p:cNvSpPr>
            <a:spLocks noGrp="1"/>
          </p:cNvSpPr>
          <p:nvPr>
            <p:ph idx="1"/>
          </p:nvPr>
        </p:nvSpPr>
        <p:spPr/>
        <p:txBody>
          <a:bodyPr/>
          <a:lstStyle/>
          <a:p>
            <a:r>
              <a:rPr lang="en-US" dirty="0" smtClean="0"/>
              <a:t>Is Stein’s algorithm only interesting because of slow hardware?</a:t>
            </a:r>
          </a:p>
          <a:p>
            <a:endParaRPr lang="en-US" dirty="0"/>
          </a:p>
          <a:p>
            <a:r>
              <a:rPr lang="en-US" dirty="0" smtClean="0"/>
              <a:t>Is it only useful for binary integers?</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199</a:t>
            </a:fld>
            <a:endParaRPr lang="en-US"/>
          </a:p>
        </p:txBody>
      </p:sp>
    </p:spTree>
    <p:extLst>
      <p:ext uri="{BB962C8B-B14F-4D97-AF65-F5344CB8AC3E}">
        <p14:creationId xmlns:p14="http://schemas.microsoft.com/office/powerpoint/2010/main" val="2106290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Heirs of Pythagoras</a:t>
            </a:r>
            <a:endParaRPr lang="en-US" dirty="0"/>
          </a:p>
        </p:txBody>
      </p:sp>
      <p:sp>
        <p:nvSpPr>
          <p:cNvPr id="6" name="Subtitle 5"/>
          <p:cNvSpPr>
            <a:spLocks noGrp="1"/>
          </p:cNvSpPr>
          <p:nvPr>
            <p:ph type="subTitle" idx="1"/>
          </p:nvPr>
        </p:nvSpPr>
        <p:spPr/>
        <p:txBody>
          <a:bodyPr/>
          <a:lstStyle/>
          <a:p>
            <a:r>
              <a:rPr lang="en-US" dirty="0" smtClean="0"/>
              <a:t>Lecture 1</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a:t>
            </a:fld>
            <a:endParaRPr lang="en-US"/>
          </a:p>
        </p:txBody>
      </p:sp>
    </p:spTree>
    <p:extLst>
      <p:ext uri="{BB962C8B-B14F-4D97-AF65-F5344CB8AC3E}">
        <p14:creationId xmlns:p14="http://schemas.microsoft.com/office/powerpoint/2010/main" val="2875831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Q.E.D.</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dirty="0" smtClean="0"/>
              <a:t>We </a:t>
            </a:r>
            <a:r>
              <a:rPr lang="en-US" dirty="0"/>
              <a:t>constructed a smaller square that could be measured by the segment. Contradiction!</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20</a:t>
            </a:fld>
            <a:endParaRPr lang="en-US"/>
          </a:p>
        </p:txBody>
      </p:sp>
    </p:spTree>
    <p:extLst>
      <p:ext uri="{BB962C8B-B14F-4D97-AF65-F5344CB8AC3E}">
        <p14:creationId xmlns:p14="http://schemas.microsoft.com/office/powerpoint/2010/main" val="842902461"/>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i="1" dirty="0"/>
              <a:t>Every useful algorithm is based on some fundamental mathematical truth</a:t>
            </a:r>
            <a:r>
              <a:rPr lang="en-US" sz="3600" i="1" dirty="0" smtClean="0"/>
              <a:t>.</a:t>
            </a:r>
            <a:endParaRPr lang="en-US" sz="3600" dirty="0"/>
          </a:p>
        </p:txBody>
      </p:sp>
      <p:sp>
        <p:nvSpPr>
          <p:cNvPr id="3" name="Content Placeholder 2"/>
          <p:cNvSpPr>
            <a:spLocks noGrp="1"/>
          </p:cNvSpPr>
          <p:nvPr>
            <p:ph idx="1"/>
          </p:nvPr>
        </p:nvSpPr>
        <p:spPr/>
        <p:txBody>
          <a:bodyPr/>
          <a:lstStyle/>
          <a:p>
            <a:r>
              <a:rPr lang="en-US" dirty="0" smtClean="0"/>
              <a:t>The discoverer of the algorithm might not see this truth.</a:t>
            </a:r>
          </a:p>
          <a:p>
            <a:r>
              <a:rPr lang="en-US" dirty="0" smtClean="0"/>
              <a:t>There might be a long time between the first discovery of the algorithm and its understanding.</a:t>
            </a:r>
          </a:p>
          <a:p>
            <a:r>
              <a:rPr lang="en-US" dirty="0" smtClean="0"/>
              <a:t>Every useful program is a worthy object of study.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200</a:t>
            </a:fld>
            <a:endParaRPr lang="en-US"/>
          </a:p>
        </p:txBody>
      </p:sp>
    </p:spTree>
    <p:extLst>
      <p:ext uri="{BB962C8B-B14F-4D97-AF65-F5344CB8AC3E}">
        <p14:creationId xmlns:p14="http://schemas.microsoft.com/office/powerpoint/2010/main" val="2490027690"/>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Generalization of Euclid’s gcd</a:t>
            </a:r>
            <a:endParaRPr lang="en-US" dirty="0"/>
          </a:p>
        </p:txBody>
      </p:sp>
      <p:sp>
        <p:nvSpPr>
          <p:cNvPr id="3" name="Content Placeholder 2"/>
          <p:cNvSpPr>
            <a:spLocks noGrp="1"/>
          </p:cNvSpPr>
          <p:nvPr>
            <p:ph idx="1"/>
          </p:nvPr>
        </p:nvSpPr>
        <p:spPr/>
        <p:txBody>
          <a:bodyPr/>
          <a:lstStyle/>
          <a:p>
            <a:r>
              <a:rPr lang="en-US" sz="2400" dirty="0" smtClean="0"/>
              <a:t>Integers </a:t>
            </a:r>
          </a:p>
          <a:p>
            <a:pPr lvl="1"/>
            <a:r>
              <a:rPr lang="en-US" sz="2400" dirty="0" smtClean="0"/>
              <a:t>Greeks (V BC)  </a:t>
            </a:r>
          </a:p>
          <a:p>
            <a:r>
              <a:rPr lang="en-US" sz="2400" dirty="0" smtClean="0"/>
              <a:t>Polynomials </a:t>
            </a:r>
          </a:p>
          <a:p>
            <a:pPr lvl="1"/>
            <a:r>
              <a:rPr lang="en-US" sz="2400" dirty="0" smtClean="0"/>
              <a:t>Stevin (ca. 1600)</a:t>
            </a:r>
          </a:p>
          <a:p>
            <a:r>
              <a:rPr lang="en-US" sz="2400" dirty="0" smtClean="0"/>
              <a:t>Gaussian Integers </a:t>
            </a:r>
          </a:p>
          <a:p>
            <a:pPr lvl="1"/>
            <a:r>
              <a:rPr lang="en-US" sz="2400" dirty="0" smtClean="0"/>
              <a:t>Gauss (ca. 1830)</a:t>
            </a:r>
          </a:p>
          <a:p>
            <a:r>
              <a:rPr lang="en-US" sz="2400" dirty="0" smtClean="0"/>
              <a:t>Algebraic Integers </a:t>
            </a:r>
          </a:p>
          <a:p>
            <a:pPr lvl="1"/>
            <a:r>
              <a:rPr lang="en-US" sz="2400" dirty="0" smtClean="0"/>
              <a:t>Dirichlet, Dedekind (ca. 1860)</a:t>
            </a:r>
          </a:p>
          <a:p>
            <a:r>
              <a:rPr lang="en-US" sz="2400" dirty="0" smtClean="0"/>
              <a:t>Generic Version</a:t>
            </a:r>
          </a:p>
          <a:p>
            <a:pPr lvl="1"/>
            <a:r>
              <a:rPr lang="en-US" sz="2400" dirty="0" smtClean="0"/>
              <a:t>Noether, van der Waerden (ca. 1930)</a:t>
            </a:r>
          </a:p>
          <a:p>
            <a:pPr lvl="1"/>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201</a:t>
            </a:fld>
            <a:endParaRPr lang="en-US"/>
          </a:p>
        </p:txBody>
      </p:sp>
    </p:spTree>
    <p:extLst>
      <p:ext uri="{BB962C8B-B14F-4D97-AF65-F5344CB8AC3E}">
        <p14:creationId xmlns:p14="http://schemas.microsoft.com/office/powerpoint/2010/main" val="3664444752"/>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52400" y="274638"/>
            <a:ext cx="8763000" cy="1143000"/>
          </a:xfrm>
        </p:spPr>
        <p:txBody>
          <a:bodyPr/>
          <a:lstStyle/>
          <a:p>
            <a:r>
              <a:rPr lang="en-US" dirty="0"/>
              <a:t>Stein for </a:t>
            </a:r>
            <a:r>
              <a:rPr lang="en-US" dirty="0" smtClean="0"/>
              <a:t>polynomials        (1969) </a:t>
            </a:r>
            <a:endParaRPr lang="en-US" dirty="0"/>
          </a:p>
        </p:txBody>
      </p:sp>
      <p:sp>
        <p:nvSpPr>
          <p:cNvPr id="196611" name="Rectangle 3"/>
          <p:cNvSpPr>
            <a:spLocks noGrp="1" noChangeArrowheads="1"/>
          </p:cNvSpPr>
          <p:nvPr>
            <p:ph type="body" idx="1"/>
          </p:nvPr>
        </p:nvSpPr>
        <p:spPr/>
        <p:txBody>
          <a:bodyPr/>
          <a:lstStyle/>
          <a:p>
            <a:pPr>
              <a:buFontTx/>
              <a:buNone/>
            </a:pPr>
            <a:r>
              <a:rPr lang="en-US" dirty="0" smtClean="0"/>
              <a:t>Use </a:t>
            </a:r>
            <a:r>
              <a:rPr lang="en-US" i="1" dirty="0">
                <a:latin typeface="Palatino"/>
                <a:cs typeface="Palatino"/>
              </a:rPr>
              <a:t>x</a:t>
            </a:r>
            <a:r>
              <a:rPr lang="en-US" dirty="0"/>
              <a:t> as </a:t>
            </a:r>
            <a:r>
              <a:rPr lang="en-US" dirty="0" smtClean="0">
                <a:latin typeface="Palatino"/>
                <a:cs typeface="Palatino"/>
              </a:rPr>
              <a:t>2</a:t>
            </a:r>
            <a:r>
              <a:rPr lang="en-US" dirty="0" smtClean="0"/>
              <a:t> !</a:t>
            </a:r>
          </a:p>
          <a:p>
            <a:pPr>
              <a:buFontTx/>
              <a:buNone/>
            </a:pPr>
            <a:endParaRPr lang="en-US" i="1" dirty="0" smtClean="0">
              <a:latin typeface="Palatino"/>
              <a:cs typeface="Palatino"/>
            </a:endParaRPr>
          </a:p>
          <a:p>
            <a:r>
              <a:rPr lang="en-US" i="1" dirty="0" smtClean="0">
                <a:latin typeface="Palatino"/>
                <a:cs typeface="Palatino"/>
              </a:rPr>
              <a:t>x</a:t>
            </a:r>
            <a:r>
              <a:rPr lang="en-US" i="1" baseline="30000" dirty="0" smtClean="0">
                <a:latin typeface="Palatino"/>
                <a:cs typeface="Palatino"/>
              </a:rPr>
              <a:t>2</a:t>
            </a:r>
            <a:r>
              <a:rPr lang="en-US" i="1" dirty="0" smtClean="0">
                <a:latin typeface="Palatino"/>
                <a:cs typeface="Palatino"/>
              </a:rPr>
              <a:t> </a:t>
            </a:r>
            <a:r>
              <a:rPr lang="en-US" i="1" dirty="0">
                <a:latin typeface="Palatino"/>
                <a:cs typeface="Palatino"/>
              </a:rPr>
              <a:t>+ x </a:t>
            </a:r>
            <a:r>
              <a:rPr lang="en-US" dirty="0" smtClean="0">
                <a:cs typeface="Palatino"/>
              </a:rPr>
              <a:t>is “even”</a:t>
            </a:r>
          </a:p>
          <a:p>
            <a:endParaRPr lang="en-US" dirty="0">
              <a:cs typeface="Palatino"/>
            </a:endParaRPr>
          </a:p>
          <a:p>
            <a:r>
              <a:rPr lang="en-US" i="1" dirty="0">
                <a:latin typeface="Palatino"/>
                <a:cs typeface="Palatino"/>
              </a:rPr>
              <a:t>x</a:t>
            </a:r>
            <a:r>
              <a:rPr lang="en-US" i="1" baseline="30000" dirty="0">
                <a:latin typeface="Palatino"/>
                <a:cs typeface="Palatino"/>
              </a:rPr>
              <a:t>2</a:t>
            </a:r>
            <a:r>
              <a:rPr lang="en-US" i="1" dirty="0">
                <a:latin typeface="Palatino"/>
                <a:cs typeface="Palatino"/>
              </a:rPr>
              <a:t> + </a:t>
            </a:r>
            <a:r>
              <a:rPr lang="en-US" i="1" dirty="0" smtClean="0">
                <a:latin typeface="Palatino"/>
                <a:cs typeface="Palatino"/>
              </a:rPr>
              <a:t>x + 1 </a:t>
            </a:r>
            <a:r>
              <a:rPr lang="en-US" dirty="0">
                <a:cs typeface="Palatino"/>
              </a:rPr>
              <a:t>is </a:t>
            </a:r>
            <a:r>
              <a:rPr lang="en-US" dirty="0" smtClean="0">
                <a:cs typeface="Palatino"/>
              </a:rPr>
              <a:t>“odd” </a:t>
            </a:r>
            <a:endParaRPr lang="en-US" dirty="0"/>
          </a:p>
          <a:p>
            <a:endParaRPr lang="en-US" dirty="0"/>
          </a:p>
          <a:p>
            <a:r>
              <a:rPr lang="en-US" i="1" dirty="0" smtClean="0">
                <a:latin typeface="Palatino"/>
                <a:cs typeface="Palatino"/>
              </a:rPr>
              <a:t>x</a:t>
            </a:r>
            <a:r>
              <a:rPr lang="en-US" i="1" baseline="30000" dirty="0" smtClean="0">
                <a:latin typeface="Palatino"/>
                <a:cs typeface="Palatino"/>
              </a:rPr>
              <a:t>2</a:t>
            </a:r>
            <a:r>
              <a:rPr lang="en-US" i="1" dirty="0" smtClean="0">
                <a:latin typeface="Palatino"/>
                <a:cs typeface="Palatino"/>
              </a:rPr>
              <a:t> + x </a:t>
            </a:r>
            <a:r>
              <a:rPr lang="en-US" dirty="0" smtClean="0"/>
              <a:t>“shifts to” </a:t>
            </a:r>
            <a:r>
              <a:rPr lang="en-US" i="1" dirty="0" smtClean="0">
                <a:latin typeface="Palatino"/>
                <a:cs typeface="Palatino"/>
              </a:rPr>
              <a:t>x + 1</a:t>
            </a:r>
            <a:endParaRPr lang="en-US" i="1" dirty="0">
              <a:latin typeface="Palatino"/>
              <a:cs typeface="Palatino"/>
            </a:endParaRPr>
          </a:p>
        </p:txBody>
      </p:sp>
      <p:sp>
        <p:nvSpPr>
          <p:cNvPr id="3" name="Slide Number Placeholder 2"/>
          <p:cNvSpPr>
            <a:spLocks noGrp="1"/>
          </p:cNvSpPr>
          <p:nvPr>
            <p:ph type="sldNum" sz="quarter" idx="12"/>
          </p:nvPr>
        </p:nvSpPr>
        <p:spPr/>
        <p:txBody>
          <a:bodyPr/>
          <a:lstStyle/>
          <a:p>
            <a:fld id="{4AA04D0C-89BA-0845-9137-904D20B84DDB}" type="slidenum">
              <a:rPr lang="en-US" smtClean="0"/>
              <a:pPr/>
              <a:t>202</a:t>
            </a:fld>
            <a:endParaRPr lang="en-US"/>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609600"/>
            <a:ext cx="1074821" cy="60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sz="4000"/>
              <a:t>Stein for polynomials over a field</a:t>
            </a:r>
          </a:p>
        </p:txBody>
      </p:sp>
      <p:sp>
        <p:nvSpPr>
          <p:cNvPr id="3" name="Slide Number Placeholder 2"/>
          <p:cNvSpPr>
            <a:spLocks noGrp="1"/>
          </p:cNvSpPr>
          <p:nvPr>
            <p:ph type="sldNum" sz="quarter" idx="12"/>
          </p:nvPr>
        </p:nvSpPr>
        <p:spPr/>
        <p:txBody>
          <a:bodyPr/>
          <a:lstStyle/>
          <a:p>
            <a:fld id="{4AA04D0C-89BA-0845-9137-904D20B84DDB}" type="slidenum">
              <a:rPr lang="en-US" smtClean="0"/>
              <a:pPr/>
              <a:t>203</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22" y="1905000"/>
            <a:ext cx="8564578" cy="3352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type="body" idx="1"/>
          </p:nvPr>
        </p:nvSpPr>
        <p:spPr>
          <a:xfrm>
            <a:off x="228600" y="152400"/>
            <a:ext cx="8229600" cy="6400800"/>
          </a:xfrm>
        </p:spPr>
        <p:txBody>
          <a:bodyPr/>
          <a:lstStyle/>
          <a:p>
            <a:pPr>
              <a:buFontTx/>
              <a:buNone/>
            </a:pPr>
            <a:r>
              <a:rPr lang="en-US" i="1" dirty="0" smtClean="0">
                <a:latin typeface="Palatino"/>
                <a:cs typeface="Palatino"/>
              </a:rPr>
              <a:t>     n                         m             </a:t>
            </a:r>
            <a:r>
              <a:rPr lang="en-US" dirty="0" smtClean="0">
                <a:latin typeface="Palatino"/>
                <a:cs typeface="Palatino"/>
              </a:rPr>
              <a:t>operation</a:t>
            </a:r>
            <a:endParaRPr lang="en-US" i="1" dirty="0">
              <a:latin typeface="Palatino"/>
              <a:cs typeface="Palatino"/>
            </a:endParaRPr>
          </a:p>
          <a:p>
            <a:pPr>
              <a:buFontTx/>
              <a:buNone/>
            </a:pPr>
            <a:r>
              <a:rPr lang="en-US" i="1" dirty="0" smtClean="0">
                <a:latin typeface="Palatino"/>
                <a:cs typeface="Palatino"/>
              </a:rPr>
              <a:t>x</a:t>
            </a:r>
            <a:r>
              <a:rPr lang="en-US" baseline="30000" dirty="0" smtClean="0">
                <a:latin typeface="Palatino"/>
                <a:cs typeface="Palatino"/>
              </a:rPr>
              <a:t>3 </a:t>
            </a:r>
            <a:r>
              <a:rPr lang="en-US" dirty="0" smtClean="0">
                <a:latin typeface="Palatino"/>
                <a:cs typeface="Palatino"/>
              </a:rPr>
              <a:t>− 3</a:t>
            </a:r>
            <a:r>
              <a:rPr lang="en-US" i="1" dirty="0" smtClean="0">
                <a:latin typeface="Palatino"/>
                <a:cs typeface="Palatino"/>
              </a:rPr>
              <a:t>x </a:t>
            </a:r>
            <a:r>
              <a:rPr lang="en-US" dirty="0" smtClean="0">
                <a:latin typeface="Palatino"/>
                <a:cs typeface="Palatino"/>
              </a:rPr>
              <a:t>− 2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− 4       </a:t>
            </a:r>
            <a:r>
              <a:rPr lang="en-US" i="1" dirty="0" smtClean="0">
                <a:latin typeface="Palatino"/>
                <a:cs typeface="Palatino"/>
              </a:rPr>
              <a:t>n </a:t>
            </a:r>
            <a:r>
              <a:rPr lang="en-US" dirty="0" smtClean="0">
                <a:latin typeface="Palatino"/>
                <a:cs typeface="Palatino"/>
              </a:rPr>
              <a:t>− (0.5</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− 2)</a:t>
            </a:r>
          </a:p>
          <a:p>
            <a:pPr>
              <a:buFontTx/>
              <a:buNone/>
            </a:pPr>
            <a:r>
              <a:rPr lang="en-US" i="1" dirty="0" smtClean="0">
                <a:latin typeface="Palatino"/>
                <a:cs typeface="Palatino"/>
              </a:rPr>
              <a:t>x</a:t>
            </a:r>
            <a:r>
              <a:rPr lang="en-US" baseline="30000" dirty="0" smtClean="0">
                <a:latin typeface="Palatino"/>
                <a:cs typeface="Palatino"/>
              </a:rPr>
              <a:t>3 </a:t>
            </a:r>
            <a:r>
              <a:rPr lang="en-US" dirty="0" smtClean="0">
                <a:latin typeface="Palatino"/>
                <a:cs typeface="Palatino"/>
              </a:rPr>
              <a:t>− 0.5</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− 3</a:t>
            </a:r>
            <a:r>
              <a:rPr lang="en-US" i="1" dirty="0" smtClean="0">
                <a:latin typeface="Palatino"/>
                <a:cs typeface="Palatino"/>
              </a:rPr>
              <a:t>x</a:t>
            </a:r>
            <a:r>
              <a:rPr lang="en-US" dirty="0" smtClean="0">
                <a:latin typeface="Palatino"/>
                <a:cs typeface="Palatino"/>
              </a:rPr>
              <a:t>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− 4       shift(</a:t>
            </a:r>
            <a:r>
              <a:rPr lang="en-US" i="1" dirty="0" smtClean="0">
                <a:latin typeface="Palatino"/>
                <a:cs typeface="Palatino"/>
              </a:rPr>
              <a:t>n</a:t>
            </a:r>
            <a:r>
              <a:rPr lang="en-US" dirty="0" smtClean="0">
                <a:latin typeface="Palatino"/>
                <a:cs typeface="Palatino"/>
              </a:rPr>
              <a:t>)</a:t>
            </a:r>
            <a:endParaRPr lang="en-US" dirty="0">
              <a:latin typeface="Palatino"/>
              <a:cs typeface="Palatino"/>
            </a:endParaRPr>
          </a:p>
          <a:p>
            <a:pPr>
              <a:buNone/>
            </a:pP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− 0.5</a:t>
            </a:r>
            <a:r>
              <a:rPr lang="en-US" i="1" dirty="0" smtClean="0">
                <a:latin typeface="Palatino"/>
                <a:cs typeface="Palatino"/>
              </a:rPr>
              <a:t>x </a:t>
            </a:r>
            <a:r>
              <a:rPr lang="en-US" dirty="0" smtClean="0">
                <a:latin typeface="Palatino"/>
                <a:cs typeface="Palatino"/>
              </a:rPr>
              <a:t>− 3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− 4       </a:t>
            </a:r>
            <a:r>
              <a:rPr lang="en-US" i="1" dirty="0" smtClean="0">
                <a:latin typeface="Palatino"/>
                <a:cs typeface="Palatino"/>
              </a:rPr>
              <a:t>n </a:t>
            </a:r>
            <a:r>
              <a:rPr lang="en-US" dirty="0" smtClean="0">
                <a:latin typeface="Palatino"/>
                <a:cs typeface="Palatino"/>
              </a:rPr>
              <a:t>− (0.75</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− 3)</a:t>
            </a:r>
          </a:p>
          <a:p>
            <a:pPr>
              <a:buNone/>
            </a:pPr>
            <a:r>
              <a:rPr lang="en-US" dirty="0" smtClean="0">
                <a:latin typeface="Palatino"/>
                <a:cs typeface="Palatino"/>
              </a:rPr>
              <a:t>0.25</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− 0.5</a:t>
            </a:r>
            <a:r>
              <a:rPr lang="en-US" i="1" dirty="0" smtClean="0">
                <a:latin typeface="Palatino"/>
                <a:cs typeface="Palatino"/>
              </a:rPr>
              <a:t>x</a:t>
            </a:r>
            <a:r>
              <a:rPr lang="en-US" dirty="0" smtClean="0">
                <a:latin typeface="Palatino"/>
                <a:cs typeface="Palatino"/>
              </a:rPr>
              <a:t>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− 4       normalize(</a:t>
            </a:r>
            <a:r>
              <a:rPr lang="en-US" i="1" dirty="0" smtClean="0">
                <a:latin typeface="Palatino"/>
                <a:cs typeface="Palatino"/>
              </a:rPr>
              <a:t>n</a:t>
            </a:r>
            <a:r>
              <a:rPr lang="en-US" dirty="0" smtClean="0">
                <a:latin typeface="Palatino"/>
                <a:cs typeface="Palatino"/>
              </a:rPr>
              <a:t>)</a:t>
            </a:r>
            <a:endParaRPr lang="en-US" dirty="0">
              <a:latin typeface="Palatino"/>
              <a:cs typeface="Palatino"/>
            </a:endParaRPr>
          </a:p>
          <a:p>
            <a:pPr>
              <a:buFontTx/>
              <a:buNone/>
            </a:pP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− 2x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− 4       shift(</a:t>
            </a:r>
            <a:r>
              <a:rPr lang="en-US" i="1" dirty="0" smtClean="0">
                <a:latin typeface="Palatino"/>
                <a:cs typeface="Palatino"/>
              </a:rPr>
              <a:t>n</a:t>
            </a:r>
            <a:r>
              <a:rPr lang="en-US" dirty="0" smtClean="0">
                <a:latin typeface="Palatino"/>
                <a:cs typeface="Palatino"/>
              </a:rPr>
              <a:t>)</a:t>
            </a:r>
            <a:endParaRPr lang="en-US" dirty="0">
              <a:latin typeface="Palatino"/>
              <a:cs typeface="Palatino"/>
            </a:endParaRPr>
          </a:p>
          <a:p>
            <a:pPr>
              <a:buFontTx/>
              <a:buNone/>
            </a:pPr>
            <a:r>
              <a:rPr lang="en-US" i="1" dirty="0" smtClean="0">
                <a:latin typeface="Palatino"/>
                <a:cs typeface="Palatino"/>
              </a:rPr>
              <a:t>x </a:t>
            </a:r>
            <a:r>
              <a:rPr lang="en-US" dirty="0" smtClean="0">
                <a:latin typeface="Palatino"/>
                <a:cs typeface="Palatino"/>
              </a:rPr>
              <a:t>− 2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− 4       </a:t>
            </a:r>
            <a:r>
              <a:rPr lang="en-US" i="1" dirty="0" smtClean="0">
                <a:latin typeface="Palatino"/>
                <a:cs typeface="Palatino"/>
              </a:rPr>
              <a:t>m </a:t>
            </a:r>
            <a:r>
              <a:rPr lang="en-US" dirty="0" smtClean="0">
                <a:latin typeface="Palatino"/>
                <a:cs typeface="Palatino"/>
              </a:rPr>
              <a:t>− (2</a:t>
            </a:r>
            <a:r>
              <a:rPr lang="en-US" i="1" dirty="0" smtClean="0">
                <a:latin typeface="Palatino"/>
                <a:cs typeface="Palatino"/>
              </a:rPr>
              <a:t>x </a:t>
            </a:r>
            <a:r>
              <a:rPr lang="en-US" dirty="0" smtClean="0">
                <a:latin typeface="Palatino"/>
                <a:cs typeface="Palatino"/>
              </a:rPr>
              <a:t>− 4)</a:t>
            </a:r>
            <a:endParaRPr lang="en-US" dirty="0">
              <a:latin typeface="Palatino"/>
              <a:cs typeface="Palatino"/>
            </a:endParaRPr>
          </a:p>
          <a:p>
            <a:pPr>
              <a:buFontTx/>
              <a:buNone/>
            </a:pPr>
            <a:r>
              <a:rPr lang="en-US" i="1" dirty="0" smtClean="0">
                <a:latin typeface="Palatino"/>
                <a:cs typeface="Palatino"/>
              </a:rPr>
              <a:t>x </a:t>
            </a:r>
            <a:r>
              <a:rPr lang="en-US" dirty="0" smtClean="0">
                <a:latin typeface="Palatino"/>
                <a:cs typeface="Palatino"/>
              </a:rPr>
              <a:t>− 2                   </a:t>
            </a:r>
            <a:r>
              <a:rPr lang="en-US" i="1" dirty="0" smtClean="0">
                <a:latin typeface="Palatino"/>
                <a:cs typeface="Palatino"/>
              </a:rPr>
              <a:t>x</a:t>
            </a:r>
            <a:r>
              <a:rPr lang="en-US" baseline="30000" dirty="0" smtClean="0">
                <a:latin typeface="Palatino"/>
                <a:cs typeface="Palatino"/>
              </a:rPr>
              <a:t>2 </a:t>
            </a:r>
            <a:r>
              <a:rPr lang="en-US" dirty="0" smtClean="0">
                <a:latin typeface="Palatino"/>
                <a:cs typeface="Palatino"/>
              </a:rPr>
              <a:t>− 2</a:t>
            </a:r>
            <a:r>
              <a:rPr lang="en-US" i="1" dirty="0" smtClean="0">
                <a:latin typeface="Palatino"/>
                <a:cs typeface="Palatino"/>
              </a:rPr>
              <a:t>x</a:t>
            </a:r>
            <a:r>
              <a:rPr lang="en-US" dirty="0" smtClean="0">
                <a:latin typeface="Palatino"/>
                <a:cs typeface="Palatino"/>
              </a:rPr>
              <a:t>     shift(</a:t>
            </a:r>
            <a:r>
              <a:rPr lang="en-US" i="1" dirty="0" smtClean="0">
                <a:latin typeface="Palatino"/>
                <a:cs typeface="Palatino"/>
              </a:rPr>
              <a:t>m</a:t>
            </a:r>
            <a:r>
              <a:rPr lang="en-US" dirty="0" smtClean="0">
                <a:latin typeface="Palatino"/>
                <a:cs typeface="Palatino"/>
              </a:rPr>
              <a:t>)</a:t>
            </a:r>
          </a:p>
          <a:p>
            <a:pPr>
              <a:buFontTx/>
              <a:buNone/>
            </a:pPr>
            <a:r>
              <a:rPr lang="en-US" i="1" dirty="0" smtClean="0">
                <a:latin typeface="Palatino"/>
                <a:cs typeface="Palatino"/>
              </a:rPr>
              <a:t>x </a:t>
            </a:r>
            <a:r>
              <a:rPr lang="en-US" dirty="0" smtClean="0">
                <a:latin typeface="Palatino"/>
                <a:cs typeface="Palatino"/>
              </a:rPr>
              <a:t>− 2                   </a:t>
            </a:r>
            <a:r>
              <a:rPr lang="en-US" i="1" dirty="0" smtClean="0">
                <a:latin typeface="Palatino"/>
                <a:cs typeface="Palatino"/>
              </a:rPr>
              <a:t>x </a:t>
            </a:r>
            <a:r>
              <a:rPr lang="en-US" dirty="0" smtClean="0">
                <a:latin typeface="Palatino"/>
                <a:cs typeface="Palatino"/>
              </a:rPr>
              <a:t>− 2        GCD</a:t>
            </a:r>
            <a:r>
              <a:rPr lang="en-US" dirty="0">
                <a:latin typeface="Palatino"/>
                <a:cs typeface="Palatino"/>
              </a:rPr>
              <a:t>: </a:t>
            </a:r>
            <a:r>
              <a:rPr lang="en-US" i="1" dirty="0" smtClean="0">
                <a:latin typeface="Palatino"/>
                <a:cs typeface="Palatino"/>
              </a:rPr>
              <a:t>x </a:t>
            </a:r>
            <a:r>
              <a:rPr lang="en-US" dirty="0">
                <a:latin typeface="Palatino"/>
                <a:cs typeface="Palatino"/>
              </a:rPr>
              <a:t>− </a:t>
            </a:r>
            <a:r>
              <a:rPr lang="en-US" dirty="0" smtClean="0">
                <a:latin typeface="Palatino"/>
                <a:cs typeface="Palatino"/>
              </a:rPr>
              <a:t>2</a:t>
            </a:r>
            <a:endParaRPr lang="en-US" dirty="0">
              <a:latin typeface="Palatino"/>
              <a:cs typeface="Palatino"/>
            </a:endParaRPr>
          </a:p>
        </p:txBody>
      </p:sp>
      <p:sp>
        <p:nvSpPr>
          <p:cNvPr id="3" name="Slide Number Placeholder 2"/>
          <p:cNvSpPr>
            <a:spLocks noGrp="1"/>
          </p:cNvSpPr>
          <p:nvPr>
            <p:ph type="sldNum" sz="quarter" idx="12"/>
          </p:nvPr>
        </p:nvSpPr>
        <p:spPr/>
        <p:txBody>
          <a:bodyPr/>
          <a:lstStyle/>
          <a:p>
            <a:fld id="{4AA04D0C-89BA-0845-9137-904D20B84DDB}" type="slidenum">
              <a:rPr lang="en-US" smtClean="0"/>
              <a:pPr/>
              <a:t>204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z="3200" dirty="0" smtClean="0"/>
              <a:t>Andre Weilert </a:t>
            </a:r>
            <a:r>
              <a:rPr lang="en-US" sz="3200" dirty="0"/>
              <a:t>algorithm for Gaussian </a:t>
            </a:r>
            <a:r>
              <a:rPr lang="en-US" sz="3200" dirty="0" smtClean="0"/>
              <a:t>Integers (2000)</a:t>
            </a:r>
            <a:endParaRPr lang="en-US" sz="3200" dirty="0"/>
          </a:p>
        </p:txBody>
      </p:sp>
      <p:sp>
        <p:nvSpPr>
          <p:cNvPr id="194563" name="Rectangle 3"/>
          <p:cNvSpPr>
            <a:spLocks noGrp="1" noChangeArrowheads="1"/>
          </p:cNvSpPr>
          <p:nvPr>
            <p:ph type="body" idx="1"/>
          </p:nvPr>
        </p:nvSpPr>
        <p:spPr/>
        <p:txBody>
          <a:bodyPr/>
          <a:lstStyle/>
          <a:p>
            <a:pPr>
              <a:buFontTx/>
              <a:buNone/>
            </a:pPr>
            <a:r>
              <a:rPr lang="en-US" dirty="0"/>
              <a:t>Use </a:t>
            </a:r>
            <a:r>
              <a:rPr lang="en-US" dirty="0">
                <a:latin typeface="Palatino"/>
                <a:cs typeface="Palatino"/>
              </a:rPr>
              <a:t>1+</a:t>
            </a:r>
            <a:r>
              <a:rPr lang="en-US" i="1" dirty="0">
                <a:latin typeface="Palatino"/>
                <a:cs typeface="Palatino"/>
              </a:rPr>
              <a:t>i</a:t>
            </a:r>
            <a:r>
              <a:rPr lang="en-US" dirty="0"/>
              <a:t> as </a:t>
            </a:r>
            <a:r>
              <a:rPr lang="en-US" dirty="0" smtClean="0">
                <a:latin typeface="Palatino"/>
                <a:cs typeface="Palatino"/>
              </a:rPr>
              <a:t>2</a:t>
            </a:r>
            <a:r>
              <a:rPr lang="en-US" dirty="0" smtClean="0"/>
              <a:t> !</a:t>
            </a:r>
          </a:p>
          <a:p>
            <a:pPr>
              <a:buFontTx/>
              <a:buNone/>
            </a:pPr>
            <a:endParaRPr lang="en-US" dirty="0"/>
          </a:p>
          <a:p>
            <a:pPr>
              <a:buNone/>
            </a:pPr>
            <a:r>
              <a:rPr lang="en-US" dirty="0"/>
              <a:t>Andre Weilert, </a:t>
            </a:r>
            <a:r>
              <a:rPr lang="en-US" i="1" dirty="0"/>
              <a:t>(</a:t>
            </a:r>
            <a:r>
              <a:rPr lang="en-US" i="1" dirty="0">
                <a:latin typeface="Palatino"/>
                <a:cs typeface="Palatino"/>
              </a:rPr>
              <a:t>1</a:t>
            </a:r>
            <a:r>
              <a:rPr lang="en-US" i="1" dirty="0" smtClean="0">
                <a:latin typeface="Palatino"/>
                <a:cs typeface="Palatino"/>
              </a:rPr>
              <a:t>+i</a:t>
            </a:r>
            <a:r>
              <a:rPr lang="en-US" i="1" dirty="0"/>
              <a:t>)-</a:t>
            </a:r>
            <a:r>
              <a:rPr lang="en-US" i="1" dirty="0" err="1"/>
              <a:t>ary</a:t>
            </a:r>
            <a:r>
              <a:rPr lang="en-US" i="1" dirty="0"/>
              <a:t> GCD Computation in </a:t>
            </a:r>
            <a:r>
              <a:rPr lang="en-US" i="1" dirty="0">
                <a:latin typeface="Palatino"/>
                <a:cs typeface="Palatino"/>
              </a:rPr>
              <a:t>Z</a:t>
            </a:r>
            <a:r>
              <a:rPr lang="en-US" dirty="0">
                <a:latin typeface="Palatino"/>
                <a:cs typeface="Palatino"/>
              </a:rPr>
              <a:t>[</a:t>
            </a:r>
            <a:r>
              <a:rPr lang="en-US" i="1" dirty="0">
                <a:latin typeface="Palatino"/>
                <a:cs typeface="Palatino"/>
              </a:rPr>
              <a:t>i</a:t>
            </a:r>
            <a:r>
              <a:rPr lang="en-US" dirty="0">
                <a:latin typeface="Palatino"/>
                <a:cs typeface="Palatino"/>
              </a:rPr>
              <a:t>] </a:t>
            </a:r>
            <a:r>
              <a:rPr lang="en-US" i="1" dirty="0"/>
              <a:t>as an Analogue of the Binary GCD Algorithm</a:t>
            </a:r>
            <a:r>
              <a:rPr lang="en-US" dirty="0"/>
              <a:t>, J. Symbolic Computation (2000) 30, 605-617</a:t>
            </a:r>
          </a:p>
          <a:p>
            <a:pPr>
              <a:buFontTx/>
              <a:buNone/>
            </a:pPr>
            <a:endParaRPr lang="en-US" dirty="0"/>
          </a:p>
          <a:p>
            <a:pPr>
              <a:buFontTx/>
              <a:buNone/>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205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dirty="0"/>
              <a:t>Division by </a:t>
            </a:r>
            <a:r>
              <a:rPr lang="en-US" dirty="0">
                <a:latin typeface="Palatino"/>
                <a:cs typeface="Palatino"/>
              </a:rPr>
              <a:t>1+</a:t>
            </a:r>
            <a:r>
              <a:rPr lang="en-US" i="1" dirty="0">
                <a:latin typeface="Palatino"/>
                <a:cs typeface="Palatino"/>
              </a:rPr>
              <a:t>i</a:t>
            </a:r>
          </a:p>
        </p:txBody>
      </p:sp>
      <p:sp>
        <p:nvSpPr>
          <p:cNvPr id="197635" name="Rectangle 3"/>
          <p:cNvSpPr>
            <a:spLocks noGrp="1" noChangeArrowheads="1"/>
          </p:cNvSpPr>
          <p:nvPr>
            <p:ph type="body" idx="1"/>
          </p:nvPr>
        </p:nvSpPr>
        <p:spPr/>
        <p:txBody>
          <a:bodyPr/>
          <a:lstStyle/>
          <a:p>
            <a:pPr>
              <a:buFontTx/>
              <a:buNone/>
            </a:pPr>
            <a:endParaRPr lang="en-US" dirty="0" smtClean="0"/>
          </a:p>
          <a:p>
            <a:pPr>
              <a:buFontTx/>
              <a:buNone/>
            </a:pPr>
            <a:endParaRPr lang="en-US" dirty="0"/>
          </a:p>
          <a:p>
            <a:pPr>
              <a:buFontTx/>
              <a:buNone/>
            </a:pPr>
            <a:endParaRPr lang="en-US" dirty="0"/>
          </a:p>
          <a:p>
            <a:pPr>
              <a:buFontTx/>
              <a:buNone/>
            </a:pPr>
            <a:r>
              <a:rPr lang="en-US" dirty="0"/>
              <a:t>A Gaussian integer </a:t>
            </a:r>
            <a:r>
              <a:rPr lang="en-US" i="1" dirty="0">
                <a:latin typeface="Palatino"/>
                <a:cs typeface="Palatino"/>
              </a:rPr>
              <a:t>a+bi</a:t>
            </a:r>
            <a:r>
              <a:rPr lang="en-US" dirty="0"/>
              <a:t> is divisible by </a:t>
            </a:r>
            <a:r>
              <a:rPr lang="en-US" dirty="0">
                <a:latin typeface="Palatino"/>
                <a:cs typeface="Palatino"/>
              </a:rPr>
              <a:t>1+</a:t>
            </a:r>
            <a:r>
              <a:rPr lang="en-US" i="1" dirty="0">
                <a:latin typeface="Palatino"/>
                <a:cs typeface="Palatino"/>
              </a:rPr>
              <a:t>i</a:t>
            </a:r>
            <a:r>
              <a:rPr lang="en-US" dirty="0"/>
              <a:t> if and only if </a:t>
            </a:r>
            <a:r>
              <a:rPr lang="en-US" i="1" dirty="0">
                <a:latin typeface="Palatino"/>
                <a:cs typeface="Palatino"/>
              </a:rPr>
              <a:t>a=</a:t>
            </a:r>
            <a:r>
              <a:rPr lang="en-US" i="1" dirty="0" smtClean="0">
                <a:latin typeface="Palatino"/>
                <a:cs typeface="Palatino"/>
              </a:rPr>
              <a:t>b </a:t>
            </a:r>
            <a:r>
              <a:rPr lang="en-US" dirty="0" smtClean="0">
                <a:latin typeface="Palatino"/>
                <a:cs typeface="Palatino"/>
              </a:rPr>
              <a:t>(</a:t>
            </a:r>
            <a:r>
              <a:rPr lang="en-US" dirty="0">
                <a:latin typeface="Palatino"/>
                <a:cs typeface="Palatino"/>
              </a:rPr>
              <a:t>mod 2)</a:t>
            </a:r>
          </a:p>
          <a:p>
            <a:pPr>
              <a:buFontTx/>
              <a:buNone/>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206</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828800"/>
            <a:ext cx="8115300" cy="10014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dirty="0"/>
              <a:t>Remainder Cancellation </a:t>
            </a:r>
          </a:p>
        </p:txBody>
      </p:sp>
      <p:sp>
        <p:nvSpPr>
          <p:cNvPr id="198659" name="Rectangle 3"/>
          <p:cNvSpPr>
            <a:spLocks noGrp="1" noChangeArrowheads="1"/>
          </p:cNvSpPr>
          <p:nvPr>
            <p:ph type="body" idx="1"/>
          </p:nvPr>
        </p:nvSpPr>
        <p:spPr/>
        <p:txBody>
          <a:bodyPr/>
          <a:lstStyle/>
          <a:p>
            <a:pPr marL="0" indent="0">
              <a:buFontTx/>
              <a:buNone/>
            </a:pPr>
            <a:r>
              <a:rPr lang="en-US" dirty="0"/>
              <a:t>If two Gaussian integers </a:t>
            </a:r>
            <a:r>
              <a:rPr lang="en-US" i="1" dirty="0">
                <a:latin typeface="Palatino"/>
                <a:cs typeface="Palatino"/>
              </a:rPr>
              <a:t>z</a:t>
            </a:r>
            <a:r>
              <a:rPr lang="en-US" baseline="-25000" dirty="0"/>
              <a:t>1</a:t>
            </a:r>
            <a:r>
              <a:rPr lang="en-US" dirty="0"/>
              <a:t> and </a:t>
            </a:r>
            <a:r>
              <a:rPr lang="en-US" i="1" dirty="0">
                <a:latin typeface="Palatino"/>
                <a:cs typeface="Palatino"/>
              </a:rPr>
              <a:t>z</a:t>
            </a:r>
            <a:r>
              <a:rPr lang="en-US" baseline="-25000" dirty="0"/>
              <a:t>2</a:t>
            </a:r>
            <a:r>
              <a:rPr lang="en-US" dirty="0"/>
              <a:t> are not divisible by </a:t>
            </a:r>
            <a:r>
              <a:rPr lang="en-US" dirty="0">
                <a:latin typeface="Palatino"/>
                <a:cs typeface="Palatino"/>
              </a:rPr>
              <a:t>1+</a:t>
            </a:r>
            <a:r>
              <a:rPr lang="en-US" i="1" dirty="0">
                <a:latin typeface="Palatino"/>
                <a:cs typeface="Palatino"/>
              </a:rPr>
              <a:t>i</a:t>
            </a:r>
            <a:r>
              <a:rPr lang="en-US" dirty="0">
                <a:latin typeface="Palatino"/>
                <a:cs typeface="Palatino"/>
              </a:rPr>
              <a:t> </a:t>
            </a:r>
            <a:r>
              <a:rPr lang="en-US" dirty="0"/>
              <a:t>then </a:t>
            </a:r>
            <a:r>
              <a:rPr lang="en-US" i="1" dirty="0">
                <a:latin typeface="Palatino"/>
                <a:cs typeface="Palatino"/>
              </a:rPr>
              <a:t>z</a:t>
            </a:r>
            <a:r>
              <a:rPr lang="en-US" baseline="-25000" dirty="0"/>
              <a:t>1</a:t>
            </a:r>
            <a:r>
              <a:rPr lang="en-US" dirty="0">
                <a:latin typeface="Palatino"/>
                <a:cs typeface="Palatino"/>
              </a:rPr>
              <a:t>+</a:t>
            </a:r>
            <a:r>
              <a:rPr lang="en-US" i="1" dirty="0">
                <a:latin typeface="Palatino"/>
                <a:cs typeface="Palatino"/>
              </a:rPr>
              <a:t>z</a:t>
            </a:r>
            <a:r>
              <a:rPr lang="en-US" baseline="-25000" dirty="0"/>
              <a:t>2</a:t>
            </a:r>
            <a:r>
              <a:rPr lang="en-US" dirty="0"/>
              <a:t> is divisible by </a:t>
            </a:r>
            <a:r>
              <a:rPr lang="en-US" dirty="0">
                <a:latin typeface="Palatino"/>
                <a:cs typeface="Palatino"/>
              </a:rPr>
              <a:t>1</a:t>
            </a:r>
            <a:r>
              <a:rPr lang="en-US" i="1" dirty="0">
                <a:latin typeface="Palatino"/>
                <a:cs typeface="Palatino"/>
              </a:rPr>
              <a:t>+i</a:t>
            </a:r>
            <a:r>
              <a:rPr lang="en-US" dirty="0"/>
              <a:t>. Then </a:t>
            </a:r>
            <a:r>
              <a:rPr lang="en-US" i="1" dirty="0" smtClean="0">
                <a:latin typeface="Palatino"/>
                <a:cs typeface="Palatino"/>
              </a:rPr>
              <a:t>z</a:t>
            </a:r>
            <a:r>
              <a:rPr lang="en-US" baseline="-25000" dirty="0" smtClean="0">
                <a:latin typeface="Palatino"/>
                <a:cs typeface="Palatino"/>
              </a:rPr>
              <a:t>1</a:t>
            </a:r>
            <a:r>
              <a:rPr lang="en-US" dirty="0" smtClean="0">
                <a:latin typeface="Palatino"/>
                <a:cs typeface="Palatino"/>
              </a:rPr>
              <a:t>−</a:t>
            </a:r>
            <a:r>
              <a:rPr lang="en-US" i="1" dirty="0" smtClean="0">
                <a:latin typeface="Palatino"/>
                <a:cs typeface="Palatino"/>
              </a:rPr>
              <a:t>z</a:t>
            </a:r>
            <a:r>
              <a:rPr lang="en-US" baseline="-25000" dirty="0" smtClean="0">
                <a:latin typeface="Palatino"/>
                <a:cs typeface="Palatino"/>
              </a:rPr>
              <a:t>2</a:t>
            </a:r>
            <a:r>
              <a:rPr lang="en-US" dirty="0"/>
              <a:t>, </a:t>
            </a:r>
            <a:r>
              <a:rPr lang="en-US" i="1" dirty="0">
                <a:latin typeface="Palatino"/>
                <a:cs typeface="Palatino"/>
              </a:rPr>
              <a:t>z</a:t>
            </a:r>
            <a:r>
              <a:rPr lang="en-US" baseline="-25000" dirty="0">
                <a:latin typeface="Palatino"/>
                <a:cs typeface="Palatino"/>
              </a:rPr>
              <a:t>1</a:t>
            </a:r>
            <a:r>
              <a:rPr lang="en-US" dirty="0">
                <a:latin typeface="Palatino"/>
                <a:cs typeface="Palatino"/>
              </a:rPr>
              <a:t>+</a:t>
            </a:r>
            <a:r>
              <a:rPr lang="en-US" i="1" dirty="0" smtClean="0">
                <a:latin typeface="Palatino"/>
                <a:cs typeface="Palatino"/>
              </a:rPr>
              <a:t>iz</a:t>
            </a:r>
            <a:r>
              <a:rPr lang="en-US" baseline="-25000" dirty="0" smtClean="0">
                <a:latin typeface="Palatino"/>
                <a:cs typeface="Palatino"/>
              </a:rPr>
              <a:t>2</a:t>
            </a:r>
            <a:r>
              <a:rPr lang="en-US" dirty="0" smtClean="0">
                <a:latin typeface="Palatino"/>
                <a:cs typeface="Palatino"/>
              </a:rPr>
              <a:t> </a:t>
            </a:r>
            <a:r>
              <a:rPr lang="en-US" dirty="0"/>
              <a:t>and </a:t>
            </a:r>
            <a:r>
              <a:rPr lang="en-US" i="1" dirty="0" smtClean="0">
                <a:latin typeface="Palatino"/>
                <a:cs typeface="Palatino"/>
              </a:rPr>
              <a:t>z</a:t>
            </a:r>
            <a:r>
              <a:rPr lang="en-US" baseline="-25000" dirty="0" smtClean="0">
                <a:latin typeface="Palatino"/>
                <a:cs typeface="Palatino"/>
              </a:rPr>
              <a:t>1</a:t>
            </a:r>
            <a:r>
              <a:rPr lang="en-US" dirty="0" smtClean="0">
                <a:latin typeface="Palatino"/>
                <a:cs typeface="Palatino"/>
              </a:rPr>
              <a:t>−</a:t>
            </a:r>
            <a:r>
              <a:rPr lang="en-US" i="1" dirty="0" smtClean="0">
                <a:latin typeface="Palatino"/>
                <a:cs typeface="Palatino"/>
              </a:rPr>
              <a:t>iz</a:t>
            </a:r>
            <a:r>
              <a:rPr lang="en-US" baseline="-25000" dirty="0" smtClean="0">
                <a:latin typeface="Palatino"/>
                <a:cs typeface="Palatino"/>
              </a:rPr>
              <a:t>2</a:t>
            </a:r>
            <a:r>
              <a:rPr lang="en-US" dirty="0" smtClean="0">
                <a:latin typeface="Palatino"/>
                <a:cs typeface="Palatino"/>
              </a:rPr>
              <a:t> </a:t>
            </a:r>
            <a:r>
              <a:rPr lang="en-US" dirty="0"/>
              <a:t>are also divisible by </a:t>
            </a:r>
            <a:r>
              <a:rPr lang="en-US" dirty="0">
                <a:latin typeface="Palatino"/>
                <a:cs typeface="Palatino"/>
              </a:rPr>
              <a:t>1+</a:t>
            </a:r>
            <a:r>
              <a:rPr lang="en-US" i="1" dirty="0">
                <a:latin typeface="Palatino"/>
                <a:cs typeface="Palatino"/>
              </a:rPr>
              <a:t>i</a:t>
            </a:r>
            <a:r>
              <a:rPr lang="en-US" dirty="0"/>
              <a:t>.</a:t>
            </a:r>
          </a:p>
          <a:p>
            <a:pPr>
              <a:buFontTx/>
              <a:buNone/>
            </a:pPr>
            <a:endParaRPr lang="en-US" sz="2400" dirty="0"/>
          </a:p>
          <a:p>
            <a:pPr>
              <a:buFontTx/>
              <a:buNone/>
            </a:pPr>
            <a:r>
              <a:rPr lang="en-US" dirty="0"/>
              <a:t>And</a:t>
            </a:r>
            <a:r>
              <a:rPr lang="en-US" sz="2400" dirty="0"/>
              <a:t>,</a:t>
            </a:r>
          </a:p>
          <a:p>
            <a:pPr>
              <a:buFontTx/>
              <a:buNone/>
            </a:pPr>
            <a:endParaRPr lang="en-US" sz="2400"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207</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075496"/>
            <a:ext cx="8763000" cy="34941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Further extension of Stein (2003)</a:t>
            </a:r>
            <a:endParaRPr lang="en-US" dirty="0"/>
          </a:p>
        </p:txBody>
      </p:sp>
      <p:sp>
        <p:nvSpPr>
          <p:cNvPr id="3" name="Content Placeholder 2"/>
          <p:cNvSpPr>
            <a:spLocks noGrp="1"/>
          </p:cNvSpPr>
          <p:nvPr>
            <p:ph idx="1"/>
          </p:nvPr>
        </p:nvSpPr>
        <p:spPr/>
        <p:txBody>
          <a:bodyPr/>
          <a:lstStyle/>
          <a:p>
            <a:pPr marL="0" indent="0">
              <a:buNone/>
            </a:pPr>
            <a:r>
              <a:rPr lang="en-US" dirty="0"/>
              <a:t>Ivan </a:t>
            </a:r>
            <a:r>
              <a:rPr lang="en-US" dirty="0" err="1"/>
              <a:t>Bjerre</a:t>
            </a:r>
            <a:r>
              <a:rPr lang="en-US" dirty="0"/>
              <a:t> Damgård and </a:t>
            </a:r>
            <a:r>
              <a:rPr lang="en-US" dirty="0" err="1"/>
              <a:t>Gudmund</a:t>
            </a:r>
            <a:r>
              <a:rPr lang="en-US" dirty="0"/>
              <a:t> </a:t>
            </a:r>
            <a:r>
              <a:rPr lang="en-US" dirty="0" err="1"/>
              <a:t>Skovbjerg</a:t>
            </a:r>
            <a:r>
              <a:rPr lang="en-US" dirty="0"/>
              <a:t> Frandsen, </a:t>
            </a:r>
            <a:r>
              <a:rPr lang="en-US" i="1" dirty="0"/>
              <a:t>Efficient algorithms for GCD and cubic </a:t>
            </a:r>
            <a:r>
              <a:rPr lang="en-US" i="1" dirty="0" err="1"/>
              <a:t>residuosity</a:t>
            </a:r>
            <a:r>
              <a:rPr lang="en-US" i="1" dirty="0"/>
              <a:t> in the ring of Eisenstein integers, </a:t>
            </a:r>
            <a:r>
              <a:rPr lang="en-US" dirty="0"/>
              <a:t>Proceedings of the 14th International Symposium on Fundamentals of Computation Theory, Lecture Notes in Computer Science 2751, Springer-</a:t>
            </a:r>
            <a:r>
              <a:rPr lang="en-US" dirty="0" err="1"/>
              <a:t>Verlag</a:t>
            </a:r>
            <a:r>
              <a:rPr lang="en-US" dirty="0"/>
              <a:t> (2003), 109-117</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208</a:t>
            </a:fld>
            <a:endParaRPr lang="en-US"/>
          </a:p>
        </p:txBody>
      </p:sp>
    </p:spTree>
    <p:extLst>
      <p:ext uri="{BB962C8B-B14F-4D97-AF65-F5344CB8AC3E}">
        <p14:creationId xmlns:p14="http://schemas.microsoft.com/office/powerpoint/2010/main" val="56181360"/>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4000" dirty="0"/>
              <a:t>Damg</a:t>
            </a:r>
            <a:r>
              <a:rPr lang="en-US" sz="4000" dirty="0">
                <a:cs typeface="Arial" charset="0"/>
              </a:rPr>
              <a:t>å</a:t>
            </a:r>
            <a:r>
              <a:rPr lang="en-US" sz="4000" dirty="0"/>
              <a:t>rd and Frandsen </a:t>
            </a:r>
            <a:r>
              <a:rPr lang="en-US" sz="4000" dirty="0" smtClean="0"/>
              <a:t>Algorithm</a:t>
            </a:r>
            <a:endParaRPr lang="en-US" sz="4000" dirty="0"/>
          </a:p>
        </p:txBody>
      </p:sp>
      <p:sp>
        <p:nvSpPr>
          <p:cNvPr id="244739" name="Rectangle 3"/>
          <p:cNvSpPr>
            <a:spLocks noGrp="1" noChangeArrowheads="1"/>
          </p:cNvSpPr>
          <p:nvPr>
            <p:ph type="body" idx="1"/>
          </p:nvPr>
        </p:nvSpPr>
        <p:spPr/>
        <p:txBody>
          <a:bodyPr/>
          <a:lstStyle/>
          <a:p>
            <a:r>
              <a:rPr lang="en-US" dirty="0"/>
              <a:t>Stein algorithm works for Eisenstein integers </a:t>
            </a:r>
            <a:r>
              <a:rPr lang="en-US" dirty="0"/>
              <a:t> </a:t>
            </a:r>
            <a:r>
              <a:rPr lang="en-US" dirty="0" smtClean="0"/>
              <a:t>        </a:t>
            </a:r>
            <a:r>
              <a:rPr lang="en-US" dirty="0" smtClean="0"/>
              <a:t>, </a:t>
            </a:r>
            <a:r>
              <a:rPr lang="en-US" dirty="0"/>
              <a:t>i.e. the integers extended </a:t>
            </a:r>
            <a:r>
              <a:rPr lang="en-US" dirty="0" smtClean="0"/>
              <a:t>with</a:t>
            </a:r>
            <a:r>
              <a:rPr lang="en-US" dirty="0"/>
              <a:t> a complex primitive cubic root of </a:t>
            </a:r>
            <a:r>
              <a:rPr lang="en-US" dirty="0" smtClean="0">
                <a:latin typeface="Palatino"/>
                <a:cs typeface="Palatino"/>
              </a:rPr>
              <a:t>1</a:t>
            </a:r>
          </a:p>
          <a:p>
            <a:pPr marL="0" indent="0">
              <a:buNone/>
            </a:pPr>
            <a:endParaRPr lang="en-US" dirty="0" smtClean="0"/>
          </a:p>
          <a:p>
            <a:pPr marL="0" indent="0">
              <a:buNone/>
            </a:pPr>
            <a:r>
              <a:rPr lang="en-US" dirty="0" smtClean="0"/>
              <a:t>   </a:t>
            </a:r>
            <a:endParaRPr lang="en-US" dirty="0"/>
          </a:p>
          <a:p>
            <a:pPr marL="0" indent="0">
              <a:buNone/>
            </a:pPr>
            <a:endParaRPr lang="en-US" dirty="0"/>
          </a:p>
          <a:p>
            <a:r>
              <a:rPr lang="en-US" dirty="0" smtClean="0"/>
              <a:t>In Stein, we</a:t>
            </a:r>
            <a:r>
              <a:rPr lang="en-US" dirty="0" smtClean="0"/>
              <a:t> </a:t>
            </a:r>
            <a:r>
              <a:rPr lang="en-US" dirty="0"/>
              <a:t>use </a:t>
            </a:r>
            <a:r>
              <a:rPr lang="en-US" dirty="0">
                <a:latin typeface="Palatino"/>
                <a:cs typeface="Palatino"/>
              </a:rPr>
              <a:t> </a:t>
            </a:r>
            <a:r>
              <a:rPr lang="en-US" dirty="0" smtClean="0">
                <a:latin typeface="Palatino"/>
                <a:cs typeface="Palatino"/>
              </a:rPr>
              <a:t>        </a:t>
            </a:r>
            <a:r>
              <a:rPr lang="en-US" dirty="0" smtClean="0">
                <a:latin typeface="Palatino"/>
                <a:cs typeface="Palatino"/>
              </a:rPr>
              <a:t> </a:t>
            </a:r>
            <a:r>
              <a:rPr lang="en-US" dirty="0" smtClean="0">
                <a:cs typeface="Arial" charset="0"/>
              </a:rPr>
              <a:t>instead of </a:t>
            </a:r>
            <a:r>
              <a:rPr lang="en-US" dirty="0" smtClean="0">
                <a:latin typeface="Palatino"/>
                <a:cs typeface="Palatino"/>
              </a:rPr>
              <a:t>2</a:t>
            </a:r>
            <a:r>
              <a:rPr lang="en-US" dirty="0" smtClean="0">
                <a:cs typeface="Arial" charset="0"/>
              </a:rPr>
              <a:t>.</a:t>
            </a:r>
            <a:endParaRPr lang="en-US" dirty="0"/>
          </a:p>
          <a:p>
            <a:pPr>
              <a:buFontTx/>
              <a:buNone/>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209</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2184400"/>
            <a:ext cx="838200" cy="4826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200" y="3314700"/>
            <a:ext cx="3098800" cy="1028700"/>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541" y="5105400"/>
            <a:ext cx="874059" cy="38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Revolutionary Discovery</a:t>
            </a:r>
            <a:endParaRPr lang="en-US" dirty="0"/>
          </a:p>
        </p:txBody>
      </p:sp>
      <p:sp>
        <p:nvSpPr>
          <p:cNvPr id="6" name="Content Placeholder 5"/>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dirty="0" smtClean="0"/>
              <a:t>In modern terms, </a:t>
            </a:r>
          </a:p>
          <a:p>
            <a:pPr marL="0" indent="0">
              <a:buNone/>
            </a:pPr>
            <a:r>
              <a:rPr lang="en-US" dirty="0" smtClean="0"/>
              <a:t>Pythagoras </a:t>
            </a:r>
            <a:r>
              <a:rPr lang="en-US" dirty="0"/>
              <a:t>discovered that </a:t>
            </a:r>
            <a:r>
              <a:rPr lang="en-US" dirty="0">
                <a:cs typeface="Arial" charset="0"/>
              </a:rPr>
              <a:t>√2 is irrational</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a:t>
            </a:fld>
            <a:endParaRPr lang="en-US"/>
          </a:p>
        </p:txBody>
      </p:sp>
    </p:spTree>
    <p:extLst>
      <p:ext uri="{BB962C8B-B14F-4D97-AF65-F5344CB8AC3E}">
        <p14:creationId xmlns:p14="http://schemas.microsoft.com/office/powerpoint/2010/main" val="2675416882"/>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normAutofit fontScale="90000"/>
          </a:bodyPr>
          <a:lstStyle/>
          <a:p>
            <a:r>
              <a:rPr lang="en-US" dirty="0" smtClean="0"/>
              <a:t>Stein works where Euclid does not!</a:t>
            </a:r>
            <a:endParaRPr lang="en-US" dirty="0"/>
          </a:p>
        </p:txBody>
      </p:sp>
      <p:sp>
        <p:nvSpPr>
          <p:cNvPr id="246787" name="Rectangle 3"/>
          <p:cNvSpPr>
            <a:spLocks noGrp="1" noChangeArrowheads="1"/>
          </p:cNvSpPr>
          <p:nvPr>
            <p:ph type="body" idx="1"/>
          </p:nvPr>
        </p:nvSpPr>
        <p:spPr/>
        <p:txBody>
          <a:bodyPr/>
          <a:lstStyle/>
          <a:p>
            <a:pPr marL="0" indent="0">
              <a:buFontTx/>
              <a:buNone/>
            </a:pPr>
            <a:r>
              <a:rPr lang="en-US" dirty="0" smtClean="0"/>
              <a:t>In </a:t>
            </a:r>
            <a:r>
              <a:rPr lang="en-US" dirty="0"/>
              <a:t>2004 </a:t>
            </a:r>
            <a:r>
              <a:rPr lang="en-US" dirty="0" err="1"/>
              <a:t>Agarwal</a:t>
            </a:r>
            <a:r>
              <a:rPr lang="en-US" dirty="0"/>
              <a:t> and Frandsen demonstrated that there is </a:t>
            </a:r>
            <a:r>
              <a:rPr lang="en-US" dirty="0" smtClean="0"/>
              <a:t>a ring that is not a Euclidean domain (</a:t>
            </a:r>
            <a:r>
              <a:rPr lang="en-US" dirty="0"/>
              <a:t>ring of integers </a:t>
            </a:r>
            <a:r>
              <a:rPr lang="en-US" dirty="0" smtClean="0"/>
              <a:t>in                  )</a:t>
            </a:r>
            <a:r>
              <a:rPr lang="en-US" dirty="0"/>
              <a:t> </a:t>
            </a:r>
            <a:r>
              <a:rPr lang="en-US" dirty="0" smtClean="0"/>
              <a:t>where Stein algorithm works.</a:t>
            </a:r>
            <a:endParaRPr lang="en-US" dirty="0"/>
          </a:p>
          <a:p>
            <a:pPr>
              <a:buNone/>
            </a:pPr>
            <a:endParaRPr lang="en-US" sz="2400" dirty="0" smtClean="0">
              <a:cs typeface="Arial" charset="0"/>
            </a:endParaRPr>
          </a:p>
          <a:p>
            <a:pPr marL="0" indent="0">
              <a:buNone/>
            </a:pPr>
            <a:r>
              <a:rPr lang="en-US" dirty="0" err="1" smtClean="0">
                <a:cs typeface="Arial" charset="0"/>
              </a:rPr>
              <a:t>Saurabh</a:t>
            </a:r>
            <a:r>
              <a:rPr lang="en-US" dirty="0" smtClean="0">
                <a:cs typeface="Arial" charset="0"/>
              </a:rPr>
              <a:t> </a:t>
            </a:r>
            <a:r>
              <a:rPr lang="en-US" dirty="0" err="1">
                <a:cs typeface="Arial" charset="0"/>
              </a:rPr>
              <a:t>Agarwal</a:t>
            </a:r>
            <a:r>
              <a:rPr lang="en-US" dirty="0">
                <a:cs typeface="Arial" charset="0"/>
              </a:rPr>
              <a:t>, </a:t>
            </a:r>
            <a:r>
              <a:rPr lang="en-US" dirty="0" err="1">
                <a:cs typeface="Arial" charset="0"/>
              </a:rPr>
              <a:t>Gudmund</a:t>
            </a:r>
            <a:r>
              <a:rPr lang="en-US" dirty="0">
                <a:cs typeface="Arial" charset="0"/>
              </a:rPr>
              <a:t> </a:t>
            </a:r>
            <a:r>
              <a:rPr lang="en-US" dirty="0" err="1">
                <a:cs typeface="Arial" charset="0"/>
              </a:rPr>
              <a:t>Skovbjerg</a:t>
            </a:r>
            <a:r>
              <a:rPr lang="en-US" dirty="0">
                <a:cs typeface="Arial" charset="0"/>
              </a:rPr>
              <a:t> Frandsen: </a:t>
            </a:r>
            <a:r>
              <a:rPr lang="en-US" i="1" dirty="0">
                <a:cs typeface="Arial" charset="0"/>
              </a:rPr>
              <a:t>Binary GCD Like Algorithms for Some Complex Quadratic Rings</a:t>
            </a:r>
            <a:r>
              <a:rPr lang="en-US" dirty="0">
                <a:cs typeface="Arial" charset="0"/>
              </a:rPr>
              <a:t>. ANTS 2004: 57-71</a:t>
            </a:r>
            <a:endParaRPr lang="en-US" dirty="0">
              <a:cs typeface="Arial" charset="0"/>
            </a:endParaRPr>
          </a:p>
        </p:txBody>
      </p:sp>
      <p:sp>
        <p:nvSpPr>
          <p:cNvPr id="3" name="Slide Number Placeholder 2"/>
          <p:cNvSpPr>
            <a:spLocks noGrp="1"/>
          </p:cNvSpPr>
          <p:nvPr>
            <p:ph type="sldNum" sz="quarter" idx="12"/>
          </p:nvPr>
        </p:nvSpPr>
        <p:spPr/>
        <p:txBody>
          <a:bodyPr/>
          <a:lstStyle/>
          <a:p>
            <a:fld id="{4AA04D0C-89BA-0845-9137-904D20B84DDB}" type="slidenum">
              <a:rPr lang="en-US" smtClean="0"/>
              <a:pPr/>
              <a:t>210</a:t>
            </a:fld>
            <a:endParaRPr lang="en-US"/>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156857"/>
            <a:ext cx="1752600" cy="5007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  </a:t>
            </a:r>
          </a:p>
        </p:txBody>
      </p:sp>
      <p:sp>
        <p:nvSpPr>
          <p:cNvPr id="56323" name="Text Box 3"/>
          <p:cNvSpPr txBox="1">
            <a:spLocks noChangeArrowheads="1"/>
          </p:cNvSpPr>
          <p:nvPr/>
        </p:nvSpPr>
        <p:spPr bwMode="auto">
          <a:xfrm>
            <a:off x="0" y="304800"/>
            <a:ext cx="899160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a:latin typeface="Times" charset="0"/>
              </a:rPr>
              <a:t>  </a:t>
            </a:r>
          </a:p>
          <a:p>
            <a:pPr eaLnBrk="0" hangingPunct="0"/>
            <a:endParaRPr lang="en-US" sz="4800" dirty="0">
              <a:latin typeface="Courier New" charset="0"/>
            </a:endParaRPr>
          </a:p>
          <a:p>
            <a:pPr eaLnBrk="0" hangingPunct="0"/>
            <a:endParaRPr lang="en-US" sz="4800" dirty="0">
              <a:latin typeface="Courier New" charset="0"/>
            </a:endParaRPr>
          </a:p>
          <a:p>
            <a:pPr eaLnBrk="0" hangingPunct="0"/>
            <a:endParaRPr lang="en-US" sz="4800" dirty="0">
              <a:latin typeface="Courier New" charset="0"/>
            </a:endParaRPr>
          </a:p>
          <a:p>
            <a:pPr eaLnBrk="0" hangingPunct="0"/>
            <a:r>
              <a:rPr lang="en-US" sz="4800" dirty="0">
                <a:latin typeface="Courier New" charset="0"/>
              </a:rPr>
              <a:t>    </a:t>
            </a:r>
            <a:r>
              <a:rPr lang="en-US" sz="4800" dirty="0"/>
              <a:t>What is </a:t>
            </a:r>
            <a:r>
              <a:rPr lang="en-US" sz="4800" i="1" dirty="0"/>
              <a:t>Stein domain</a:t>
            </a:r>
            <a:r>
              <a:rPr lang="en-US" sz="4800" dirty="0"/>
              <a:t>?</a:t>
            </a:r>
            <a:endParaRPr lang="en-US" sz="2400" dirty="0"/>
          </a:p>
          <a:p>
            <a:pPr eaLnBrk="0" hangingPunct="0"/>
            <a:endParaRPr lang="en-US" sz="3200" b="1" dirty="0">
              <a:latin typeface="Courier" charset="0"/>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211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04800" y="274638"/>
            <a:ext cx="8534400" cy="1143000"/>
          </a:xfrm>
        </p:spPr>
        <p:txBody>
          <a:bodyPr/>
          <a:lstStyle/>
          <a:p>
            <a:r>
              <a:rPr lang="en-US" dirty="0" smtClean="0"/>
              <a:t>Fundamental operations on Stein</a:t>
            </a:r>
            <a:endParaRPr lang="en-US" dirty="0"/>
          </a:p>
        </p:txBody>
      </p:sp>
      <p:sp>
        <p:nvSpPr>
          <p:cNvPr id="122883" name="Rectangle 3"/>
          <p:cNvSpPr>
            <a:spLocks noGrp="1" noChangeArrowheads="1"/>
          </p:cNvSpPr>
          <p:nvPr>
            <p:ph type="body" idx="1"/>
          </p:nvPr>
        </p:nvSpPr>
        <p:spPr>
          <a:xfrm>
            <a:off x="152400" y="1600200"/>
            <a:ext cx="8839200" cy="4525963"/>
          </a:xfrm>
        </p:spPr>
        <p:txBody>
          <a:bodyPr/>
          <a:lstStyle/>
          <a:p>
            <a:r>
              <a:rPr lang="en-US" sz="2800" dirty="0" smtClean="0">
                <a:latin typeface="Menlo Regular"/>
                <a:cs typeface="Menlo Regular"/>
              </a:rPr>
              <a:t>is_unit</a:t>
            </a:r>
            <a:r>
              <a:rPr lang="en-US" sz="2800" dirty="0">
                <a:latin typeface="Menlo Regular"/>
                <a:cs typeface="Menlo Regular"/>
              </a:rPr>
              <a:t>(u)</a:t>
            </a:r>
            <a:r>
              <a:rPr lang="en-US" dirty="0"/>
              <a:t> </a:t>
            </a:r>
            <a:r>
              <a:rPr lang="en-US" dirty="0" smtClean="0"/>
              <a:t/>
            </a:r>
            <a:br>
              <a:rPr lang="en-US" dirty="0" smtClean="0"/>
            </a:br>
            <a:r>
              <a:rPr lang="en-US" dirty="0" smtClean="0"/>
              <a:t>          </a:t>
            </a:r>
            <a:r>
              <a:rPr lang="en-US" sz="2800" dirty="0" smtClean="0">
                <a:latin typeface="Palatino"/>
                <a:cs typeface="Palatino"/>
              </a:rPr>
              <a:t>there </a:t>
            </a:r>
            <a:r>
              <a:rPr lang="en-US" sz="2800" dirty="0">
                <a:latin typeface="Palatino"/>
                <a:cs typeface="Palatino"/>
              </a:rPr>
              <a:t>is a</a:t>
            </a:r>
            <a:r>
              <a:rPr lang="en-US" sz="2800" dirty="0"/>
              <a:t> </a:t>
            </a:r>
            <a:r>
              <a:rPr lang="en-US" sz="2800" i="1" dirty="0">
                <a:latin typeface="Palatino"/>
                <a:cs typeface="Palatino"/>
              </a:rPr>
              <a:t>v</a:t>
            </a:r>
            <a:r>
              <a:rPr lang="en-US" sz="2800" dirty="0"/>
              <a:t> </a:t>
            </a:r>
            <a:r>
              <a:rPr lang="en-US" sz="2800" dirty="0">
                <a:latin typeface="Palatino"/>
                <a:cs typeface="Palatino"/>
              </a:rPr>
              <a:t>such that </a:t>
            </a:r>
            <a:r>
              <a:rPr lang="en-US" sz="2800" i="1" dirty="0" smtClean="0">
                <a:latin typeface="Palatino"/>
                <a:cs typeface="Palatino"/>
              </a:rPr>
              <a:t>vu = 1</a:t>
            </a:r>
            <a:endParaRPr lang="en-US" sz="2800" i="1" dirty="0">
              <a:latin typeface="Palatino"/>
              <a:cs typeface="Palatino"/>
            </a:endParaRPr>
          </a:p>
          <a:p>
            <a:r>
              <a:rPr lang="en-US" sz="2800" dirty="0">
                <a:latin typeface="Menlo Regular"/>
                <a:cs typeface="Menlo Regular"/>
              </a:rPr>
              <a:t>are_associates(</a:t>
            </a:r>
            <a:r>
              <a:rPr lang="en-US" sz="2800" dirty="0" err="1">
                <a:latin typeface="Menlo Regular"/>
                <a:cs typeface="Menlo Regular"/>
              </a:rPr>
              <a:t>m</a:t>
            </a:r>
            <a:r>
              <a:rPr lang="en-US" sz="2800" dirty="0" err="1" smtClean="0">
                <a:latin typeface="Menlo Regular"/>
                <a:cs typeface="Menlo Regular"/>
              </a:rPr>
              <a:t>,n</a:t>
            </a:r>
            <a:r>
              <a:rPr lang="en-US" sz="2800" dirty="0">
                <a:latin typeface="Menlo Regular"/>
                <a:cs typeface="Menlo Regular"/>
              </a:rPr>
              <a:t>)</a:t>
            </a:r>
            <a:r>
              <a:rPr lang="en-US" sz="2800" dirty="0">
                <a:cs typeface="Menlo Regular"/>
              </a:rPr>
              <a:t> </a:t>
            </a:r>
            <a:r>
              <a:rPr lang="en-US" sz="2800" dirty="0" smtClean="0">
                <a:cs typeface="Menlo Regular"/>
              </a:rPr>
              <a:t/>
            </a:r>
            <a:br>
              <a:rPr lang="en-US" sz="2800" dirty="0" smtClean="0">
                <a:cs typeface="Menlo Regular"/>
              </a:rPr>
            </a:br>
            <a:r>
              <a:rPr lang="en-US" sz="2800" dirty="0" smtClean="0">
                <a:cs typeface="Menlo Regular"/>
              </a:rPr>
              <a:t>            </a:t>
            </a:r>
            <a:r>
              <a:rPr lang="en-US" sz="2800" i="1" dirty="0" smtClean="0">
                <a:latin typeface="Palatino"/>
                <a:cs typeface="Palatino"/>
              </a:rPr>
              <a:t>m = </a:t>
            </a:r>
            <a:r>
              <a:rPr lang="en-US" sz="2800" i="1" dirty="0" smtClean="0">
                <a:latin typeface="Palatino"/>
                <a:cs typeface="Palatino"/>
              </a:rPr>
              <a:t>un </a:t>
            </a:r>
            <a:r>
              <a:rPr lang="en-US" sz="2800" dirty="0" smtClean="0">
                <a:latin typeface="Palatino"/>
                <a:cs typeface="Palatino"/>
              </a:rPr>
              <a:t>where</a:t>
            </a:r>
            <a:r>
              <a:rPr lang="en-US" sz="2800" i="1" dirty="0" smtClean="0">
                <a:latin typeface="Palatino"/>
                <a:cs typeface="Palatino"/>
              </a:rPr>
              <a:t> u </a:t>
            </a:r>
            <a:r>
              <a:rPr lang="en-US" sz="2800" dirty="0" smtClean="0">
                <a:latin typeface="Palatino"/>
                <a:cs typeface="Palatino"/>
              </a:rPr>
              <a:t>is a unit</a:t>
            </a:r>
            <a:r>
              <a:rPr lang="en-US" sz="2800" b="1" dirty="0" smtClean="0">
                <a:latin typeface="Palatino"/>
                <a:cs typeface="Palatino"/>
              </a:rPr>
              <a:t> </a:t>
            </a:r>
          </a:p>
          <a:p>
            <a:r>
              <a:rPr lang="en-US" sz="2800" dirty="0" smtClean="0">
                <a:latin typeface="Menlo Regular"/>
                <a:cs typeface="Menlo Regular"/>
              </a:rPr>
              <a:t>is_smallest_prime(p) </a:t>
            </a:r>
            <a:r>
              <a:rPr lang="en-US" dirty="0" smtClean="0"/>
              <a:t/>
            </a:r>
            <a:br>
              <a:rPr lang="en-US" dirty="0" smtClean="0"/>
            </a:br>
            <a:r>
              <a:rPr lang="en-US" dirty="0" smtClean="0"/>
              <a:t>          </a:t>
            </a:r>
            <a:r>
              <a:rPr lang="en-US" dirty="0"/>
              <a:t>	</a:t>
            </a:r>
          </a:p>
          <a:p>
            <a:pPr>
              <a:buFontTx/>
              <a:buNone/>
            </a:pPr>
            <a:endParaRPr lang="en-US" sz="2000"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212</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343401"/>
            <a:ext cx="5562600" cy="38533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smtClean="0"/>
              <a:t>Three lemmas for Stein</a:t>
            </a:r>
            <a:endParaRPr lang="en-US" dirty="0"/>
          </a:p>
        </p:txBody>
      </p:sp>
      <p:sp>
        <p:nvSpPr>
          <p:cNvPr id="123907" name="Rectangle 3"/>
          <p:cNvSpPr>
            <a:spLocks noGrp="1" noChangeArrowheads="1"/>
          </p:cNvSpPr>
          <p:nvPr>
            <p:ph type="body" idx="1"/>
          </p:nvPr>
        </p:nvSpPr>
        <p:spPr>
          <a:xfrm>
            <a:off x="152400" y="1600200"/>
            <a:ext cx="8915400" cy="4525963"/>
          </a:xfrm>
        </p:spPr>
        <p:txBody>
          <a:bodyPr/>
          <a:lstStyle/>
          <a:p>
            <a:r>
              <a:rPr lang="en-US" sz="2800" dirty="0"/>
              <a:t>I</a:t>
            </a:r>
            <a:r>
              <a:rPr lang="en-US" sz="2800" dirty="0" smtClean="0"/>
              <a:t>f </a:t>
            </a:r>
            <a:r>
              <a:rPr lang="en-US" sz="2800" dirty="0"/>
              <a:t>a Euclidean ring is not a field it has a smallest </a:t>
            </a:r>
            <a:r>
              <a:rPr lang="en-US" sz="2800" dirty="0" smtClean="0"/>
              <a:t>prime.</a:t>
            </a:r>
          </a:p>
          <a:p>
            <a:endParaRPr lang="en-US" sz="2800" dirty="0" smtClean="0"/>
          </a:p>
          <a:p>
            <a:r>
              <a:rPr lang="en-US" sz="2800" dirty="0" smtClean="0"/>
              <a:t> </a:t>
            </a:r>
            <a:endParaRPr lang="en-US" sz="2800" dirty="0"/>
          </a:p>
          <a:p>
            <a:endParaRPr lang="en-US" sz="2800" dirty="0"/>
          </a:p>
          <a:p>
            <a:r>
              <a:rPr lang="en-US" sz="2800" dirty="0" smtClean="0"/>
              <a:t> </a:t>
            </a:r>
            <a:endParaRPr lang="en-US" sz="2800" dirty="0"/>
          </a:p>
          <a:p>
            <a:pPr marL="0" indent="0">
              <a:buNone/>
            </a:pPr>
            <a:endParaRPr lang="en-US" sz="2000" b="1" dirty="0">
              <a:latin typeface="Courier New" charset="0"/>
            </a:endParaRPr>
          </a:p>
          <a:p>
            <a:pPr>
              <a:buFontTx/>
              <a:buNone/>
            </a:pPr>
            <a:endParaRPr lang="en-US" dirty="0"/>
          </a:p>
          <a:p>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213</a:t>
            </a:fld>
            <a:endParaRPr lang="en-US"/>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124200"/>
            <a:ext cx="4495800" cy="393641"/>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191174"/>
            <a:ext cx="8534400" cy="3808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t>Conjecture</a:t>
            </a:r>
          </a:p>
        </p:txBody>
      </p:sp>
      <p:sp>
        <p:nvSpPr>
          <p:cNvPr id="124931" name="Rectangle 3"/>
          <p:cNvSpPr>
            <a:spLocks noGrp="1" noChangeArrowheads="1"/>
          </p:cNvSpPr>
          <p:nvPr>
            <p:ph type="body" idx="1"/>
          </p:nvPr>
        </p:nvSpPr>
        <p:spPr/>
        <p:txBody>
          <a:bodyPr/>
          <a:lstStyle/>
          <a:p>
            <a:pPr>
              <a:buFontTx/>
              <a:buNone/>
            </a:pPr>
            <a:endParaRPr lang="en-US"/>
          </a:p>
          <a:p>
            <a:pPr>
              <a:buFontTx/>
              <a:buNone/>
            </a:pPr>
            <a:endParaRPr lang="en-US"/>
          </a:p>
          <a:p>
            <a:pPr>
              <a:buFontTx/>
              <a:buNone/>
            </a:pPr>
            <a:endParaRPr lang="en-US"/>
          </a:p>
          <a:p>
            <a:pPr>
              <a:buFontTx/>
              <a:buNone/>
            </a:pPr>
            <a:r>
              <a:rPr lang="en-US"/>
              <a:t>Every Euclidean domain is a Stein domain </a:t>
            </a:r>
          </a:p>
        </p:txBody>
      </p:sp>
      <p:sp>
        <p:nvSpPr>
          <p:cNvPr id="3" name="Slide Number Placeholder 2"/>
          <p:cNvSpPr>
            <a:spLocks noGrp="1"/>
          </p:cNvSpPr>
          <p:nvPr>
            <p:ph type="sldNum" sz="quarter" idx="12"/>
          </p:nvPr>
        </p:nvSpPr>
        <p:spPr/>
        <p:txBody>
          <a:bodyPr/>
          <a:lstStyle/>
          <a:p>
            <a:fld id="{4AA04D0C-89BA-0845-9137-904D20B84DDB}" type="slidenum">
              <a:rPr lang="en-US" smtClean="0"/>
              <a:pPr/>
              <a:t>214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Generalized Stein’s algorithm </a:t>
            </a:r>
            <a:br>
              <a:rPr lang="en-US" dirty="0" smtClean="0"/>
            </a:br>
            <a:r>
              <a:rPr lang="en-US" dirty="0" smtClean="0"/>
              <a:t>(prologue)</a:t>
            </a:r>
            <a:endParaRPr lang="en-US" dirty="0"/>
          </a:p>
        </p:txBody>
      </p:sp>
      <p:sp>
        <p:nvSpPr>
          <p:cNvPr id="3" name="Content Placeholder 2"/>
          <p:cNvSpPr>
            <a:spLocks noGrp="1"/>
          </p:cNvSpPr>
          <p:nvPr>
            <p:ph idx="1"/>
          </p:nvPr>
        </p:nvSpPr>
        <p:spPr/>
        <p:txBody>
          <a:bodyPr/>
          <a:lstStyle/>
          <a:p>
            <a:pPr marL="0" indent="0" eaLnBrk="0" hangingPunct="0">
              <a:buNone/>
            </a:pPr>
            <a:r>
              <a:rPr lang="en-US" dirty="0" smtClean="0">
                <a:latin typeface="Menlo Regular"/>
                <a:cs typeface="Menlo Regular"/>
              </a:rPr>
              <a:t>template &lt;SteinDomain R&gt;</a:t>
            </a:r>
            <a:endParaRPr lang="en-US" dirty="0">
              <a:latin typeface="Menlo Regular"/>
              <a:cs typeface="Menlo Regular"/>
            </a:endParaRPr>
          </a:p>
          <a:p>
            <a:pPr marL="0" indent="0" eaLnBrk="0" hangingPunct="0">
              <a:buNone/>
            </a:pPr>
            <a:r>
              <a:rPr lang="en-US" dirty="0" smtClean="0">
                <a:latin typeface="Menlo Regular"/>
                <a:cs typeface="Menlo Regular"/>
              </a:rPr>
              <a:t>R </a:t>
            </a:r>
            <a:r>
              <a:rPr lang="en-US" dirty="0">
                <a:latin typeface="Menlo Regular"/>
                <a:cs typeface="Menlo Regular"/>
              </a:rPr>
              <a:t>stein_gcd</a:t>
            </a:r>
            <a:r>
              <a:rPr lang="en-US" dirty="0" smtClean="0">
                <a:latin typeface="Menlo Regular"/>
                <a:cs typeface="Menlo Regular"/>
              </a:rPr>
              <a:t>(R </a:t>
            </a:r>
            <a:r>
              <a:rPr lang="en-US" dirty="0">
                <a:latin typeface="Menlo Regular"/>
                <a:cs typeface="Menlo Regular"/>
              </a:rPr>
              <a:t>m, </a:t>
            </a:r>
            <a:r>
              <a:rPr lang="en-US" dirty="0" smtClean="0">
                <a:latin typeface="Menlo Regular"/>
                <a:cs typeface="Menlo Regular"/>
              </a:rPr>
              <a:t>R </a:t>
            </a:r>
            <a:r>
              <a:rPr lang="en-US" dirty="0">
                <a:latin typeface="Menlo Regular"/>
                <a:cs typeface="Menlo Regular"/>
              </a:rPr>
              <a:t>n) {</a:t>
            </a:r>
          </a:p>
          <a:p>
            <a:pPr marL="0" indent="0" eaLnBrk="0" hangingPunct="0">
              <a:buNone/>
            </a:pPr>
            <a:endParaRPr lang="en-US" dirty="0" smtClean="0">
              <a:latin typeface="Menlo Regular"/>
              <a:cs typeface="Menlo Regular"/>
            </a:endParaRPr>
          </a:p>
          <a:p>
            <a:pPr marL="0" indent="0" eaLnBrk="0" hangingPunct="0">
              <a:buNone/>
            </a:pPr>
            <a:r>
              <a:rPr lang="en-US" dirty="0">
                <a:latin typeface="Menlo Regular"/>
                <a:cs typeface="Menlo Regular"/>
              </a:rPr>
              <a:t> </a:t>
            </a:r>
            <a:r>
              <a:rPr lang="en-US" dirty="0" smtClean="0">
                <a:latin typeface="Menlo Regular"/>
                <a:cs typeface="Menlo Regular"/>
              </a:rPr>
              <a:t> if </a:t>
            </a:r>
            <a:r>
              <a:rPr lang="en-US" dirty="0">
                <a:latin typeface="Menlo Regular"/>
                <a:cs typeface="Menlo Regular"/>
              </a:rPr>
              <a:t>(m == </a:t>
            </a:r>
            <a:r>
              <a:rPr lang="en-US" dirty="0" smtClean="0">
                <a:latin typeface="Menlo Regular"/>
                <a:cs typeface="Menlo Regular"/>
              </a:rPr>
              <a:t>R(</a:t>
            </a:r>
            <a:r>
              <a:rPr lang="en-US" dirty="0">
                <a:latin typeface="Menlo Regular"/>
                <a:cs typeface="Menlo Regular"/>
              </a:rPr>
              <a:t>0)) return n;</a:t>
            </a:r>
          </a:p>
          <a:p>
            <a:pPr marL="0" indent="0" eaLnBrk="0" hangingPunct="0">
              <a:buNone/>
            </a:pPr>
            <a:r>
              <a:rPr lang="en-US" dirty="0">
                <a:latin typeface="Menlo Regular"/>
                <a:cs typeface="Menlo Regular"/>
              </a:rPr>
              <a:t>  if (n == </a:t>
            </a:r>
            <a:r>
              <a:rPr lang="en-US" dirty="0" smtClean="0">
                <a:latin typeface="Menlo Regular"/>
                <a:cs typeface="Menlo Regular"/>
              </a:rPr>
              <a:t>R(</a:t>
            </a:r>
            <a:r>
              <a:rPr lang="en-US" dirty="0">
                <a:latin typeface="Menlo Regular"/>
                <a:cs typeface="Menlo Regular"/>
              </a:rPr>
              <a:t>0)) return m</a:t>
            </a:r>
            <a:r>
              <a:rPr lang="en-US" dirty="0" smtClean="0">
                <a:latin typeface="Menlo Regular"/>
                <a:cs typeface="Menlo Regular"/>
              </a:rPr>
              <a:t>;</a:t>
            </a:r>
          </a:p>
          <a:p>
            <a:pPr marL="0" indent="0" eaLnBrk="0" hangingPunct="0">
              <a:buNone/>
            </a:pPr>
            <a:r>
              <a:rPr lang="en-US" dirty="0" smtClean="0">
                <a:latin typeface="Menlo Regular"/>
                <a:cs typeface="Menlo Regular"/>
              </a:rPr>
              <a:t>  </a:t>
            </a:r>
          </a:p>
          <a:p>
            <a:pPr marL="0" indent="0" eaLnBrk="0" hangingPunct="0">
              <a:buNone/>
            </a:pPr>
            <a:r>
              <a:rPr lang="en-US" dirty="0" smtClean="0">
                <a:latin typeface="Menlo Regular"/>
                <a:cs typeface="Menlo Regular"/>
              </a:rPr>
              <a:t> </a:t>
            </a:r>
            <a:endParaRPr lang="en-US" dirty="0">
              <a:latin typeface="Menlo Regular"/>
              <a:cs typeface="Menlo Regular"/>
            </a:endParaRP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215</a:t>
            </a:fld>
            <a:endParaRPr lang="en-US"/>
          </a:p>
        </p:txBody>
      </p:sp>
    </p:spTree>
    <p:extLst>
      <p:ext uri="{BB962C8B-B14F-4D97-AF65-F5344CB8AC3E}">
        <p14:creationId xmlns:p14="http://schemas.microsoft.com/office/powerpoint/2010/main" val="1604760391"/>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Generalized Stein’s algorithm </a:t>
            </a:r>
            <a:br>
              <a:rPr lang="en-US" dirty="0" smtClean="0"/>
            </a:br>
            <a:r>
              <a:rPr lang="en-US" sz="4000" dirty="0" smtClean="0"/>
              <a:t>(factoring out power of smallest prime)</a:t>
            </a:r>
            <a:endParaRPr lang="en-US" sz="4000" dirty="0"/>
          </a:p>
        </p:txBody>
      </p:sp>
      <p:sp>
        <p:nvSpPr>
          <p:cNvPr id="3" name="Content Placeholder 2"/>
          <p:cNvSpPr>
            <a:spLocks noGrp="1"/>
          </p:cNvSpPr>
          <p:nvPr>
            <p:ph idx="1"/>
          </p:nvPr>
        </p:nvSpPr>
        <p:spPr>
          <a:xfrm>
            <a:off x="76200" y="1722437"/>
            <a:ext cx="8915400" cy="4525963"/>
          </a:xfrm>
        </p:spPr>
        <p:txBody>
          <a:bodyPr>
            <a:normAutofit fontScale="92500" lnSpcReduction="10000"/>
          </a:bodyPr>
          <a:lstStyle/>
          <a:p>
            <a:pPr marL="0" indent="0" eaLnBrk="0" hangingPunct="0">
              <a:buNone/>
            </a:pPr>
            <a:r>
              <a:rPr lang="en-US" sz="2800" dirty="0" smtClean="0">
                <a:latin typeface="Menlo Regular"/>
                <a:cs typeface="Menlo Regular"/>
              </a:rPr>
              <a:t>int d_m </a:t>
            </a:r>
            <a:r>
              <a:rPr lang="en-US" sz="2800" dirty="0">
                <a:latin typeface="Menlo Regular"/>
                <a:cs typeface="Menlo Regular"/>
              </a:rPr>
              <a:t>= 0</a:t>
            </a:r>
            <a:r>
              <a:rPr lang="en-US" sz="2800" dirty="0" smtClean="0">
                <a:latin typeface="Menlo Regular"/>
                <a:cs typeface="Menlo Regular"/>
              </a:rPr>
              <a:t>;</a:t>
            </a:r>
          </a:p>
          <a:p>
            <a:pPr marL="0" indent="0" eaLnBrk="0" hangingPunct="0">
              <a:buNone/>
            </a:pPr>
            <a:r>
              <a:rPr lang="en-US" sz="2800" dirty="0" smtClean="0">
                <a:latin typeface="Menlo Regular"/>
                <a:cs typeface="Menlo Regular"/>
              </a:rPr>
              <a:t>while (divisible_by_smallest_prime(</a:t>
            </a:r>
            <a:r>
              <a:rPr lang="en-US" sz="2800" dirty="0">
                <a:latin typeface="Menlo Regular"/>
                <a:cs typeface="Menlo Regular"/>
              </a:rPr>
              <a:t>m)</a:t>
            </a:r>
            <a:r>
              <a:rPr lang="en-US" sz="2800" dirty="0" smtClean="0">
                <a:latin typeface="Menlo Regular"/>
                <a:cs typeface="Menlo Regular"/>
              </a:rPr>
              <a:t>) { </a:t>
            </a:r>
          </a:p>
          <a:p>
            <a:pPr marL="0" indent="0" eaLnBrk="0" hangingPunct="0">
              <a:buNone/>
            </a:pPr>
            <a:r>
              <a:rPr lang="en-US" sz="2800" dirty="0" smtClean="0">
                <a:latin typeface="Menlo Regular"/>
                <a:cs typeface="Menlo Regular"/>
              </a:rPr>
              <a:t>   m = divide_by_smallest_prime(m);</a:t>
            </a:r>
          </a:p>
          <a:p>
            <a:pPr marL="0" indent="0" eaLnBrk="0" hangingPunct="0">
              <a:buNone/>
            </a:pPr>
            <a:r>
              <a:rPr lang="en-US" sz="2800" dirty="0">
                <a:latin typeface="Menlo Regular"/>
                <a:cs typeface="Menlo Regular"/>
              </a:rPr>
              <a:t> </a:t>
            </a:r>
            <a:r>
              <a:rPr lang="en-US" sz="2800" dirty="0" smtClean="0">
                <a:latin typeface="Menlo Regular"/>
                <a:cs typeface="Menlo Regular"/>
              </a:rPr>
              <a:t>  ++d_m;</a:t>
            </a:r>
          </a:p>
          <a:p>
            <a:pPr marL="0" indent="0" eaLnBrk="0" hangingPunct="0">
              <a:buNone/>
            </a:pPr>
            <a:r>
              <a:rPr lang="en-US" sz="2800" dirty="0" smtClean="0">
                <a:latin typeface="Menlo Regular"/>
                <a:cs typeface="Menlo Regular"/>
              </a:rPr>
              <a:t>}</a:t>
            </a:r>
          </a:p>
          <a:p>
            <a:pPr marL="0" indent="0" eaLnBrk="0" hangingPunct="0">
              <a:buNone/>
            </a:pPr>
            <a:r>
              <a:rPr lang="en-US" sz="2800" dirty="0">
                <a:latin typeface="Menlo Regular"/>
                <a:cs typeface="Menlo Regular"/>
              </a:rPr>
              <a:t>int d_n = 0; </a:t>
            </a:r>
          </a:p>
          <a:p>
            <a:pPr marL="0" indent="0" eaLnBrk="0" hangingPunct="0">
              <a:buNone/>
            </a:pPr>
            <a:r>
              <a:rPr lang="en-US" sz="2800" dirty="0">
                <a:latin typeface="Menlo Regular"/>
                <a:cs typeface="Menlo Regular"/>
              </a:rPr>
              <a:t>while (divisible_by_smallest_prime</a:t>
            </a:r>
            <a:r>
              <a:rPr lang="en-US" sz="2800" dirty="0" smtClean="0">
                <a:latin typeface="Menlo Regular"/>
                <a:cs typeface="Menlo Regular"/>
              </a:rPr>
              <a:t>(n)</a:t>
            </a:r>
            <a:r>
              <a:rPr lang="en-US" sz="2800" dirty="0">
                <a:latin typeface="Menlo Regular"/>
                <a:cs typeface="Menlo Regular"/>
              </a:rPr>
              <a:t>) { </a:t>
            </a:r>
          </a:p>
          <a:p>
            <a:pPr marL="0" indent="0" eaLnBrk="0" hangingPunct="0">
              <a:buNone/>
            </a:pPr>
            <a:r>
              <a:rPr lang="en-US" sz="2800" dirty="0">
                <a:latin typeface="Menlo Regular"/>
                <a:cs typeface="Menlo Regular"/>
              </a:rPr>
              <a:t>   </a:t>
            </a:r>
            <a:r>
              <a:rPr lang="en-US" sz="2800" dirty="0" smtClean="0">
                <a:latin typeface="Menlo Regular"/>
                <a:cs typeface="Menlo Regular"/>
              </a:rPr>
              <a:t>n </a:t>
            </a:r>
            <a:r>
              <a:rPr lang="en-US" sz="2800" dirty="0">
                <a:latin typeface="Menlo Regular"/>
                <a:cs typeface="Menlo Regular"/>
              </a:rPr>
              <a:t>= divide_by_smallest_prime</a:t>
            </a:r>
            <a:r>
              <a:rPr lang="en-US" sz="2800" dirty="0" smtClean="0">
                <a:latin typeface="Menlo Regular"/>
                <a:cs typeface="Menlo Regular"/>
              </a:rPr>
              <a:t>(n)</a:t>
            </a:r>
            <a:r>
              <a:rPr lang="en-US" sz="2800" dirty="0">
                <a:latin typeface="Menlo Regular"/>
                <a:cs typeface="Menlo Regular"/>
              </a:rPr>
              <a:t>;</a:t>
            </a:r>
          </a:p>
          <a:p>
            <a:pPr marL="0" indent="0" eaLnBrk="0" hangingPunct="0">
              <a:buNone/>
            </a:pPr>
            <a:r>
              <a:rPr lang="en-US" sz="2800" dirty="0">
                <a:latin typeface="Menlo Regular"/>
                <a:cs typeface="Menlo Regular"/>
              </a:rPr>
              <a:t>   ++</a:t>
            </a:r>
            <a:r>
              <a:rPr lang="en-US" sz="2800" dirty="0" smtClean="0">
                <a:latin typeface="Menlo Regular"/>
                <a:cs typeface="Menlo Regular"/>
              </a:rPr>
              <a:t>d_n;</a:t>
            </a:r>
            <a:endParaRPr lang="en-US" sz="2800" dirty="0">
              <a:latin typeface="Menlo Regular"/>
              <a:cs typeface="Menlo Regular"/>
            </a:endParaRPr>
          </a:p>
          <a:p>
            <a:pPr marL="0" indent="0" eaLnBrk="0" hangingPunct="0">
              <a:buNone/>
            </a:pPr>
            <a:r>
              <a:rPr lang="en-US" sz="2800" dirty="0">
                <a:latin typeface="Menlo Regular"/>
                <a:cs typeface="Menlo Regular"/>
              </a:rPr>
              <a:t>}</a:t>
            </a:r>
          </a:p>
          <a:p>
            <a:pPr marL="0" indent="0" eaLnBrk="0" hangingPunct="0">
              <a:buNone/>
            </a:pPr>
            <a:endParaRPr lang="en-US" sz="2800" dirty="0">
              <a:latin typeface="Menlo Regular"/>
              <a:cs typeface="Menlo Regular"/>
            </a:endParaRPr>
          </a:p>
          <a:p>
            <a:pPr marL="0" indent="0">
              <a:buNone/>
            </a:pPr>
            <a:endParaRPr lang="en-US" sz="28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216</a:t>
            </a:fld>
            <a:endParaRPr lang="en-US"/>
          </a:p>
        </p:txBody>
      </p:sp>
    </p:spTree>
    <p:extLst>
      <p:ext uri="{BB962C8B-B14F-4D97-AF65-F5344CB8AC3E}">
        <p14:creationId xmlns:p14="http://schemas.microsoft.com/office/powerpoint/2010/main" val="2337345214"/>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Generalized Stein’s </a:t>
            </a:r>
            <a:r>
              <a:rPr lang="en-US" dirty="0"/>
              <a:t>algorithm </a:t>
            </a:r>
            <a:br>
              <a:rPr lang="en-US" dirty="0"/>
            </a:br>
            <a:r>
              <a:rPr lang="en-US" dirty="0" smtClean="0"/>
              <a:t>(the main loop)</a:t>
            </a:r>
            <a:endParaRPr lang="en-US" dirty="0"/>
          </a:p>
        </p:txBody>
      </p:sp>
      <p:sp>
        <p:nvSpPr>
          <p:cNvPr id="3" name="Content Placeholder 2"/>
          <p:cNvSpPr>
            <a:spLocks noGrp="1"/>
          </p:cNvSpPr>
          <p:nvPr>
            <p:ph idx="1"/>
          </p:nvPr>
        </p:nvSpPr>
        <p:spPr>
          <a:xfrm>
            <a:off x="381000" y="1600201"/>
            <a:ext cx="8382000" cy="4495800"/>
          </a:xfrm>
        </p:spPr>
        <p:txBody>
          <a:bodyPr>
            <a:normAutofit fontScale="92500" lnSpcReduction="10000"/>
          </a:bodyPr>
          <a:lstStyle/>
          <a:p>
            <a:pPr marL="0" indent="0" eaLnBrk="0" hangingPunct="0">
              <a:buNone/>
            </a:pPr>
            <a:endParaRPr lang="en-US" dirty="0" smtClean="0">
              <a:latin typeface="Menlo Regular"/>
              <a:cs typeface="Menlo Regular"/>
            </a:endParaRPr>
          </a:p>
          <a:p>
            <a:pPr marL="0" indent="0" eaLnBrk="0" hangingPunct="0">
              <a:buNone/>
            </a:pPr>
            <a:r>
              <a:rPr lang="en-US" sz="2600" dirty="0" smtClean="0">
                <a:latin typeface="Menlo Regular"/>
                <a:cs typeface="Menlo Regular"/>
              </a:rPr>
              <a:t>while (!is_associate(m, n)) </a:t>
            </a:r>
            <a:r>
              <a:rPr lang="en-US" sz="2600" dirty="0">
                <a:latin typeface="Menlo Regular"/>
                <a:cs typeface="Menlo Regular"/>
              </a:rPr>
              <a:t>{</a:t>
            </a:r>
          </a:p>
          <a:p>
            <a:pPr marL="0" indent="0" eaLnBrk="0" hangingPunct="0">
              <a:buNone/>
            </a:pPr>
            <a:r>
              <a:rPr lang="en-US" sz="2600" dirty="0">
                <a:latin typeface="Menlo Regular"/>
                <a:cs typeface="Menlo Regular"/>
              </a:rPr>
              <a:t>  </a:t>
            </a:r>
            <a:r>
              <a:rPr lang="en-US" sz="2600" dirty="0" smtClean="0">
                <a:latin typeface="Menlo Regular"/>
                <a:cs typeface="Menlo Regular"/>
              </a:rPr>
              <a:t>if (norm(n) &gt; norm(m)) swap(n, m);</a:t>
            </a:r>
            <a:endParaRPr lang="en-US" sz="2600" dirty="0">
              <a:latin typeface="Menlo Regular"/>
              <a:cs typeface="Menlo Regular"/>
            </a:endParaRPr>
          </a:p>
          <a:p>
            <a:pPr marL="0" indent="0" eaLnBrk="0" hangingPunct="0">
              <a:buNone/>
            </a:pPr>
            <a:r>
              <a:rPr lang="en-US" sz="2600" dirty="0">
                <a:latin typeface="Menlo Regular"/>
                <a:cs typeface="Menlo Regular"/>
              </a:rPr>
              <a:t>  m</a:t>
            </a:r>
            <a:r>
              <a:rPr lang="en-US" sz="2600" dirty="0" smtClean="0">
                <a:latin typeface="Menlo Regular"/>
                <a:cs typeface="Menlo Regular"/>
              </a:rPr>
              <a:t> = reduce_associate_remainders(n, m);</a:t>
            </a:r>
          </a:p>
          <a:p>
            <a:pPr marL="0" indent="0" eaLnBrk="0" hangingPunct="0">
              <a:buNone/>
            </a:pPr>
            <a:r>
              <a:rPr lang="en-US" sz="2600" dirty="0">
                <a:latin typeface="Menlo Regular"/>
                <a:cs typeface="Menlo Regular"/>
              </a:rPr>
              <a:t> </a:t>
            </a:r>
            <a:r>
              <a:rPr lang="en-US" sz="2600" dirty="0" smtClean="0">
                <a:latin typeface="Menlo Regular"/>
                <a:cs typeface="Menlo Regular"/>
              </a:rPr>
              <a:t> do {</a:t>
            </a:r>
          </a:p>
          <a:p>
            <a:pPr marL="0" indent="0" eaLnBrk="0" hangingPunct="0">
              <a:buNone/>
            </a:pPr>
            <a:r>
              <a:rPr lang="en-US" sz="2600" dirty="0" smtClean="0">
                <a:latin typeface="Menlo Regular"/>
                <a:cs typeface="Menlo Regular"/>
              </a:rPr>
              <a:t>    m </a:t>
            </a:r>
            <a:r>
              <a:rPr lang="en-US" sz="2600" dirty="0">
                <a:latin typeface="Menlo Regular"/>
                <a:cs typeface="Menlo Regular"/>
              </a:rPr>
              <a:t>= divide_by_smallest_prime(m)</a:t>
            </a:r>
            <a:r>
              <a:rPr lang="en-US" sz="2600" dirty="0" smtClean="0">
                <a:latin typeface="Menlo Regular"/>
                <a:cs typeface="Menlo Regular"/>
              </a:rPr>
              <a:t>;</a:t>
            </a:r>
            <a:endParaRPr lang="en-US" sz="2600" dirty="0">
              <a:latin typeface="Menlo Regular"/>
              <a:cs typeface="Menlo Regular"/>
            </a:endParaRPr>
          </a:p>
          <a:p>
            <a:pPr marL="0" indent="0" eaLnBrk="0" hangingPunct="0">
              <a:buNone/>
            </a:pPr>
            <a:r>
              <a:rPr lang="en-US" sz="2600" dirty="0">
                <a:latin typeface="Menlo Regular"/>
                <a:cs typeface="Menlo Regular"/>
              </a:rPr>
              <a:t>  </a:t>
            </a:r>
            <a:r>
              <a:rPr lang="en-US" sz="2600" dirty="0" smtClean="0">
                <a:latin typeface="Menlo Regular"/>
                <a:cs typeface="Menlo Regular"/>
              </a:rPr>
              <a:t>} while (</a:t>
            </a:r>
            <a:r>
              <a:rPr lang="en-US" sz="2600" dirty="0">
                <a:latin typeface="Menlo Regular"/>
                <a:cs typeface="Menlo Regular"/>
              </a:rPr>
              <a:t>divisible_by_smallest_prime(m)</a:t>
            </a:r>
            <a:r>
              <a:rPr lang="en-US" sz="2600" dirty="0" smtClean="0">
                <a:latin typeface="Menlo Regular"/>
                <a:cs typeface="Menlo Regular"/>
              </a:rPr>
              <a:t>); </a:t>
            </a:r>
            <a:endParaRPr lang="en-US" sz="2600" dirty="0">
              <a:latin typeface="Menlo Regular"/>
              <a:cs typeface="Menlo Regular"/>
            </a:endParaRPr>
          </a:p>
          <a:p>
            <a:pPr marL="0" indent="0" eaLnBrk="0" hangingPunct="0">
              <a:buNone/>
            </a:pPr>
            <a:r>
              <a:rPr lang="en-US" sz="2600" dirty="0" smtClean="0">
                <a:latin typeface="Menlo Regular"/>
                <a:cs typeface="Menlo Regular"/>
              </a:rPr>
              <a:t>}</a:t>
            </a:r>
          </a:p>
          <a:p>
            <a:pPr marL="0" indent="0" eaLnBrk="0" hangingPunct="0">
              <a:buNone/>
            </a:pPr>
            <a:endParaRPr lang="en-US" dirty="0">
              <a:latin typeface="Menlo Regular"/>
              <a:cs typeface="Menlo Regular"/>
            </a:endParaRPr>
          </a:p>
          <a:p>
            <a:pPr marL="0" indent="0" eaLnBrk="0" hangingPunct="0">
              <a:buNone/>
            </a:pPr>
            <a:r>
              <a:rPr lang="en-US" dirty="0" smtClean="0">
                <a:latin typeface="Menlo Regular"/>
                <a:cs typeface="Menlo Regular"/>
              </a:rPr>
              <a:t> </a:t>
            </a:r>
            <a:endParaRPr lang="en-US" dirty="0">
              <a:latin typeface="Menlo Regular"/>
              <a:cs typeface="Menlo Regular"/>
            </a:endParaRP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217</a:t>
            </a:fld>
            <a:endParaRPr lang="en-US"/>
          </a:p>
        </p:txBody>
      </p:sp>
    </p:spTree>
    <p:extLst>
      <p:ext uri="{BB962C8B-B14F-4D97-AF65-F5344CB8AC3E}">
        <p14:creationId xmlns:p14="http://schemas.microsoft.com/office/powerpoint/2010/main" val="1217220663"/>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Generalized Stein’s </a:t>
            </a:r>
            <a:r>
              <a:rPr lang="en-US" dirty="0"/>
              <a:t>algorithm </a:t>
            </a:r>
            <a:br>
              <a:rPr lang="en-US" dirty="0"/>
            </a:br>
            <a:r>
              <a:rPr lang="en-US" dirty="0" smtClean="0"/>
              <a:t>(epilogue)</a:t>
            </a:r>
            <a:endParaRPr lang="en-US" dirty="0"/>
          </a:p>
        </p:txBody>
      </p:sp>
      <p:sp>
        <p:nvSpPr>
          <p:cNvPr id="3" name="Content Placeholder 2"/>
          <p:cNvSpPr>
            <a:spLocks noGrp="1"/>
          </p:cNvSpPr>
          <p:nvPr>
            <p:ph idx="1"/>
          </p:nvPr>
        </p:nvSpPr>
        <p:spPr/>
        <p:txBody>
          <a:bodyPr>
            <a:normAutofit/>
          </a:bodyPr>
          <a:lstStyle/>
          <a:p>
            <a:pPr marL="0" indent="0" eaLnBrk="0" hangingPunct="0">
              <a:buNone/>
            </a:pPr>
            <a:endParaRPr lang="en-US" dirty="0" smtClean="0">
              <a:latin typeface="Menlo Regular"/>
              <a:cs typeface="Menlo Regular"/>
            </a:endParaRPr>
          </a:p>
          <a:p>
            <a:pPr marL="0" indent="0" eaLnBrk="0" hangingPunct="0">
              <a:buNone/>
            </a:pPr>
            <a:r>
              <a:rPr lang="en-US" dirty="0" smtClean="0">
                <a:latin typeface="Menlo Regular"/>
                <a:cs typeface="Menlo Regular"/>
              </a:rPr>
              <a:t>  </a:t>
            </a:r>
            <a:r>
              <a:rPr lang="en-US" sz="2800" dirty="0" smtClean="0">
                <a:latin typeface="Menlo Regular"/>
                <a:cs typeface="Menlo Regular"/>
              </a:rPr>
              <a:t>R </a:t>
            </a:r>
            <a:r>
              <a:rPr lang="en-US" sz="2800" dirty="0">
                <a:latin typeface="Menlo Regular"/>
                <a:cs typeface="Menlo Regular"/>
              </a:rPr>
              <a:t>p = smallest_prime&lt;R&gt;()</a:t>
            </a:r>
            <a:r>
              <a:rPr lang="en-US" sz="2800" dirty="0" smtClean="0">
                <a:latin typeface="Menlo Regular"/>
                <a:cs typeface="Menlo Regular"/>
              </a:rPr>
              <a:t>;</a:t>
            </a:r>
            <a:endParaRPr lang="en-US" sz="2800" dirty="0">
              <a:latin typeface="Menlo Regular"/>
              <a:cs typeface="Menlo Regular"/>
            </a:endParaRPr>
          </a:p>
          <a:p>
            <a:pPr marL="0" indent="0" eaLnBrk="0" hangingPunct="0">
              <a:buNone/>
            </a:pPr>
            <a:r>
              <a:rPr lang="en-US" sz="2800" dirty="0" smtClean="0">
                <a:latin typeface="Menlo Regular"/>
                <a:cs typeface="Menlo Regular"/>
              </a:rPr>
              <a:t>  return m * power(p, </a:t>
            </a:r>
            <a:r>
              <a:rPr lang="en-US" sz="2800" dirty="0">
                <a:latin typeface="Menlo Regular"/>
                <a:cs typeface="Menlo Regular"/>
              </a:rPr>
              <a:t>min(d_m, d_n</a:t>
            </a:r>
            <a:r>
              <a:rPr lang="en-US" sz="2800" dirty="0" smtClean="0">
                <a:latin typeface="Menlo Regular"/>
                <a:cs typeface="Menlo Regular"/>
              </a:rPr>
              <a:t>));</a:t>
            </a:r>
            <a:endParaRPr lang="en-US" sz="2800" dirty="0">
              <a:latin typeface="Menlo Regular"/>
              <a:cs typeface="Menlo Regular"/>
            </a:endParaRPr>
          </a:p>
          <a:p>
            <a:pPr marL="0" indent="0" eaLnBrk="0" hangingPunct="0">
              <a:buNone/>
            </a:pPr>
            <a:r>
              <a:rPr lang="en-US" sz="2800" dirty="0">
                <a:latin typeface="Menlo Regular"/>
                <a:cs typeface="Menlo Regular"/>
              </a:rPr>
              <a:t>}</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218</a:t>
            </a:fld>
            <a:endParaRPr lang="en-US"/>
          </a:p>
        </p:txBody>
      </p:sp>
    </p:spTree>
    <p:extLst>
      <p:ext uri="{BB962C8B-B14F-4D97-AF65-F5344CB8AC3E}">
        <p14:creationId xmlns:p14="http://schemas.microsoft.com/office/powerpoint/2010/main" val="1533064058"/>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of Stein </a:t>
            </a:r>
            <a:endParaRPr lang="en-US" dirty="0"/>
          </a:p>
        </p:txBody>
      </p:sp>
      <p:sp>
        <p:nvSpPr>
          <p:cNvPr id="3" name="Content Placeholder 2"/>
          <p:cNvSpPr>
            <a:spLocks noGrp="1"/>
          </p:cNvSpPr>
          <p:nvPr>
            <p:ph idx="1"/>
          </p:nvPr>
        </p:nvSpPr>
        <p:spPr/>
        <p:txBody>
          <a:bodyPr/>
          <a:lstStyle/>
          <a:p>
            <a:r>
              <a:rPr lang="en-US" dirty="0" smtClean="0"/>
              <a:t>Even a classical problem studied by great mathematicians may have a new solution.</a:t>
            </a:r>
          </a:p>
          <a:p>
            <a:r>
              <a:rPr lang="en-US" dirty="0" smtClean="0"/>
              <a:t>Performance constraints are good for creativity.</a:t>
            </a:r>
          </a:p>
          <a:p>
            <a:r>
              <a:rPr lang="en-US" dirty="0" smtClean="0"/>
              <a:t>Behind every optimization there is solid mathematics.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219</a:t>
            </a:fld>
            <a:endParaRPr lang="en-US"/>
          </a:p>
        </p:txBody>
      </p:sp>
    </p:spTree>
    <p:extLst>
      <p:ext uri="{BB962C8B-B14F-4D97-AF65-F5344CB8AC3E}">
        <p14:creationId xmlns:p14="http://schemas.microsoft.com/office/powerpoint/2010/main" val="9110716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Number-theoretic proof of irrationality of </a:t>
            </a:r>
            <a:r>
              <a:rPr lang="en-US" dirty="0">
                <a:cs typeface="Arial" charset="0"/>
              </a:rPr>
              <a:t>√</a:t>
            </a:r>
            <a:r>
              <a:rPr lang="en-US" dirty="0" smtClean="0">
                <a:cs typeface="Arial" charset="0"/>
              </a:rPr>
              <a:t>2 </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1180" b="-11180"/>
          <a:stretch>
            <a:fillRect/>
          </a:stretch>
        </p:blipFill>
        <p:spPr>
          <a:xfrm>
            <a:off x="457200" y="1371600"/>
            <a:ext cx="8229600" cy="4525963"/>
          </a:xfrm>
        </p:spPr>
      </p:pic>
      <p:sp>
        <p:nvSpPr>
          <p:cNvPr id="4" name="Slide Number Placeholder 3"/>
          <p:cNvSpPr>
            <a:spLocks noGrp="1"/>
          </p:cNvSpPr>
          <p:nvPr>
            <p:ph type="sldNum" sz="quarter" idx="12"/>
          </p:nvPr>
        </p:nvSpPr>
        <p:spPr/>
        <p:txBody>
          <a:bodyPr/>
          <a:lstStyle/>
          <a:p>
            <a:fld id="{4AA04D0C-89BA-0845-9137-904D20B84DDB}" type="slidenum">
              <a:rPr lang="en-US" smtClean="0"/>
              <a:pPr/>
              <a:t>22</a:t>
            </a:fld>
            <a:endParaRPr lang="en-US"/>
          </a:p>
        </p:txBody>
      </p:sp>
    </p:spTree>
    <p:extLst>
      <p:ext uri="{BB962C8B-B14F-4D97-AF65-F5344CB8AC3E}">
        <p14:creationId xmlns:p14="http://schemas.microsoft.com/office/powerpoint/2010/main" val="1790309121"/>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endParaRPr lang="en-US" dirty="0"/>
          </a:p>
        </p:txBody>
      </p:sp>
      <p:sp>
        <p:nvSpPr>
          <p:cNvPr id="3" name="Content Placeholder 2"/>
          <p:cNvSpPr>
            <a:spLocks noGrp="1"/>
          </p:cNvSpPr>
          <p:nvPr>
            <p:ph idx="1"/>
          </p:nvPr>
        </p:nvSpPr>
        <p:spPr/>
        <p:txBody>
          <a:bodyPr/>
          <a:lstStyle/>
          <a:p>
            <a:pPr marL="0" indent="0">
              <a:buNone/>
            </a:pPr>
            <a:r>
              <a:rPr lang="en-US" dirty="0" smtClean="0"/>
              <a:t>Compare the performance of the Stein and Euclid algorithms on random integers from ranges </a:t>
            </a:r>
            <a:r>
              <a:rPr lang="en-US" dirty="0" smtClean="0">
                <a:latin typeface="Palatino"/>
                <a:cs typeface="Palatino"/>
              </a:rPr>
              <a:t>[0, 2</a:t>
            </a:r>
            <a:r>
              <a:rPr lang="en-US" baseline="30000" dirty="0" smtClean="0">
                <a:latin typeface="Palatino"/>
                <a:cs typeface="Palatino"/>
              </a:rPr>
              <a:t>16</a:t>
            </a:r>
            <a:r>
              <a:rPr lang="en-US" dirty="0" smtClean="0">
                <a:latin typeface="Palatino"/>
                <a:cs typeface="Palatino"/>
              </a:rPr>
              <a:t>), </a:t>
            </a:r>
            <a:r>
              <a:rPr lang="en-US" dirty="0">
                <a:latin typeface="Palatino"/>
                <a:cs typeface="Palatino"/>
              </a:rPr>
              <a:t>[0, </a:t>
            </a:r>
            <a:r>
              <a:rPr lang="en-US" dirty="0" smtClean="0">
                <a:latin typeface="Palatino"/>
                <a:cs typeface="Palatino"/>
              </a:rPr>
              <a:t>2</a:t>
            </a:r>
            <a:r>
              <a:rPr lang="en-US" baseline="30000" dirty="0" smtClean="0">
                <a:latin typeface="Palatino"/>
                <a:cs typeface="Palatino"/>
              </a:rPr>
              <a:t>32</a:t>
            </a:r>
            <a:r>
              <a:rPr lang="en-US" dirty="0" smtClean="0">
                <a:latin typeface="Palatino"/>
                <a:cs typeface="Palatino"/>
              </a:rPr>
              <a:t>), </a:t>
            </a:r>
            <a:r>
              <a:rPr lang="en-US" dirty="0" smtClean="0">
                <a:cs typeface="Palatino"/>
              </a:rPr>
              <a:t>and</a:t>
            </a:r>
            <a:r>
              <a:rPr lang="en-US" dirty="0" smtClean="0">
                <a:latin typeface="Palatino"/>
                <a:cs typeface="Palatino"/>
              </a:rPr>
              <a:t>  </a:t>
            </a:r>
            <a:r>
              <a:rPr lang="en-US" dirty="0">
                <a:latin typeface="Palatino"/>
                <a:cs typeface="Palatino"/>
              </a:rPr>
              <a:t>[0, </a:t>
            </a:r>
            <a:r>
              <a:rPr lang="en-US" dirty="0" smtClean="0">
                <a:latin typeface="Palatino"/>
                <a:cs typeface="Palatino"/>
              </a:rPr>
              <a:t>2</a:t>
            </a:r>
            <a:r>
              <a:rPr lang="en-US" baseline="30000" dirty="0" smtClean="0">
                <a:latin typeface="Palatino"/>
                <a:cs typeface="Palatino"/>
              </a:rPr>
              <a:t>64</a:t>
            </a:r>
            <a:r>
              <a:rPr lang="en-US" dirty="0" smtClean="0">
                <a:latin typeface="Palatino"/>
                <a:cs typeface="Palatino"/>
              </a:rPr>
              <a:t>).</a:t>
            </a:r>
            <a:endParaRPr lang="en-US" dirty="0">
              <a:latin typeface="Palatino"/>
              <a:cs typeface="Palatino"/>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220</a:t>
            </a:fld>
            <a:endParaRPr lang="en-US"/>
          </a:p>
        </p:txBody>
      </p:sp>
    </p:spTree>
    <p:extLst>
      <p:ext uri="{BB962C8B-B14F-4D97-AF65-F5344CB8AC3E}">
        <p14:creationId xmlns:p14="http://schemas.microsoft.com/office/powerpoint/2010/main" val="773314128"/>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Heirs of Pythagoras</a:t>
            </a:r>
            <a:endParaRPr lang="en-US" dirty="0"/>
          </a:p>
        </p:txBody>
      </p:sp>
      <p:sp>
        <p:nvSpPr>
          <p:cNvPr id="6" name="Subtitle 5"/>
          <p:cNvSpPr>
            <a:spLocks noGrp="1"/>
          </p:cNvSpPr>
          <p:nvPr>
            <p:ph type="subTitle" idx="1"/>
          </p:nvPr>
        </p:nvSpPr>
        <p:spPr>
          <a:xfrm>
            <a:off x="1295400" y="3886200"/>
            <a:ext cx="6400800" cy="1752600"/>
          </a:xfrm>
        </p:spPr>
        <p:txBody>
          <a:bodyPr/>
          <a:lstStyle/>
          <a:p>
            <a:r>
              <a:rPr lang="en-US" dirty="0" smtClean="0"/>
              <a:t>Lecture </a:t>
            </a:r>
            <a:r>
              <a:rPr lang="en-US" dirty="0"/>
              <a:t>5</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221</a:t>
            </a:fld>
            <a:endParaRPr lang="en-US"/>
          </a:p>
        </p:txBody>
      </p:sp>
    </p:spTree>
    <p:extLst>
      <p:ext uri="{BB962C8B-B14F-4D97-AF65-F5344CB8AC3E}">
        <p14:creationId xmlns:p14="http://schemas.microsoft.com/office/powerpoint/2010/main" val="1580986535"/>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Bézout's </a:t>
            </a:r>
            <a:r>
              <a:rPr lang="en-US" dirty="0" smtClean="0"/>
              <a:t>identity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222</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06770" b="-306770"/>
          <a:stretch>
            <a:fillRect/>
          </a:stretch>
        </p:blipFill>
        <p:spPr/>
      </p:pic>
    </p:spTree>
    <p:extLst>
      <p:ext uri="{BB962C8B-B14F-4D97-AF65-F5344CB8AC3E}">
        <p14:creationId xmlns:p14="http://schemas.microsoft.com/office/powerpoint/2010/main" val="3245458629"/>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Claude Gaspard Bachet de Méziriac</a:t>
            </a:r>
            <a:br>
              <a:rPr lang="en-US" sz="3600" dirty="0"/>
            </a:br>
            <a:r>
              <a:rPr lang="en-US" sz="3600" dirty="0" smtClean="0"/>
              <a:t>(1581 – 1638)</a:t>
            </a:r>
            <a:endParaRPr lang="en-US" sz="3600" dirty="0"/>
          </a:p>
        </p:txBody>
      </p:sp>
      <p:pic>
        <p:nvPicPr>
          <p:cNvPr id="5" name="Content Placeholder 4"/>
          <p:cNvPicPr>
            <a:picLocks noGrp="1" noChangeAspect="1"/>
          </p:cNvPicPr>
          <p:nvPr>
            <p:ph idx="1"/>
          </p:nvPr>
        </p:nvPicPr>
        <p:blipFill>
          <a:blip r:embed="rId2"/>
          <a:srcRect l="-58685" r="-58685"/>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223</a:t>
            </a:fld>
            <a:endParaRPr lang="en-US"/>
          </a:p>
        </p:txBody>
      </p:sp>
    </p:spTree>
    <p:extLst>
      <p:ext uri="{BB962C8B-B14F-4D97-AF65-F5344CB8AC3E}">
        <p14:creationId xmlns:p14="http://schemas.microsoft.com/office/powerpoint/2010/main" val="2601488446"/>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Bachet’s work</a:t>
            </a:r>
            <a:endParaRPr lang="en-US" dirty="0"/>
          </a:p>
        </p:txBody>
      </p:sp>
      <p:sp>
        <p:nvSpPr>
          <p:cNvPr id="3" name="Content Placeholder 2"/>
          <p:cNvSpPr>
            <a:spLocks noGrp="1"/>
          </p:cNvSpPr>
          <p:nvPr>
            <p:ph idx="1"/>
          </p:nvPr>
        </p:nvSpPr>
        <p:spPr/>
        <p:txBody>
          <a:bodyPr/>
          <a:lstStyle/>
          <a:p>
            <a:r>
              <a:rPr lang="en-US" dirty="0" smtClean="0"/>
              <a:t>Diophantus, </a:t>
            </a:r>
            <a:r>
              <a:rPr lang="en-US" i="1" dirty="0" smtClean="0"/>
              <a:t>Arithmetic</a:t>
            </a:r>
            <a:r>
              <a:rPr lang="en-US" dirty="0" smtClean="0"/>
              <a:t> (1621) </a:t>
            </a:r>
          </a:p>
          <a:p>
            <a:pPr lvl="1"/>
            <a:r>
              <a:rPr lang="en-US" dirty="0" smtClean="0"/>
              <a:t>Bachet’s Diophantus immortalized by Fermat </a:t>
            </a:r>
          </a:p>
          <a:p>
            <a:pPr lvl="1"/>
            <a:endParaRPr lang="en-US" dirty="0"/>
          </a:p>
          <a:p>
            <a:r>
              <a:rPr lang="en-US" i="1" dirty="0"/>
              <a:t>Problèmes P</a:t>
            </a:r>
            <a:r>
              <a:rPr lang="en-US" i="1" dirty="0" smtClean="0"/>
              <a:t>laisants </a:t>
            </a:r>
            <a:r>
              <a:rPr lang="en-US" dirty="0" smtClean="0"/>
              <a:t>(1612, 1624)</a:t>
            </a:r>
          </a:p>
          <a:p>
            <a:pPr lvl="1"/>
            <a:r>
              <a:rPr lang="en-US" dirty="0" smtClean="0"/>
              <a:t>first book on recreational mathematics</a:t>
            </a:r>
          </a:p>
          <a:p>
            <a:pPr lvl="2"/>
            <a:r>
              <a:rPr lang="en-US" dirty="0" smtClean="0"/>
              <a:t>the modern equivalent is</a:t>
            </a:r>
            <a:r>
              <a:rPr lang="en-US" i="1" dirty="0" smtClean="0"/>
              <a:t> Mathematical </a:t>
            </a:r>
            <a:r>
              <a:rPr lang="en-US" i="1" dirty="0"/>
              <a:t>Recreations and Essays </a:t>
            </a:r>
            <a:r>
              <a:rPr lang="en-US" dirty="0"/>
              <a:t>by W. W. Rouse Ball</a:t>
            </a:r>
          </a:p>
          <a:p>
            <a:pPr lvl="2"/>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224</a:t>
            </a:fld>
            <a:endParaRPr lang="en-US"/>
          </a:p>
        </p:txBody>
      </p:sp>
    </p:spTree>
    <p:extLst>
      <p:ext uri="{BB962C8B-B14F-4D97-AF65-F5344CB8AC3E}">
        <p14:creationId xmlns:p14="http://schemas.microsoft.com/office/powerpoint/2010/main" val="400973644"/>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Ideals</a:t>
            </a:r>
            <a:endParaRPr lang="en-US" dirty="0"/>
          </a:p>
        </p:txBody>
      </p:sp>
      <p:sp>
        <p:nvSpPr>
          <p:cNvPr id="3" name="Content Placeholder 2"/>
          <p:cNvSpPr>
            <a:spLocks noGrp="1"/>
          </p:cNvSpPr>
          <p:nvPr>
            <p:ph idx="1"/>
          </p:nvPr>
        </p:nvSpPr>
        <p:spPr/>
        <p:txBody>
          <a:bodyPr/>
          <a:lstStyle/>
          <a:p>
            <a:pPr marL="0" indent="0">
              <a:buNone/>
            </a:pPr>
            <a:r>
              <a:rPr lang="en-US" dirty="0" smtClean="0">
                <a:latin typeface="Palatino"/>
                <a:cs typeface="Palatino"/>
              </a:rPr>
              <a:t>An </a:t>
            </a:r>
            <a:r>
              <a:rPr lang="en-US" i="1" dirty="0" smtClean="0">
                <a:latin typeface="Palatino"/>
                <a:cs typeface="Palatino"/>
              </a:rPr>
              <a:t>ideal I </a:t>
            </a:r>
            <a:r>
              <a:rPr lang="en-US" dirty="0" smtClean="0">
                <a:latin typeface="Palatino"/>
                <a:cs typeface="Palatino"/>
              </a:rPr>
              <a:t>is a non-empty subset of a ring </a:t>
            </a:r>
            <a:r>
              <a:rPr lang="en-US" i="1" dirty="0" smtClean="0">
                <a:latin typeface="Palatino"/>
                <a:cs typeface="Palatino"/>
              </a:rPr>
              <a:t>R</a:t>
            </a:r>
            <a:r>
              <a:rPr lang="en-US" dirty="0" smtClean="0">
                <a:latin typeface="Palatino"/>
                <a:cs typeface="Palatino"/>
              </a:rPr>
              <a:t> such that</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225</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2971800"/>
            <a:ext cx="5130800" cy="901700"/>
          </a:xfrm>
          <a:prstGeom prst="rect">
            <a:avLst/>
          </a:prstGeom>
        </p:spPr>
      </p:pic>
    </p:spTree>
    <p:extLst>
      <p:ext uri="{BB962C8B-B14F-4D97-AF65-F5344CB8AC3E}">
        <p14:creationId xmlns:p14="http://schemas.microsoft.com/office/powerpoint/2010/main" val="3011248249"/>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Ideals</a:t>
            </a:r>
            <a:endParaRPr lang="en-US" dirty="0"/>
          </a:p>
        </p:txBody>
      </p:sp>
      <p:sp>
        <p:nvSpPr>
          <p:cNvPr id="3" name="Content Placeholder 2"/>
          <p:cNvSpPr>
            <a:spLocks noGrp="1"/>
          </p:cNvSpPr>
          <p:nvPr>
            <p:ph idx="1"/>
          </p:nvPr>
        </p:nvSpPr>
        <p:spPr/>
        <p:txBody>
          <a:bodyPr/>
          <a:lstStyle/>
          <a:p>
            <a:r>
              <a:rPr lang="en-US" dirty="0" smtClean="0"/>
              <a:t>Even numbers</a:t>
            </a:r>
          </a:p>
          <a:p>
            <a:endParaRPr lang="en-US" dirty="0"/>
          </a:p>
          <a:p>
            <a:r>
              <a:rPr lang="en-US" dirty="0" smtClean="0"/>
              <a:t>Univariate polynomials with root 5</a:t>
            </a:r>
          </a:p>
          <a:p>
            <a:pPr marL="0" indent="0">
              <a:buNone/>
            </a:pPr>
            <a:endParaRPr lang="en-US" dirty="0" smtClean="0"/>
          </a:p>
          <a:p>
            <a:r>
              <a:rPr lang="en-US" dirty="0" smtClean="0"/>
              <a:t>Polynomials with x and y with free coefficient 0</a:t>
            </a:r>
          </a:p>
          <a:p>
            <a:pPr marL="457200" lvl="1" indent="0">
              <a:buNone/>
            </a:pPr>
            <a:r>
              <a:rPr lang="en-US" dirty="0" smtClean="0"/>
              <a:t>   </a:t>
            </a:r>
            <a:r>
              <a:rPr lang="en-US" i="1" dirty="0" smtClean="0">
                <a:latin typeface="Palatino"/>
                <a:cs typeface="Palatino"/>
              </a:rPr>
              <a:t>x</a:t>
            </a:r>
            <a:r>
              <a:rPr lang="en-US" i="1" baseline="30000" dirty="0" smtClean="0">
                <a:latin typeface="Palatino"/>
                <a:cs typeface="Palatino"/>
              </a:rPr>
              <a:t>2</a:t>
            </a:r>
            <a:r>
              <a:rPr lang="en-US" i="1" dirty="0" smtClean="0">
                <a:latin typeface="Palatino"/>
                <a:cs typeface="Palatino"/>
              </a:rPr>
              <a:t> + 3y</a:t>
            </a:r>
            <a:r>
              <a:rPr lang="en-US" i="1" baseline="30000" dirty="0" smtClean="0">
                <a:latin typeface="Palatino"/>
                <a:cs typeface="Palatino"/>
              </a:rPr>
              <a:t>2</a:t>
            </a:r>
            <a:r>
              <a:rPr lang="en-US" i="1" dirty="0" smtClean="0">
                <a:latin typeface="Palatino"/>
                <a:cs typeface="Palatino"/>
              </a:rPr>
              <a:t> + xy + x</a:t>
            </a:r>
          </a:p>
          <a:p>
            <a:pPr marL="0" indent="0">
              <a:buNone/>
            </a:pPr>
            <a:r>
              <a:rPr lang="en-US" dirty="0"/>
              <a:t> </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226</a:t>
            </a:fld>
            <a:endParaRPr lang="en-US"/>
          </a:p>
        </p:txBody>
      </p:sp>
    </p:spTree>
    <p:extLst>
      <p:ext uri="{BB962C8B-B14F-4D97-AF65-F5344CB8AC3E}">
        <p14:creationId xmlns:p14="http://schemas.microsoft.com/office/powerpoint/2010/main" val="2693490338"/>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Subrings that are not ideals</a:t>
            </a:r>
            <a:endParaRPr lang="en-US" dirty="0"/>
          </a:p>
        </p:txBody>
      </p:sp>
      <p:pic>
        <p:nvPicPr>
          <p:cNvPr id="5" name="Content Placeholder 4" descr="latex-image-1.pdf"/>
          <p:cNvPicPr>
            <a:picLocks noGrp="1" noChangeAspect="1"/>
          </p:cNvPicPr>
          <p:nvPr>
            <p:ph idx="1"/>
          </p:nvPr>
        </p:nvPicPr>
        <p:blipFill>
          <a:blip r:embed="rId2">
            <a:extLst>
              <a:ext uri="{28A0092B-C50C-407E-A947-70E740481C1C}">
                <a14:useLocalDpi xmlns:a14="http://schemas.microsoft.com/office/drawing/2010/main" val="0"/>
              </a:ext>
            </a:extLst>
          </a:blip>
          <a:srcRect t="-97083" b="-97083"/>
          <a:stretch>
            <a:fillRect/>
          </a:stretch>
        </p:blipFill>
        <p:spPr>
          <a:xfrm>
            <a:off x="1295400" y="1600201"/>
            <a:ext cx="6858000" cy="3771636"/>
          </a:xfrm>
        </p:spPr>
      </p:pic>
      <p:sp>
        <p:nvSpPr>
          <p:cNvPr id="4" name="Slide Number Placeholder 3"/>
          <p:cNvSpPr>
            <a:spLocks noGrp="1"/>
          </p:cNvSpPr>
          <p:nvPr>
            <p:ph type="sldNum" sz="quarter" idx="12"/>
          </p:nvPr>
        </p:nvSpPr>
        <p:spPr/>
        <p:txBody>
          <a:bodyPr/>
          <a:lstStyle/>
          <a:p>
            <a:fld id="{4AA04D0C-89BA-0845-9137-904D20B84DDB}" type="slidenum">
              <a:rPr lang="en-US" smtClean="0"/>
              <a:pPr/>
              <a:t>227</a:t>
            </a:fld>
            <a:endParaRPr lang="en-US"/>
          </a:p>
        </p:txBody>
      </p:sp>
    </p:spTree>
    <p:extLst>
      <p:ext uri="{BB962C8B-B14F-4D97-AF65-F5344CB8AC3E}">
        <p14:creationId xmlns:p14="http://schemas.microsoft.com/office/powerpoint/2010/main" val="2411596048"/>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3F0E5CB3-90C0-0746-BED3-82B3BCB156F6}" type="slidenum">
              <a:rPr lang="en-US" smtClean="0"/>
              <a:t>228</a:t>
            </a:fld>
            <a:endParaRPr lang="en-US" dirty="0"/>
          </a:p>
        </p:txBody>
      </p:sp>
      <p:sp>
        <p:nvSpPr>
          <p:cNvPr id="3" name="Content Placeholder 2"/>
          <p:cNvSpPr>
            <a:spLocks noGrp="1"/>
          </p:cNvSpPr>
          <p:nvPr>
            <p:ph idx="1"/>
          </p:nvPr>
        </p:nvSpPr>
        <p:spPr/>
        <p:txBody>
          <a:bodyPr/>
          <a:lstStyle/>
          <a:p>
            <a:pPr marL="0" indent="0">
              <a:buNone/>
            </a:pPr>
            <a:r>
              <a:rPr lang="en-US" dirty="0" smtClean="0">
                <a:latin typeface="Palatino"/>
                <a:cs typeface="Palatino"/>
              </a:rPr>
              <a:t>1. Prove that an ideal </a:t>
            </a:r>
            <a:r>
              <a:rPr lang="en-US" i="1" dirty="0" smtClean="0">
                <a:latin typeface="Palatino"/>
                <a:cs typeface="Palatino"/>
              </a:rPr>
              <a:t>I</a:t>
            </a:r>
            <a:r>
              <a:rPr lang="en-US" dirty="0" smtClean="0">
                <a:latin typeface="Palatino"/>
                <a:cs typeface="Palatino"/>
              </a:rPr>
              <a:t> is closed under subtraction:</a:t>
            </a:r>
          </a:p>
          <a:p>
            <a:pPr marL="0" indent="0">
              <a:buNone/>
            </a:pPr>
            <a:endParaRPr lang="en-US" dirty="0">
              <a:latin typeface="Palatino"/>
              <a:cs typeface="Palatino"/>
            </a:endParaRPr>
          </a:p>
          <a:p>
            <a:pPr marL="0" indent="0">
              <a:buNone/>
            </a:pPr>
            <a:endParaRPr lang="en-US" dirty="0" smtClean="0">
              <a:latin typeface="Palatino"/>
              <a:cs typeface="Palatino"/>
            </a:endParaRPr>
          </a:p>
          <a:p>
            <a:pPr marL="0" indent="0">
              <a:buNone/>
            </a:pPr>
            <a:r>
              <a:rPr lang="en-US" dirty="0" smtClean="0">
                <a:latin typeface="Palatino"/>
                <a:cs typeface="Palatino"/>
              </a:rPr>
              <a:t>2. Prove that </a:t>
            </a:r>
            <a:r>
              <a:rPr lang="en-US" i="1" dirty="0" smtClean="0">
                <a:latin typeface="Palatino"/>
                <a:cs typeface="Palatino"/>
              </a:rPr>
              <a:t>I</a:t>
            </a:r>
            <a:r>
              <a:rPr lang="en-US" dirty="0" smtClean="0">
                <a:latin typeface="Palatino"/>
                <a:cs typeface="Palatino"/>
              </a:rPr>
              <a:t> contains 0.</a:t>
            </a:r>
          </a:p>
          <a:p>
            <a:pPr marL="0" indent="0">
              <a:buNone/>
            </a:pPr>
            <a:r>
              <a:rPr lang="en-US" dirty="0"/>
              <a:t> </a:t>
            </a: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228</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3092450"/>
            <a:ext cx="4165600" cy="469900"/>
          </a:xfrm>
          <a:prstGeom prst="rect">
            <a:avLst/>
          </a:prstGeom>
        </p:spPr>
      </p:pic>
    </p:spTree>
    <p:extLst>
      <p:ext uri="{BB962C8B-B14F-4D97-AF65-F5344CB8AC3E}">
        <p14:creationId xmlns:p14="http://schemas.microsoft.com/office/powerpoint/2010/main" val="2629976035"/>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 ideal</a:t>
            </a:r>
            <a:endParaRPr lang="en-US" dirty="0"/>
          </a:p>
        </p:txBody>
      </p:sp>
      <p:sp>
        <p:nvSpPr>
          <p:cNvPr id="3" name="Content Placeholder 2"/>
          <p:cNvSpPr>
            <a:spLocks noGrp="1"/>
          </p:cNvSpPr>
          <p:nvPr>
            <p:ph idx="1"/>
          </p:nvPr>
        </p:nvSpPr>
        <p:spPr/>
        <p:txBody>
          <a:bodyPr/>
          <a:lstStyle/>
          <a:p>
            <a:pPr marL="0" indent="0">
              <a:buNone/>
            </a:pPr>
            <a:r>
              <a:rPr lang="en-US" dirty="0" smtClean="0"/>
              <a:t>In a ring, for any two elements </a:t>
            </a:r>
            <a:r>
              <a:rPr lang="en-US" i="1" dirty="0" smtClean="0">
                <a:latin typeface="Palatino"/>
                <a:cs typeface="Palatino"/>
              </a:rPr>
              <a:t>a</a:t>
            </a:r>
            <a:r>
              <a:rPr lang="en-US" dirty="0" smtClean="0"/>
              <a:t> and </a:t>
            </a:r>
            <a:r>
              <a:rPr lang="en-US" i="1" dirty="0" smtClean="0">
                <a:latin typeface="Palatino"/>
                <a:cs typeface="Palatino"/>
              </a:rPr>
              <a:t>b</a:t>
            </a:r>
            <a:r>
              <a:rPr lang="en-US" dirty="0" smtClean="0"/>
              <a:t>, the set of all elements </a:t>
            </a:r>
            <a:r>
              <a:rPr lang="en-US" dirty="0" smtClean="0">
                <a:latin typeface="Palatino"/>
                <a:cs typeface="Palatino"/>
              </a:rPr>
              <a:t>{</a:t>
            </a:r>
            <a:r>
              <a:rPr lang="en-US" i="1" dirty="0" err="1" smtClean="0">
                <a:latin typeface="Palatino"/>
                <a:cs typeface="Palatino"/>
              </a:rPr>
              <a:t>xa</a:t>
            </a:r>
            <a:r>
              <a:rPr lang="en-US" i="1" dirty="0" smtClean="0">
                <a:latin typeface="Palatino"/>
                <a:cs typeface="Palatino"/>
              </a:rPr>
              <a:t> + </a:t>
            </a:r>
            <a:r>
              <a:rPr lang="en-US" i="1" dirty="0" err="1" smtClean="0">
                <a:latin typeface="Palatino"/>
                <a:cs typeface="Palatino"/>
              </a:rPr>
              <a:t>yb</a:t>
            </a:r>
            <a:r>
              <a:rPr lang="en-US" dirty="0" smtClean="0">
                <a:latin typeface="Palatino"/>
                <a:cs typeface="Palatino"/>
              </a:rPr>
              <a:t>} </a:t>
            </a:r>
            <a:r>
              <a:rPr lang="en-US" dirty="0" smtClean="0"/>
              <a:t>forms an ideal.</a:t>
            </a:r>
            <a:endParaRPr lang="en-US" dirty="0"/>
          </a:p>
          <a:p>
            <a:pPr marL="0" indent="0">
              <a:buNone/>
            </a:pPr>
            <a:r>
              <a:rPr lang="en-US" dirty="0" smtClean="0"/>
              <a:t>Proof:</a:t>
            </a:r>
          </a:p>
          <a:p>
            <a:pPr marL="0" indent="0">
              <a:buNone/>
            </a:pPr>
            <a:r>
              <a:rPr lang="en-US" sz="2800" dirty="0" smtClean="0">
                <a:cs typeface="Palatino"/>
              </a:rPr>
              <a:t>closed under addition:</a:t>
            </a:r>
            <a:br>
              <a:rPr lang="en-US" sz="2800" dirty="0" smtClean="0">
                <a:cs typeface="Palatino"/>
              </a:rPr>
            </a:br>
            <a:r>
              <a:rPr lang="en-US" sz="2800" dirty="0" smtClean="0">
                <a:cs typeface="Palatino"/>
              </a:rPr>
              <a:t>       </a:t>
            </a:r>
            <a:r>
              <a:rPr lang="en-US" sz="2800" dirty="0" smtClean="0">
                <a:latin typeface="Palatino"/>
                <a:cs typeface="Palatino"/>
              </a:rPr>
              <a:t>(</a:t>
            </a:r>
            <a:r>
              <a:rPr lang="en-US" sz="2800" i="1" dirty="0" smtClean="0">
                <a:latin typeface="Palatino"/>
                <a:cs typeface="Palatino"/>
              </a:rPr>
              <a:t>x</a:t>
            </a:r>
            <a:r>
              <a:rPr lang="en-US" sz="2800" i="1" baseline="-25000" dirty="0" smtClean="0">
                <a:latin typeface="Palatino"/>
                <a:cs typeface="Palatino"/>
              </a:rPr>
              <a:t>1</a:t>
            </a:r>
            <a:r>
              <a:rPr lang="en-US" sz="2800" i="1" dirty="0" smtClean="0">
                <a:latin typeface="Palatino"/>
                <a:cs typeface="Palatino"/>
              </a:rPr>
              <a:t>a + y</a:t>
            </a:r>
            <a:r>
              <a:rPr lang="en-US" sz="2800" i="1" baseline="-25000" dirty="0" smtClean="0">
                <a:latin typeface="Palatino"/>
                <a:cs typeface="Palatino"/>
              </a:rPr>
              <a:t>1</a:t>
            </a:r>
            <a:r>
              <a:rPr lang="en-US" sz="2800" i="1" dirty="0" smtClean="0">
                <a:latin typeface="Palatino"/>
                <a:cs typeface="Palatino"/>
              </a:rPr>
              <a:t>b</a:t>
            </a:r>
            <a:r>
              <a:rPr lang="en-US" sz="2800" dirty="0" smtClean="0">
                <a:latin typeface="Palatino"/>
                <a:cs typeface="Palatino"/>
              </a:rPr>
              <a:t>)</a:t>
            </a:r>
            <a:r>
              <a:rPr lang="en-US" sz="2800" i="1" dirty="0" smtClean="0">
                <a:latin typeface="Palatino"/>
                <a:cs typeface="Palatino"/>
              </a:rPr>
              <a:t> + </a:t>
            </a:r>
            <a:r>
              <a:rPr lang="en-US" sz="2800" dirty="0" smtClean="0">
                <a:latin typeface="Palatino"/>
                <a:cs typeface="Palatino"/>
              </a:rPr>
              <a:t>(</a:t>
            </a:r>
            <a:r>
              <a:rPr lang="en-US" sz="2800" i="1" dirty="0" smtClean="0">
                <a:latin typeface="Palatino"/>
                <a:cs typeface="Palatino"/>
              </a:rPr>
              <a:t>x</a:t>
            </a:r>
            <a:r>
              <a:rPr lang="en-US" sz="2800" i="1" baseline="-25000" dirty="0" smtClean="0">
                <a:latin typeface="Palatino"/>
                <a:cs typeface="Palatino"/>
              </a:rPr>
              <a:t>2</a:t>
            </a:r>
            <a:r>
              <a:rPr lang="en-US" sz="2800" i="1" dirty="0" smtClean="0">
                <a:latin typeface="Palatino"/>
                <a:cs typeface="Palatino"/>
              </a:rPr>
              <a:t>a + y</a:t>
            </a:r>
            <a:r>
              <a:rPr lang="en-US" sz="2800" i="1" baseline="-25000" dirty="0" smtClean="0">
                <a:latin typeface="Palatino"/>
                <a:cs typeface="Palatino"/>
              </a:rPr>
              <a:t>2</a:t>
            </a:r>
            <a:r>
              <a:rPr lang="en-US" sz="2800" i="1" dirty="0" smtClean="0">
                <a:latin typeface="Palatino"/>
                <a:cs typeface="Palatino"/>
              </a:rPr>
              <a:t>b</a:t>
            </a:r>
            <a:r>
              <a:rPr lang="en-US" sz="2800" dirty="0" smtClean="0">
                <a:latin typeface="Palatino"/>
                <a:cs typeface="Palatino"/>
              </a:rPr>
              <a:t>)</a:t>
            </a:r>
            <a:r>
              <a:rPr lang="en-US" sz="2800" i="1" dirty="0" smtClean="0">
                <a:latin typeface="Palatino"/>
                <a:cs typeface="Palatino"/>
              </a:rPr>
              <a:t> = </a:t>
            </a:r>
            <a:r>
              <a:rPr lang="en-US" sz="2800" dirty="0" smtClean="0">
                <a:latin typeface="Palatino"/>
                <a:cs typeface="Palatino"/>
              </a:rPr>
              <a:t>(</a:t>
            </a:r>
            <a:r>
              <a:rPr lang="en-US" sz="2800" i="1" dirty="0" smtClean="0">
                <a:latin typeface="Palatino"/>
                <a:cs typeface="Palatino"/>
              </a:rPr>
              <a:t>x</a:t>
            </a:r>
            <a:r>
              <a:rPr lang="en-US" sz="2800" i="1" baseline="-25000" dirty="0" smtClean="0">
                <a:latin typeface="Palatino"/>
                <a:cs typeface="Palatino"/>
              </a:rPr>
              <a:t>1</a:t>
            </a:r>
            <a:r>
              <a:rPr lang="en-US" sz="2800" i="1" dirty="0" smtClean="0">
                <a:latin typeface="Palatino"/>
                <a:cs typeface="Palatino"/>
              </a:rPr>
              <a:t> + x</a:t>
            </a:r>
            <a:r>
              <a:rPr lang="en-US" sz="2800" i="1" baseline="-25000" dirty="0" smtClean="0">
                <a:latin typeface="Palatino"/>
                <a:cs typeface="Palatino"/>
              </a:rPr>
              <a:t>2</a:t>
            </a:r>
            <a:r>
              <a:rPr lang="en-US" sz="2800" dirty="0" smtClean="0">
                <a:latin typeface="Palatino"/>
                <a:cs typeface="Palatino"/>
              </a:rPr>
              <a:t>)</a:t>
            </a:r>
            <a:r>
              <a:rPr lang="en-US" sz="2800" i="1" dirty="0" smtClean="0">
                <a:latin typeface="Palatino"/>
                <a:cs typeface="Palatino"/>
              </a:rPr>
              <a:t>a + </a:t>
            </a:r>
            <a:r>
              <a:rPr lang="en-US" sz="2800" dirty="0" smtClean="0">
                <a:latin typeface="Palatino"/>
                <a:cs typeface="Palatino"/>
              </a:rPr>
              <a:t>(</a:t>
            </a:r>
            <a:r>
              <a:rPr lang="en-US" sz="2800" i="1" dirty="0" smtClean="0">
                <a:latin typeface="Palatino"/>
                <a:cs typeface="Palatino"/>
              </a:rPr>
              <a:t>y</a:t>
            </a:r>
            <a:r>
              <a:rPr lang="en-US" sz="2800" i="1" baseline="-25000" dirty="0" smtClean="0">
                <a:latin typeface="Palatino"/>
                <a:cs typeface="Palatino"/>
              </a:rPr>
              <a:t>1</a:t>
            </a:r>
            <a:r>
              <a:rPr lang="en-US" sz="2800" i="1" dirty="0" smtClean="0">
                <a:latin typeface="Palatino"/>
                <a:cs typeface="Palatino"/>
              </a:rPr>
              <a:t> + y</a:t>
            </a:r>
            <a:r>
              <a:rPr lang="en-US" sz="2800" i="1" baseline="-25000" dirty="0" smtClean="0">
                <a:latin typeface="Palatino"/>
                <a:cs typeface="Palatino"/>
              </a:rPr>
              <a:t>2</a:t>
            </a:r>
            <a:r>
              <a:rPr lang="en-US" sz="2800" dirty="0" smtClean="0">
                <a:latin typeface="Palatino"/>
                <a:cs typeface="Palatino"/>
              </a:rPr>
              <a:t>)</a:t>
            </a:r>
            <a:r>
              <a:rPr lang="en-US" sz="2800" i="1" dirty="0" smtClean="0">
                <a:latin typeface="Palatino"/>
                <a:cs typeface="Palatino"/>
              </a:rPr>
              <a:t>b</a:t>
            </a:r>
          </a:p>
          <a:p>
            <a:pPr marL="0" indent="0">
              <a:buNone/>
            </a:pPr>
            <a:r>
              <a:rPr lang="en-US" sz="2800" dirty="0" smtClean="0">
                <a:cs typeface="Palatino"/>
              </a:rPr>
              <a:t>closed under multiplication by an arbitrary element:</a:t>
            </a:r>
            <a:r>
              <a:rPr lang="en-US" sz="2800" i="1" dirty="0">
                <a:cs typeface="Palatino"/>
              </a:rPr>
              <a:t/>
            </a:r>
            <a:br>
              <a:rPr lang="en-US" sz="2800" i="1" dirty="0">
                <a:cs typeface="Palatino"/>
              </a:rPr>
            </a:br>
            <a:r>
              <a:rPr lang="en-US" sz="2800" i="1" dirty="0" smtClean="0">
                <a:cs typeface="Palatino"/>
              </a:rPr>
              <a:t>       </a:t>
            </a:r>
            <a:r>
              <a:rPr lang="en-US" sz="2800" i="1" dirty="0" smtClean="0">
                <a:latin typeface="Palatino"/>
                <a:cs typeface="Palatino"/>
              </a:rPr>
              <a:t>z</a:t>
            </a:r>
            <a:r>
              <a:rPr lang="en-US" sz="2800" dirty="0" smtClean="0">
                <a:latin typeface="Palatino"/>
                <a:cs typeface="Palatino"/>
              </a:rPr>
              <a:t>(</a:t>
            </a:r>
            <a:r>
              <a:rPr lang="en-US" sz="2800" i="1" dirty="0" err="1" smtClean="0">
                <a:latin typeface="Palatino"/>
                <a:cs typeface="Palatino"/>
              </a:rPr>
              <a:t>xa</a:t>
            </a:r>
            <a:r>
              <a:rPr lang="en-US" sz="2800" i="1" dirty="0" smtClean="0">
                <a:latin typeface="Palatino"/>
                <a:cs typeface="Palatino"/>
              </a:rPr>
              <a:t> + </a:t>
            </a:r>
            <a:r>
              <a:rPr lang="en-US" sz="2800" i="1" dirty="0" err="1" smtClean="0">
                <a:latin typeface="Palatino"/>
                <a:cs typeface="Palatino"/>
              </a:rPr>
              <a:t>yb</a:t>
            </a:r>
            <a:r>
              <a:rPr lang="en-US" sz="2800" dirty="0" smtClean="0">
                <a:latin typeface="Palatino"/>
                <a:cs typeface="Palatino"/>
              </a:rPr>
              <a:t>)</a:t>
            </a:r>
            <a:r>
              <a:rPr lang="en-US" sz="2800" i="1" dirty="0" smtClean="0">
                <a:latin typeface="Palatino"/>
                <a:cs typeface="Palatino"/>
              </a:rPr>
              <a:t> = </a:t>
            </a:r>
            <a:r>
              <a:rPr lang="en-US" sz="2800" dirty="0" smtClean="0">
                <a:latin typeface="Palatino"/>
                <a:cs typeface="Palatino"/>
              </a:rPr>
              <a:t>(</a:t>
            </a:r>
            <a:r>
              <a:rPr lang="en-US" sz="2800" i="1" dirty="0" err="1" smtClean="0">
                <a:latin typeface="Palatino"/>
                <a:cs typeface="Palatino"/>
              </a:rPr>
              <a:t>zx</a:t>
            </a:r>
            <a:r>
              <a:rPr lang="en-US" sz="2800" dirty="0" smtClean="0">
                <a:latin typeface="Palatino"/>
                <a:cs typeface="Palatino"/>
              </a:rPr>
              <a:t>)</a:t>
            </a:r>
            <a:r>
              <a:rPr lang="en-US" sz="2800" i="1" dirty="0" smtClean="0">
                <a:latin typeface="Palatino"/>
                <a:cs typeface="Palatino"/>
              </a:rPr>
              <a:t>a + </a:t>
            </a:r>
            <a:r>
              <a:rPr lang="en-US" sz="2800" dirty="0" smtClean="0">
                <a:latin typeface="Palatino"/>
                <a:cs typeface="Palatino"/>
              </a:rPr>
              <a:t>(</a:t>
            </a:r>
            <a:r>
              <a:rPr lang="en-US" sz="2800" i="1" dirty="0" err="1" smtClean="0">
                <a:latin typeface="Palatino"/>
                <a:cs typeface="Palatino"/>
              </a:rPr>
              <a:t>zy</a:t>
            </a:r>
            <a:r>
              <a:rPr lang="en-US" sz="2800" dirty="0" smtClean="0">
                <a:latin typeface="Palatino"/>
                <a:cs typeface="Palatino"/>
              </a:rPr>
              <a:t>)</a:t>
            </a:r>
            <a:r>
              <a:rPr lang="en-US" sz="2800" i="1" dirty="0" smtClean="0">
                <a:latin typeface="Palatino"/>
                <a:cs typeface="Palatino"/>
              </a:rPr>
              <a:t>b</a:t>
            </a:r>
            <a:endParaRPr lang="en-US" sz="2800" i="1"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229</a:t>
            </a:fld>
            <a:endParaRPr lang="en-US"/>
          </a:p>
        </p:txBody>
      </p:sp>
    </p:spTree>
    <p:extLst>
      <p:ext uri="{BB962C8B-B14F-4D97-AF65-F5344CB8AC3E}">
        <p14:creationId xmlns:p14="http://schemas.microsoft.com/office/powerpoint/2010/main" val="39572775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Dilemma </a:t>
            </a:r>
            <a:endParaRPr lang="en-US" dirty="0"/>
          </a:p>
        </p:txBody>
      </p:sp>
      <p:sp>
        <p:nvSpPr>
          <p:cNvPr id="3" name="Content Placeholder 2"/>
          <p:cNvSpPr>
            <a:spLocks noGrp="1"/>
          </p:cNvSpPr>
          <p:nvPr>
            <p:ph idx="1"/>
          </p:nvPr>
        </p:nvSpPr>
        <p:spPr/>
        <p:txBody>
          <a:bodyPr/>
          <a:lstStyle/>
          <a:p>
            <a:pPr marL="0" indent="0">
              <a:buNone/>
            </a:pPr>
            <a:r>
              <a:rPr lang="en-US" dirty="0" smtClean="0"/>
              <a:t>To ground geometry in arithmetic we need a unit of measurement. The unit must be small enough to measure all the segments involved in a given problem.</a:t>
            </a:r>
          </a:p>
          <a:p>
            <a:pPr marL="0" indent="0">
              <a:buNone/>
            </a:pPr>
            <a:endParaRPr lang="en-US" dirty="0"/>
          </a:p>
          <a:p>
            <a:pPr marL="0" indent="0">
              <a:buNone/>
            </a:pPr>
            <a:r>
              <a:rPr lang="en-US" dirty="0" smtClean="0"/>
              <a:t>The proof we just have seen demonstrates that such a unit cannot exist.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a:t>
            </a:fld>
            <a:endParaRPr lang="en-US"/>
          </a:p>
        </p:txBody>
      </p:sp>
    </p:spTree>
    <p:extLst>
      <p:ext uri="{BB962C8B-B14F-4D97-AF65-F5344CB8AC3E}">
        <p14:creationId xmlns:p14="http://schemas.microsoft.com/office/powerpoint/2010/main" val="2361601876"/>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C98D2D29-594C-374A-8F3A-8D1E8DB2B26F}" type="slidenum">
              <a:rPr lang="en-US" smtClean="0"/>
              <a:t>230</a:t>
            </a:fld>
            <a:endParaRPr lang="en-US" dirty="0"/>
          </a:p>
        </p:txBody>
      </p:sp>
      <p:sp>
        <p:nvSpPr>
          <p:cNvPr id="3" name="Content Placeholder 2"/>
          <p:cNvSpPr>
            <a:spLocks noGrp="1"/>
          </p:cNvSpPr>
          <p:nvPr>
            <p:ph idx="1"/>
          </p:nvPr>
        </p:nvSpPr>
        <p:spPr/>
        <p:txBody>
          <a:bodyPr/>
          <a:lstStyle/>
          <a:p>
            <a:pPr marL="0" indent="0">
              <a:buNone/>
            </a:pPr>
            <a:r>
              <a:rPr lang="en-US" dirty="0" smtClean="0"/>
              <a:t>Prove that all the elements of a linear combination ideal are divisible by any of the common divisors of </a:t>
            </a:r>
            <a:r>
              <a:rPr lang="en-US" i="1" dirty="0" smtClean="0">
                <a:latin typeface="Palatino"/>
                <a:cs typeface="Palatino"/>
              </a:rPr>
              <a:t>a</a:t>
            </a:r>
            <a:r>
              <a:rPr lang="en-US" dirty="0" smtClean="0"/>
              <a:t> and </a:t>
            </a:r>
            <a:r>
              <a:rPr lang="en-US" i="1" dirty="0" smtClean="0">
                <a:latin typeface="Palatino"/>
                <a:cs typeface="Palatino"/>
              </a:rPr>
              <a:t>b</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230</a:t>
            </a:fld>
            <a:endParaRPr lang="en-US"/>
          </a:p>
        </p:txBody>
      </p:sp>
    </p:spTree>
    <p:extLst>
      <p:ext uri="{BB962C8B-B14F-4D97-AF65-F5344CB8AC3E}">
        <p14:creationId xmlns:p14="http://schemas.microsoft.com/office/powerpoint/2010/main" val="1363189921"/>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Ideals in Euclidean Domains</a:t>
            </a:r>
            <a:endParaRPr lang="en-US" dirty="0"/>
          </a:p>
        </p:txBody>
      </p:sp>
      <p:sp>
        <p:nvSpPr>
          <p:cNvPr id="3" name="Content Placeholder 2"/>
          <p:cNvSpPr>
            <a:spLocks noGrp="1"/>
          </p:cNvSpPr>
          <p:nvPr>
            <p:ph idx="1"/>
          </p:nvPr>
        </p:nvSpPr>
        <p:spPr/>
        <p:txBody>
          <a:bodyPr/>
          <a:lstStyle/>
          <a:p>
            <a:pPr marL="0" indent="0">
              <a:buNone/>
            </a:pPr>
            <a:r>
              <a:rPr lang="en-US" dirty="0" smtClean="0"/>
              <a:t>Any ideal in an Euclidean domain is closed under remainder operation and under Euclidean gcd.</a:t>
            </a:r>
            <a:endParaRPr lang="en-US" dirty="0"/>
          </a:p>
          <a:p>
            <a:pPr marL="0" indent="0">
              <a:buNone/>
            </a:pPr>
            <a:r>
              <a:rPr lang="en-US" dirty="0" smtClean="0"/>
              <a:t>Proof:</a:t>
            </a:r>
          </a:p>
          <a:p>
            <a:pPr marL="514350" indent="-514350">
              <a:buAutoNum type="arabicPeriod"/>
            </a:pPr>
            <a:r>
              <a:rPr lang="en-US" dirty="0" smtClean="0">
                <a:cs typeface="Palatino"/>
              </a:rPr>
              <a:t>Closed under remainder:</a:t>
            </a:r>
          </a:p>
          <a:p>
            <a:pPr marL="400050" lvl="1" indent="0">
              <a:buNone/>
            </a:pPr>
            <a:r>
              <a:rPr lang="en-US" dirty="0" smtClean="0">
                <a:latin typeface="Palatino"/>
                <a:cs typeface="Palatino"/>
              </a:rPr>
              <a:t>rem(</a:t>
            </a:r>
            <a:r>
              <a:rPr lang="en-US" i="1" dirty="0" smtClean="0">
                <a:latin typeface="Palatino"/>
                <a:cs typeface="Palatino"/>
              </a:rPr>
              <a:t>a</a:t>
            </a:r>
            <a:r>
              <a:rPr lang="en-US" dirty="0" smtClean="0">
                <a:latin typeface="Palatino"/>
                <a:cs typeface="Palatino"/>
              </a:rPr>
              <a:t>,</a:t>
            </a:r>
            <a:r>
              <a:rPr lang="en-US" i="1" dirty="0" smtClean="0">
                <a:latin typeface="Palatino"/>
                <a:cs typeface="Palatino"/>
              </a:rPr>
              <a:t> b</a:t>
            </a:r>
            <a:r>
              <a:rPr lang="en-US" dirty="0" smtClean="0">
                <a:latin typeface="Palatino"/>
                <a:cs typeface="Palatino"/>
              </a:rPr>
              <a:t>) = </a:t>
            </a:r>
            <a:r>
              <a:rPr lang="en-US" i="1" dirty="0" smtClean="0">
                <a:latin typeface="Palatino"/>
                <a:cs typeface="Palatino"/>
              </a:rPr>
              <a:t>a</a:t>
            </a:r>
            <a:r>
              <a:rPr lang="en-US" dirty="0" smtClean="0">
                <a:latin typeface="Palatino"/>
                <a:cs typeface="Palatino"/>
              </a:rPr>
              <a:t> – quot(</a:t>
            </a:r>
            <a:r>
              <a:rPr lang="en-US" i="1" dirty="0" smtClean="0">
                <a:latin typeface="Palatino"/>
                <a:cs typeface="Palatino"/>
              </a:rPr>
              <a:t>a, b</a:t>
            </a:r>
            <a:r>
              <a:rPr lang="en-US" dirty="0" smtClean="0">
                <a:latin typeface="Palatino"/>
                <a:cs typeface="Palatino"/>
              </a:rPr>
              <a:t>)⋅</a:t>
            </a:r>
            <a:r>
              <a:rPr lang="en-US" i="1" dirty="0" smtClean="0">
                <a:latin typeface="Palatino"/>
                <a:cs typeface="Palatino"/>
              </a:rPr>
              <a:t>b </a:t>
            </a:r>
          </a:p>
          <a:p>
            <a:pPr marL="514350" indent="-514350">
              <a:buAutoNum type="arabicPeriod"/>
            </a:pPr>
            <a:r>
              <a:rPr lang="en-US" dirty="0">
                <a:cs typeface="Palatino"/>
              </a:rPr>
              <a:t> </a:t>
            </a:r>
            <a:r>
              <a:rPr lang="en-US" dirty="0" smtClean="0">
                <a:cs typeface="Palatino"/>
              </a:rPr>
              <a:t>Closed under gcd :</a:t>
            </a:r>
          </a:p>
          <a:p>
            <a:pPr marL="400050" lvl="1" indent="0">
              <a:buNone/>
            </a:pPr>
            <a:r>
              <a:rPr lang="en-US" dirty="0" smtClean="0">
                <a:cs typeface="Palatino"/>
              </a:rPr>
              <a:t>Immediately follows from 1. </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231</a:t>
            </a:fld>
            <a:endParaRPr lang="en-US"/>
          </a:p>
        </p:txBody>
      </p:sp>
    </p:spTree>
    <p:extLst>
      <p:ext uri="{BB962C8B-B14F-4D97-AF65-F5344CB8AC3E}">
        <p14:creationId xmlns:p14="http://schemas.microsoft.com/office/powerpoint/2010/main" val="1911468420"/>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 Ideals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232</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5438" b="-65438"/>
          <a:stretch>
            <a:fillRect/>
          </a:stretch>
        </p:blipFill>
        <p:spPr/>
      </p:pic>
    </p:spTree>
    <p:extLst>
      <p:ext uri="{BB962C8B-B14F-4D97-AF65-F5344CB8AC3E}">
        <p14:creationId xmlns:p14="http://schemas.microsoft.com/office/powerpoint/2010/main" val="2526026550"/>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Principal Ideals</a:t>
            </a:r>
            <a:endParaRPr lang="en-US" dirty="0"/>
          </a:p>
        </p:txBody>
      </p:sp>
      <p:sp>
        <p:nvSpPr>
          <p:cNvPr id="3" name="Content Placeholder 2"/>
          <p:cNvSpPr>
            <a:spLocks noGrp="1"/>
          </p:cNvSpPr>
          <p:nvPr>
            <p:ph idx="1"/>
          </p:nvPr>
        </p:nvSpPr>
        <p:spPr/>
        <p:txBody>
          <a:bodyPr/>
          <a:lstStyle/>
          <a:p>
            <a:r>
              <a:rPr lang="en-US" dirty="0" smtClean="0"/>
              <a:t>Even numbers</a:t>
            </a:r>
          </a:p>
          <a:p>
            <a:endParaRPr lang="en-US" dirty="0"/>
          </a:p>
          <a:p>
            <a:r>
              <a:rPr lang="en-US" dirty="0" smtClean="0"/>
              <a:t>Polynomials with root 5</a:t>
            </a:r>
          </a:p>
          <a:p>
            <a:pPr marL="0" indent="0">
              <a:buNone/>
            </a:pPr>
            <a:endParaRPr lang="en-US" dirty="0" smtClean="0"/>
          </a:p>
          <a:p>
            <a:pPr marL="0" indent="0">
              <a:buNone/>
            </a:pPr>
            <a:r>
              <a:rPr lang="en-US" dirty="0" smtClean="0"/>
              <a:t> </a:t>
            </a:r>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233</a:t>
            </a:fld>
            <a:endParaRPr lang="en-US"/>
          </a:p>
        </p:txBody>
      </p:sp>
    </p:spTree>
    <p:extLst>
      <p:ext uri="{BB962C8B-B14F-4D97-AF65-F5344CB8AC3E}">
        <p14:creationId xmlns:p14="http://schemas.microsoft.com/office/powerpoint/2010/main" val="698913082"/>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ideal that is not principal</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Polynomials with x and y with free coefficient 0</a:t>
            </a:r>
          </a:p>
          <a:p>
            <a:pPr marL="457200" lvl="1" indent="0">
              <a:buNone/>
            </a:pPr>
            <a:r>
              <a:rPr lang="en-US" dirty="0" smtClean="0"/>
              <a:t>   </a:t>
            </a:r>
            <a:r>
              <a:rPr lang="en-US" i="1" dirty="0" smtClean="0">
                <a:latin typeface="Palatino"/>
                <a:cs typeface="Palatino"/>
              </a:rPr>
              <a:t>x</a:t>
            </a:r>
            <a:r>
              <a:rPr lang="en-US" i="1" baseline="30000" dirty="0" smtClean="0">
                <a:latin typeface="Palatino"/>
                <a:cs typeface="Palatino"/>
              </a:rPr>
              <a:t>2</a:t>
            </a:r>
            <a:r>
              <a:rPr lang="en-US" i="1" dirty="0" smtClean="0">
                <a:latin typeface="Palatino"/>
                <a:cs typeface="Palatino"/>
              </a:rPr>
              <a:t> + 3y</a:t>
            </a:r>
            <a:r>
              <a:rPr lang="en-US" i="1" baseline="30000" dirty="0" smtClean="0">
                <a:latin typeface="Palatino"/>
                <a:cs typeface="Palatino"/>
              </a:rPr>
              <a:t>2</a:t>
            </a:r>
            <a:r>
              <a:rPr lang="en-US" i="1" dirty="0" smtClean="0">
                <a:latin typeface="Palatino"/>
                <a:cs typeface="Palatino"/>
              </a:rPr>
              <a:t> + xy + x</a:t>
            </a:r>
          </a:p>
          <a:p>
            <a:pPr marL="457200" lvl="1" indent="0">
              <a:buNone/>
            </a:pPr>
            <a:endParaRPr lang="en-US" i="1" dirty="0">
              <a:latin typeface="Palatino"/>
              <a:cs typeface="Palatino"/>
            </a:endParaRPr>
          </a:p>
          <a:p>
            <a:pPr marL="457200" lvl="1" indent="0">
              <a:buNone/>
            </a:pPr>
            <a:r>
              <a:rPr lang="en-US" dirty="0" smtClean="0">
                <a:cs typeface="Palatino"/>
              </a:rPr>
              <a:t>  Couldn’t be generated by </a:t>
            </a:r>
            <a:r>
              <a:rPr lang="en-US" i="1" dirty="0" smtClean="0">
                <a:latin typeface="Palatino"/>
                <a:cs typeface="Palatino"/>
              </a:rPr>
              <a:t>x</a:t>
            </a:r>
            <a:r>
              <a:rPr lang="en-US" dirty="0" smtClean="0">
                <a:cs typeface="Palatino"/>
              </a:rPr>
              <a:t> – would not contain </a:t>
            </a:r>
            <a:r>
              <a:rPr lang="en-US" i="1" dirty="0" smtClean="0">
                <a:latin typeface="Palatino"/>
                <a:cs typeface="Palatino"/>
              </a:rPr>
              <a:t>y</a:t>
            </a:r>
            <a:r>
              <a:rPr lang="en-US" dirty="0" smtClean="0">
                <a:cs typeface="Palatino"/>
              </a:rPr>
              <a:t>; and vice versa.</a:t>
            </a:r>
          </a:p>
          <a:p>
            <a:pPr marL="0" indent="0">
              <a:buNone/>
            </a:pPr>
            <a:r>
              <a:rPr lang="en-US" dirty="0"/>
              <a:t> </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234</a:t>
            </a:fld>
            <a:endParaRPr lang="en-US"/>
          </a:p>
        </p:txBody>
      </p:sp>
    </p:spTree>
    <p:extLst>
      <p:ext uri="{BB962C8B-B14F-4D97-AF65-F5344CB8AC3E}">
        <p14:creationId xmlns:p14="http://schemas.microsoft.com/office/powerpoint/2010/main" val="698913082"/>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44CF8713-0B81-EC4D-92AD-F91A8980BFFC}" type="slidenum">
              <a:rPr lang="en-US" smtClean="0"/>
              <a:t>235</a:t>
            </a:fld>
            <a:endParaRPr lang="en-US" dirty="0"/>
          </a:p>
        </p:txBody>
      </p:sp>
      <p:sp>
        <p:nvSpPr>
          <p:cNvPr id="3" name="Content Placeholder 2"/>
          <p:cNvSpPr>
            <a:spLocks noGrp="1"/>
          </p:cNvSpPr>
          <p:nvPr>
            <p:ph idx="1"/>
          </p:nvPr>
        </p:nvSpPr>
        <p:spPr/>
        <p:txBody>
          <a:bodyPr/>
          <a:lstStyle/>
          <a:p>
            <a:pPr marL="0" indent="0">
              <a:buNone/>
            </a:pPr>
            <a:r>
              <a:rPr lang="en-US" dirty="0" smtClean="0"/>
              <a:t>Prove that any element in a principal ideal is divisible by the principal element.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235</a:t>
            </a:fld>
            <a:endParaRPr lang="en-US"/>
          </a:p>
        </p:txBody>
      </p:sp>
    </p:spTree>
    <p:extLst>
      <p:ext uri="{BB962C8B-B14F-4D97-AF65-F5344CB8AC3E}">
        <p14:creationId xmlns:p14="http://schemas.microsoft.com/office/powerpoint/2010/main" val="538255603"/>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 Ideal Domain</a:t>
            </a:r>
            <a:endParaRPr lang="en-US" dirty="0"/>
          </a:p>
        </p:txBody>
      </p:sp>
      <p:sp>
        <p:nvSpPr>
          <p:cNvPr id="3" name="Content Placeholder 2"/>
          <p:cNvSpPr>
            <a:spLocks noGrp="1"/>
          </p:cNvSpPr>
          <p:nvPr>
            <p:ph idx="1"/>
          </p:nvPr>
        </p:nvSpPr>
        <p:spPr/>
        <p:txBody>
          <a:bodyPr/>
          <a:lstStyle/>
          <a:p>
            <a:pPr marL="0" indent="0">
              <a:buNone/>
            </a:pPr>
            <a:r>
              <a:rPr lang="en-US" dirty="0" smtClean="0"/>
              <a:t>An integral domain is called a </a:t>
            </a:r>
            <a:r>
              <a:rPr lang="en-US" i="1" dirty="0" smtClean="0"/>
              <a:t>principal ideal domain</a:t>
            </a:r>
            <a:r>
              <a:rPr lang="en-US" dirty="0" smtClean="0"/>
              <a:t> (</a:t>
            </a:r>
            <a:r>
              <a:rPr lang="en-US" i="1" dirty="0" smtClean="0"/>
              <a:t>PID</a:t>
            </a:r>
            <a:r>
              <a:rPr lang="en-US" dirty="0" smtClean="0"/>
              <a:t>) if every ideal in it is a principal ideal.</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236</a:t>
            </a:fld>
            <a:endParaRPr lang="en-US"/>
          </a:p>
        </p:txBody>
      </p:sp>
    </p:spTree>
    <p:extLst>
      <p:ext uri="{BB962C8B-B14F-4D97-AF65-F5344CB8AC3E}">
        <p14:creationId xmlns:p14="http://schemas.microsoft.com/office/powerpoint/2010/main" val="2990859074"/>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A04D0C-89BA-0845-9137-904D20B84DDB}" type="slidenum">
              <a:rPr lang="en-US" smtClean="0"/>
              <a:pPr/>
              <a:t>237</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694" y="666750"/>
            <a:ext cx="4521906" cy="552450"/>
          </a:xfrm>
          <a:prstGeom prst="rect">
            <a:avLst/>
          </a:prstGeom>
        </p:spPr>
      </p:pic>
      <p:pic>
        <p:nvPicPr>
          <p:cNvPr id="12" name="Content Placeholder 11" descr="latex-image-1.pdf"/>
          <p:cNvPicPr>
            <a:picLocks noGrp="1" noChangeAspect="1"/>
          </p:cNvPicPr>
          <p:nvPr>
            <p:ph idx="1"/>
          </p:nvPr>
        </p:nvPicPr>
        <p:blipFill>
          <a:blip r:embed="rId4">
            <a:extLst>
              <a:ext uri="{28A0092B-C50C-407E-A947-70E740481C1C}">
                <a14:useLocalDpi xmlns:a14="http://schemas.microsoft.com/office/drawing/2010/main" val="0"/>
              </a:ext>
            </a:extLst>
          </a:blip>
          <a:srcRect t="-17488" b="-17488"/>
          <a:stretch>
            <a:fillRect/>
          </a:stretch>
        </p:blipFill>
        <p:spPr/>
      </p:pic>
    </p:spTree>
    <p:extLst>
      <p:ext uri="{BB962C8B-B14F-4D97-AF65-F5344CB8AC3E}">
        <p14:creationId xmlns:p14="http://schemas.microsoft.com/office/powerpoint/2010/main" val="1870042874"/>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Bachet theorem</a:t>
            </a:r>
            <a:endParaRPr lang="en-US" dirty="0"/>
          </a:p>
        </p:txBody>
      </p:sp>
      <p:sp>
        <p:nvSpPr>
          <p:cNvPr id="3" name="Content Placeholder 2"/>
          <p:cNvSpPr>
            <a:spLocks noGrp="1"/>
          </p:cNvSpPr>
          <p:nvPr>
            <p:ph idx="1"/>
          </p:nvPr>
        </p:nvSpPr>
        <p:spPr/>
        <p:txBody>
          <a:bodyPr/>
          <a:lstStyle/>
          <a:p>
            <a:pPr marL="0" indent="0">
              <a:buNone/>
            </a:pPr>
            <a:r>
              <a:rPr lang="en-US" dirty="0" smtClean="0"/>
              <a:t>A linear combination ideal </a:t>
            </a:r>
            <a:r>
              <a:rPr lang="en-US" i="1" dirty="0" smtClean="0">
                <a:latin typeface="Palatino"/>
                <a:cs typeface="Palatino"/>
              </a:rPr>
              <a:t>I</a:t>
            </a:r>
            <a:r>
              <a:rPr lang="en-US" dirty="0" smtClean="0">
                <a:latin typeface="Palatino"/>
                <a:cs typeface="Palatino"/>
              </a:rPr>
              <a:t> = {</a:t>
            </a:r>
            <a:r>
              <a:rPr lang="ru-RU" i="1" dirty="0" smtClean="0">
                <a:latin typeface="Palatino"/>
                <a:cs typeface="Palatino"/>
              </a:rPr>
              <a:t>х</a:t>
            </a:r>
            <a:r>
              <a:rPr lang="en-US" i="1" dirty="0">
                <a:latin typeface="Palatino"/>
                <a:cs typeface="Palatino"/>
              </a:rPr>
              <a:t>a</a:t>
            </a:r>
            <a:r>
              <a:rPr lang="en-US" i="1" dirty="0" smtClean="0">
                <a:latin typeface="Palatino"/>
                <a:cs typeface="Palatino"/>
              </a:rPr>
              <a:t> + </a:t>
            </a:r>
            <a:r>
              <a:rPr lang="en-US" i="1" dirty="0" err="1" smtClean="0">
                <a:latin typeface="Palatino"/>
                <a:cs typeface="Palatino"/>
              </a:rPr>
              <a:t>y</a:t>
            </a:r>
            <a:r>
              <a:rPr lang="en-US" i="1" dirty="0" err="1">
                <a:latin typeface="Palatino"/>
                <a:cs typeface="Palatino"/>
              </a:rPr>
              <a:t>b</a:t>
            </a:r>
            <a:r>
              <a:rPr lang="en-US" dirty="0" smtClean="0">
                <a:latin typeface="Palatino"/>
                <a:cs typeface="Palatino"/>
              </a:rPr>
              <a:t>}</a:t>
            </a:r>
            <a:r>
              <a:rPr lang="en-US" i="1" dirty="0" smtClean="0">
                <a:latin typeface="Palatino"/>
                <a:cs typeface="Palatino"/>
              </a:rPr>
              <a:t> </a:t>
            </a:r>
            <a:r>
              <a:rPr lang="en-US" dirty="0" smtClean="0"/>
              <a:t>of a Euclidean domain contains </a:t>
            </a:r>
            <a:r>
              <a:rPr lang="en-US" dirty="0" smtClean="0">
                <a:latin typeface="Palatino"/>
                <a:cs typeface="Palatino"/>
              </a:rPr>
              <a:t>gcd(</a:t>
            </a:r>
            <a:r>
              <a:rPr lang="en-US" i="1" dirty="0" smtClean="0">
                <a:latin typeface="Palatino"/>
                <a:cs typeface="Palatino"/>
              </a:rPr>
              <a:t>a, b</a:t>
            </a:r>
            <a:r>
              <a:rPr lang="en-US" dirty="0" smtClean="0">
                <a:latin typeface="Palatino"/>
                <a:cs typeface="Palatino"/>
              </a:rPr>
              <a:t>)</a:t>
            </a:r>
            <a:r>
              <a:rPr lang="en-US" dirty="0" smtClean="0"/>
              <a:t>. </a:t>
            </a:r>
          </a:p>
          <a:p>
            <a:pPr marL="0" indent="0">
              <a:buNone/>
            </a:pPr>
            <a:r>
              <a:rPr lang="en-US" dirty="0" smtClean="0"/>
              <a:t>Proof:</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238</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435350"/>
            <a:ext cx="6553200" cy="495300"/>
          </a:xfrm>
          <a:prstGeom prst="rect">
            <a:avLst/>
          </a:prstGeom>
        </p:spPr>
      </p:pic>
    </p:spTree>
    <p:extLst>
      <p:ext uri="{BB962C8B-B14F-4D97-AF65-F5344CB8AC3E}">
        <p14:creationId xmlns:p14="http://schemas.microsoft.com/office/powerpoint/2010/main" val="1059465898"/>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Invertibility lemma</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239</a:t>
            </a:fld>
            <a:endParaRPr lang="en-US"/>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657350"/>
            <a:ext cx="6350000" cy="5016500"/>
          </a:xfrm>
          <a:prstGeom prst="rect">
            <a:avLst/>
          </a:prstGeom>
        </p:spPr>
      </p:pic>
    </p:spTree>
    <p:extLst>
      <p:ext uri="{BB962C8B-B14F-4D97-AF65-F5344CB8AC3E}">
        <p14:creationId xmlns:p14="http://schemas.microsoft.com/office/powerpoint/2010/main" val="17200171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Perpetual Conflict</a:t>
            </a:r>
            <a:endParaRPr lang="en-US" dirty="0"/>
          </a:p>
        </p:txBody>
      </p:sp>
      <p:sp>
        <p:nvSpPr>
          <p:cNvPr id="3" name="Content Placeholder 2"/>
          <p:cNvSpPr>
            <a:spLocks noGrp="1"/>
          </p:cNvSpPr>
          <p:nvPr>
            <p:ph idx="1"/>
          </p:nvPr>
        </p:nvSpPr>
        <p:spPr/>
        <p:txBody>
          <a:bodyPr/>
          <a:lstStyle/>
          <a:p>
            <a:pPr marL="0" indent="0">
              <a:buNone/>
            </a:pPr>
            <a:r>
              <a:rPr lang="en-US" dirty="0" smtClean="0"/>
              <a:t>The tension between continuous and discrete remains central even today and, in my opinion, will remain with mathematics forever.</a:t>
            </a:r>
          </a:p>
          <a:p>
            <a:pPr marL="0" indent="0">
              <a:buNone/>
            </a:pPr>
            <a:endParaRPr lang="en-US" dirty="0"/>
          </a:p>
          <a:p>
            <a:pPr marL="0" indent="0">
              <a:buNone/>
            </a:pPr>
            <a:r>
              <a:rPr lang="en-US" dirty="0" smtClean="0"/>
              <a:t>The tension has been the source of progress and revolutionary insights for many ages.</a:t>
            </a:r>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a:t>
            </a:fld>
            <a:endParaRPr lang="en-US"/>
          </a:p>
        </p:txBody>
      </p:sp>
    </p:spTree>
    <p:extLst>
      <p:ext uri="{BB962C8B-B14F-4D97-AF65-F5344CB8AC3E}">
        <p14:creationId xmlns:p14="http://schemas.microsoft.com/office/powerpoint/2010/main" val="1918967973"/>
      </p:ext>
    </p:extLst>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66BE34A7-9863-554D-99BA-50DCC6E9BF5C}" type="slidenum">
              <a:rPr lang="en-US" smtClean="0"/>
              <a:t>240</a:t>
            </a:fld>
            <a:endParaRPr lang="en-US" dirty="0"/>
          </a:p>
        </p:txBody>
      </p:sp>
      <p:sp>
        <p:nvSpPr>
          <p:cNvPr id="3" name="Content Placeholder 2"/>
          <p:cNvSpPr>
            <a:spLocks noGrp="1"/>
          </p:cNvSpPr>
          <p:nvPr>
            <p:ph idx="1"/>
          </p:nvPr>
        </p:nvSpPr>
        <p:spPr/>
        <p:txBody>
          <a:bodyPr/>
          <a:lstStyle/>
          <a:p>
            <a:pPr marL="0" indent="0">
              <a:buNone/>
            </a:pPr>
            <a:r>
              <a:rPr lang="en-US" dirty="0" smtClean="0"/>
              <a:t>Using Bachet’s theorem prove that if </a:t>
            </a:r>
            <a:r>
              <a:rPr lang="en-US" i="1" dirty="0" smtClean="0">
                <a:latin typeface="Palatino"/>
                <a:cs typeface="Palatino"/>
              </a:rPr>
              <a:t>p</a:t>
            </a:r>
            <a:r>
              <a:rPr lang="en-US" dirty="0" smtClean="0"/>
              <a:t> is prime, then any </a:t>
            </a:r>
            <a:r>
              <a:rPr lang="en-US" i="1" dirty="0" smtClean="0">
                <a:latin typeface="Palatino"/>
                <a:cs typeface="Palatino"/>
              </a:rPr>
              <a:t>0 &lt; a &lt; p </a:t>
            </a:r>
            <a:r>
              <a:rPr lang="en-US" dirty="0" smtClean="0"/>
              <a:t>has a multiplicative inverse modulo </a:t>
            </a:r>
            <a:r>
              <a:rPr lang="en-US" i="1" dirty="0" smtClean="0">
                <a:latin typeface="Palatino"/>
                <a:cs typeface="Palatino"/>
              </a:rPr>
              <a:t>p</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240</a:t>
            </a:fld>
            <a:endParaRPr lang="en-US"/>
          </a:p>
        </p:txBody>
      </p:sp>
    </p:spTree>
    <p:extLst>
      <p:ext uri="{BB962C8B-B14F-4D97-AF65-F5344CB8AC3E}">
        <p14:creationId xmlns:p14="http://schemas.microsoft.com/office/powerpoint/2010/main" val="2678521833"/>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Non-constructive proofs</a:t>
            </a:r>
            <a:endParaRPr lang="en-US" dirty="0"/>
          </a:p>
        </p:txBody>
      </p:sp>
      <p:sp>
        <p:nvSpPr>
          <p:cNvPr id="3" name="Content Placeholder 2"/>
          <p:cNvSpPr>
            <a:spLocks noGrp="1"/>
          </p:cNvSpPr>
          <p:nvPr>
            <p:ph idx="1"/>
          </p:nvPr>
        </p:nvSpPr>
        <p:spPr/>
        <p:txBody>
          <a:bodyPr/>
          <a:lstStyle/>
          <a:p>
            <a:r>
              <a:rPr lang="en-US" dirty="0" smtClean="0"/>
              <a:t>We know that inverses exist, but have no idea how to find them.</a:t>
            </a:r>
          </a:p>
          <a:p>
            <a:r>
              <a:rPr lang="en-US" dirty="0" smtClean="0"/>
              <a:t>This situation is unsatisfactory.</a:t>
            </a:r>
          </a:p>
          <a:p>
            <a:r>
              <a:rPr lang="en-US" dirty="0" smtClean="0"/>
              <a:t>The philosophy of mathematics that rejects non-constructive proofs is called </a:t>
            </a:r>
            <a:r>
              <a:rPr lang="en-US" i="1" dirty="0" smtClean="0"/>
              <a:t>constructivism</a:t>
            </a:r>
            <a:r>
              <a:rPr lang="en-US" dirty="0" smtClean="0"/>
              <a:t>. </a:t>
            </a:r>
          </a:p>
          <a:p>
            <a:pPr lvl="1"/>
            <a:r>
              <a:rPr lang="en-US" i="1" dirty="0" smtClean="0"/>
              <a:t>Intuitionism</a:t>
            </a:r>
            <a:r>
              <a:rPr lang="en-US" dirty="0" smtClean="0"/>
              <a:t> is historically most important variety of constructivism.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241</a:t>
            </a:fld>
            <a:endParaRPr lang="en-US"/>
          </a:p>
        </p:txBody>
      </p:sp>
    </p:spTree>
    <p:extLst>
      <p:ext uri="{BB962C8B-B14F-4D97-AF65-F5344CB8AC3E}">
        <p14:creationId xmlns:p14="http://schemas.microsoft.com/office/powerpoint/2010/main" val="4141271975"/>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Henri Poincaré</a:t>
            </a:r>
            <a:endParaRPr lang="en-US" dirty="0"/>
          </a:p>
        </p:txBody>
      </p:sp>
      <p:pic>
        <p:nvPicPr>
          <p:cNvPr id="5" name="Content Placeholder 4"/>
          <p:cNvPicPr>
            <a:picLocks noGrp="1" noChangeAspect="1"/>
          </p:cNvPicPr>
          <p:nvPr>
            <p:ph idx="1"/>
          </p:nvPr>
        </p:nvPicPr>
        <p:blipFill>
          <a:blip r:embed="rId2"/>
          <a:srcRect l="-86485" r="-86485"/>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242</a:t>
            </a:fld>
            <a:endParaRPr lang="en-US"/>
          </a:p>
        </p:txBody>
      </p:sp>
    </p:spTree>
    <p:extLst>
      <p:ext uri="{BB962C8B-B14F-4D97-AF65-F5344CB8AC3E}">
        <p14:creationId xmlns:p14="http://schemas.microsoft.com/office/powerpoint/2010/main" val="828357658"/>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Poincaré</a:t>
            </a:r>
            <a:r>
              <a:rPr lang="en-US" dirty="0" smtClean="0"/>
              <a:t>’s Contributions</a:t>
            </a:r>
            <a:endParaRPr lang="en-US" dirty="0"/>
          </a:p>
        </p:txBody>
      </p:sp>
      <p:sp>
        <p:nvSpPr>
          <p:cNvPr id="3" name="Content Placeholder 2"/>
          <p:cNvSpPr>
            <a:spLocks noGrp="1"/>
          </p:cNvSpPr>
          <p:nvPr>
            <p:ph idx="1"/>
          </p:nvPr>
        </p:nvSpPr>
        <p:spPr/>
        <p:txBody>
          <a:bodyPr/>
          <a:lstStyle/>
          <a:p>
            <a:r>
              <a:rPr lang="en-US" dirty="0" smtClean="0"/>
              <a:t>Almost every branch of mathematics </a:t>
            </a:r>
          </a:p>
          <a:p>
            <a:pPr lvl="1"/>
            <a:r>
              <a:rPr lang="en-US" dirty="0" smtClean="0"/>
              <a:t>originating several (algebraic topology…)</a:t>
            </a:r>
          </a:p>
          <a:p>
            <a:r>
              <a:rPr lang="en-US" dirty="0" smtClean="0"/>
              <a:t>Special relativity theory</a:t>
            </a:r>
          </a:p>
          <a:p>
            <a:r>
              <a:rPr lang="en-US" dirty="0" smtClean="0"/>
              <a:t>Criticism of set theory and the formalist (Hilbert) agenda</a:t>
            </a:r>
          </a:p>
          <a:p>
            <a:pPr marL="0" indent="0">
              <a:buNone/>
            </a:pPr>
            <a:r>
              <a:rPr lang="en-US" i="1" dirty="0" smtClean="0"/>
              <a:t>A major tragedy of XX century science was the rejection of Poincare’s legacy by </a:t>
            </a:r>
            <a:r>
              <a:rPr lang="en-US" i="1" dirty="0" err="1" smtClean="0"/>
              <a:t>Bourbaki</a:t>
            </a:r>
            <a:r>
              <a:rPr lang="en-US" i="1" dirty="0" smtClean="0"/>
              <a:t> and </a:t>
            </a:r>
            <a:r>
              <a:rPr lang="en-US" i="1" dirty="0" err="1" smtClean="0"/>
              <a:t>Bourbaki’s</a:t>
            </a:r>
            <a:r>
              <a:rPr lang="en-US" i="1" dirty="0" smtClean="0"/>
              <a:t> epigones.</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243</a:t>
            </a:fld>
            <a:endParaRPr lang="en-US"/>
          </a:p>
        </p:txBody>
      </p:sp>
    </p:spTree>
    <p:extLst>
      <p:ext uri="{BB962C8B-B14F-4D97-AF65-F5344CB8AC3E}">
        <p14:creationId xmlns:p14="http://schemas.microsoft.com/office/powerpoint/2010/main" val="1675295453"/>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Poincaré’s Books</a:t>
            </a:r>
            <a:endParaRPr lang="en-US" dirty="0"/>
          </a:p>
        </p:txBody>
      </p:sp>
      <p:sp>
        <p:nvSpPr>
          <p:cNvPr id="3" name="Content Placeholder 2"/>
          <p:cNvSpPr>
            <a:spLocks noGrp="1"/>
          </p:cNvSpPr>
          <p:nvPr>
            <p:ph idx="1"/>
          </p:nvPr>
        </p:nvSpPr>
        <p:spPr/>
        <p:txBody>
          <a:bodyPr/>
          <a:lstStyle/>
          <a:p>
            <a:pPr marL="0" indent="0">
              <a:buNone/>
            </a:pPr>
            <a:r>
              <a:rPr lang="en-US" dirty="0" smtClean="0"/>
              <a:t>Poincaré was a brilliant writer. In 1909 he was elected a member </a:t>
            </a:r>
            <a:r>
              <a:rPr lang="en-US" dirty="0"/>
              <a:t>of </a:t>
            </a:r>
            <a:r>
              <a:rPr lang="en-US" i="1" dirty="0" err="1"/>
              <a:t>Académie</a:t>
            </a:r>
            <a:r>
              <a:rPr lang="en-US" i="1" dirty="0"/>
              <a:t> </a:t>
            </a:r>
            <a:r>
              <a:rPr lang="en-US" i="1" dirty="0" err="1" smtClean="0"/>
              <a:t>française</a:t>
            </a:r>
            <a:r>
              <a:rPr lang="en-US" dirty="0" smtClean="0"/>
              <a:t>. His books on philosophy of science are very important</a:t>
            </a:r>
          </a:p>
          <a:p>
            <a:pPr lvl="1"/>
            <a:r>
              <a:rPr lang="en-US" i="1" dirty="0" smtClean="0"/>
              <a:t>Science and Hypothesis</a:t>
            </a:r>
          </a:p>
          <a:p>
            <a:pPr lvl="1"/>
            <a:r>
              <a:rPr lang="en-US" i="1" dirty="0" smtClean="0"/>
              <a:t>Value of Science</a:t>
            </a:r>
          </a:p>
          <a:p>
            <a:pPr lvl="1"/>
            <a:r>
              <a:rPr lang="en-US" i="1" dirty="0" smtClean="0"/>
              <a:t>Science and Method</a:t>
            </a:r>
            <a:r>
              <a:rPr lang="en-US" dirty="0" smtClean="0"/>
              <a:t>	</a:t>
            </a:r>
          </a:p>
          <a:p>
            <a:pPr marL="0" indent="0">
              <a:buNone/>
            </a:pPr>
            <a:r>
              <a:rPr lang="en-US" dirty="0"/>
              <a:t>	</a:t>
            </a:r>
          </a:p>
          <a:p>
            <a:pPr marL="0" indent="0">
              <a:buNone/>
            </a:pPr>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244</a:t>
            </a:fld>
            <a:endParaRPr lang="en-US"/>
          </a:p>
        </p:txBody>
      </p:sp>
    </p:spTree>
    <p:extLst>
      <p:ext uri="{BB962C8B-B14F-4D97-AF65-F5344CB8AC3E}">
        <p14:creationId xmlns:p14="http://schemas.microsoft.com/office/powerpoint/2010/main" val="2184379644"/>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Poincaré on Science</a:t>
            </a:r>
            <a:endParaRPr lang="en-US" dirty="0"/>
          </a:p>
        </p:txBody>
      </p:sp>
      <p:sp>
        <p:nvSpPr>
          <p:cNvPr id="3" name="Content Placeholder 2"/>
          <p:cNvSpPr>
            <a:spLocks noGrp="1"/>
          </p:cNvSpPr>
          <p:nvPr>
            <p:ph idx="1"/>
          </p:nvPr>
        </p:nvSpPr>
        <p:spPr/>
        <p:txBody>
          <a:bodyPr/>
          <a:lstStyle/>
          <a:p>
            <a:pPr marL="0" indent="0">
              <a:buNone/>
            </a:pPr>
            <a:r>
              <a:rPr lang="en-US" dirty="0" smtClean="0"/>
              <a:t>“Science has had marvelous applications, but a science that would only have applications in mind would not be science anymore, it would be only cookery.”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245</a:t>
            </a:fld>
            <a:endParaRPr lang="en-US"/>
          </a:p>
        </p:txBody>
      </p:sp>
    </p:spTree>
    <p:extLst>
      <p:ext uri="{BB962C8B-B14F-4D97-AF65-F5344CB8AC3E}">
        <p14:creationId xmlns:p14="http://schemas.microsoft.com/office/powerpoint/2010/main" val="4282862929"/>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Bachet’s algorithm</a:t>
            </a:r>
            <a:endParaRPr lang="en-US" dirty="0"/>
          </a:p>
        </p:txBody>
      </p:sp>
      <p:sp>
        <p:nvSpPr>
          <p:cNvPr id="3" name="Content Placeholder 2"/>
          <p:cNvSpPr>
            <a:spLocks noGrp="1"/>
          </p:cNvSpPr>
          <p:nvPr>
            <p:ph idx="1"/>
          </p:nvPr>
        </p:nvSpPr>
        <p:spPr/>
        <p:txBody>
          <a:bodyPr/>
          <a:lstStyle/>
          <a:p>
            <a:pPr marL="0" indent="0">
              <a:buNone/>
            </a:pPr>
            <a:r>
              <a:rPr lang="en-US" dirty="0" smtClean="0"/>
              <a:t>There is a constructive way to find </a:t>
            </a:r>
            <a:r>
              <a:rPr lang="en-US" i="1" dirty="0" smtClean="0">
                <a:latin typeface="Palatino"/>
                <a:cs typeface="Palatino"/>
              </a:rPr>
              <a:t>x</a:t>
            </a:r>
            <a:r>
              <a:rPr lang="en-US" dirty="0" smtClean="0"/>
              <a:t> and </a:t>
            </a:r>
            <a:r>
              <a:rPr lang="en-US" i="1" dirty="0" smtClean="0">
                <a:latin typeface="Palatino"/>
                <a:cs typeface="Palatino"/>
              </a:rPr>
              <a:t>y</a:t>
            </a:r>
            <a:r>
              <a:rPr lang="en-US" dirty="0" smtClean="0"/>
              <a:t> such that</a:t>
            </a:r>
          </a:p>
          <a:p>
            <a:pPr marL="457200" lvl="1" indent="0">
              <a:buNone/>
            </a:pPr>
            <a:r>
              <a:rPr lang="en-US" sz="3200" i="1" dirty="0" smtClean="0">
                <a:latin typeface="Palatino"/>
                <a:cs typeface="Palatino"/>
              </a:rPr>
              <a:t>            </a:t>
            </a:r>
            <a:r>
              <a:rPr lang="en-US" sz="3200" i="1" dirty="0" err="1" smtClean="0">
                <a:latin typeface="Palatino"/>
                <a:cs typeface="Palatino"/>
              </a:rPr>
              <a:t>xa</a:t>
            </a:r>
            <a:r>
              <a:rPr lang="en-US" sz="3200" i="1" dirty="0" smtClean="0">
                <a:latin typeface="Palatino"/>
                <a:cs typeface="Palatino"/>
              </a:rPr>
              <a:t> + </a:t>
            </a:r>
            <a:r>
              <a:rPr lang="en-US" sz="3200" i="1" dirty="0" err="1" smtClean="0">
                <a:latin typeface="Palatino"/>
                <a:cs typeface="Palatino"/>
              </a:rPr>
              <a:t>yb</a:t>
            </a:r>
            <a:r>
              <a:rPr lang="en-US" sz="3200" i="1" dirty="0" smtClean="0">
                <a:latin typeface="Palatino"/>
                <a:cs typeface="Palatino"/>
              </a:rPr>
              <a:t> </a:t>
            </a:r>
            <a:r>
              <a:rPr lang="en-US" sz="3200" dirty="0" smtClean="0">
                <a:latin typeface="Palatino"/>
                <a:cs typeface="Palatino"/>
              </a:rPr>
              <a:t>= gcd(</a:t>
            </a:r>
            <a:r>
              <a:rPr lang="en-US" sz="3200" i="1" dirty="0" smtClean="0">
                <a:latin typeface="Palatino"/>
                <a:cs typeface="Palatino"/>
              </a:rPr>
              <a:t>a, b</a:t>
            </a:r>
            <a:r>
              <a:rPr lang="en-US" sz="3200" dirty="0" smtClean="0">
                <a:latin typeface="Palatino"/>
                <a:cs typeface="Palatino"/>
              </a:rPr>
              <a:t>)</a:t>
            </a:r>
            <a:endParaRPr lang="en-US" sz="3200"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246</a:t>
            </a:fld>
            <a:endParaRPr lang="en-US"/>
          </a:p>
        </p:txBody>
      </p:sp>
    </p:spTree>
    <p:extLst>
      <p:ext uri="{BB962C8B-B14F-4D97-AF65-F5344CB8AC3E}">
        <p14:creationId xmlns:p14="http://schemas.microsoft.com/office/powerpoint/2010/main" val="3273810735"/>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Trace of Euclidean Algorithm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247</a:t>
            </a:fld>
            <a:endParaRPr lang="en-US"/>
          </a:p>
        </p:txBody>
      </p:sp>
      <p:pic>
        <p:nvPicPr>
          <p:cNvPr id="11" name="Content Placeholder 10"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1596" r="-21596"/>
          <a:stretch>
            <a:fillRect/>
          </a:stretch>
        </p:blipFill>
        <p:spPr/>
      </p:pic>
    </p:spTree>
    <p:extLst>
      <p:ext uri="{BB962C8B-B14F-4D97-AF65-F5344CB8AC3E}">
        <p14:creationId xmlns:p14="http://schemas.microsoft.com/office/powerpoint/2010/main" val="3749456669"/>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Remainder trace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248</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5337" r="-15337"/>
          <a:stretch>
            <a:fillRect/>
          </a:stretch>
        </p:blipFill>
        <p:spPr/>
      </p:pic>
    </p:spTree>
    <p:extLst>
      <p:ext uri="{BB962C8B-B14F-4D97-AF65-F5344CB8AC3E}">
        <p14:creationId xmlns:p14="http://schemas.microsoft.com/office/powerpoint/2010/main" val="914656867"/>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steps of Bachet’s algorithm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249</a:t>
            </a:fld>
            <a:endParaRPr lang="en-US"/>
          </a:p>
        </p:txBody>
      </p:sp>
      <p:pic>
        <p:nvPicPr>
          <p:cNvPr id="11" name="Content Placeholder 10"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464" r="-464"/>
          <a:stretch>
            <a:fillRect/>
          </a:stretch>
        </p:blipFill>
        <p:spPr>
          <a:xfrm>
            <a:off x="1163287" y="1752600"/>
            <a:ext cx="7066313" cy="3886200"/>
          </a:xfrm>
        </p:spPr>
      </p:pic>
    </p:spTree>
    <p:extLst>
      <p:ext uri="{BB962C8B-B14F-4D97-AF65-F5344CB8AC3E}">
        <p14:creationId xmlns:p14="http://schemas.microsoft.com/office/powerpoint/2010/main" val="3293994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Athens in V century BC</a:t>
            </a:r>
            <a:endParaRPr lang="en-US" dirty="0"/>
          </a:p>
        </p:txBody>
      </p:sp>
      <p:sp>
        <p:nvSpPr>
          <p:cNvPr id="3" name="Content Placeholder 2"/>
          <p:cNvSpPr>
            <a:spLocks noGrp="1"/>
          </p:cNvSpPr>
          <p:nvPr>
            <p:ph idx="1"/>
          </p:nvPr>
        </p:nvSpPr>
        <p:spPr/>
        <p:txBody>
          <a:bodyPr/>
          <a:lstStyle/>
          <a:p>
            <a:r>
              <a:rPr lang="en-US" dirty="0" smtClean="0"/>
              <a:t>Marathon, Salamis, Themistocles, Aristides, Pericles, Aspasia, Aeschylus, Sophocles, Euripides, Aristophanes, Thucydides, Parthenon, Phidias… </a:t>
            </a:r>
          </a:p>
          <a:p>
            <a:endParaRPr lang="en-US" dirty="0"/>
          </a:p>
          <a:p>
            <a:r>
              <a:rPr lang="en-US" dirty="0" smtClean="0"/>
              <a:t>“…we </a:t>
            </a:r>
            <a:r>
              <a:rPr lang="en-US" dirty="0"/>
              <a:t>are the school of </a:t>
            </a:r>
            <a:r>
              <a:rPr lang="en-US" dirty="0" smtClean="0"/>
              <a:t>Hellas…”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a:t>
            </a:fld>
            <a:endParaRPr lang="en-US"/>
          </a:p>
        </p:txBody>
      </p:sp>
    </p:spTree>
    <p:extLst>
      <p:ext uri="{BB962C8B-B14F-4D97-AF65-F5344CB8AC3E}">
        <p14:creationId xmlns:p14="http://schemas.microsoft.com/office/powerpoint/2010/main" val="3013290260"/>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recurrence for Bachet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250</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46" b="546"/>
          <a:stretch>
            <a:fillRect/>
          </a:stretch>
        </p:blipFill>
        <p:spPr/>
      </p:pic>
    </p:spTree>
    <p:extLst>
      <p:ext uri="{BB962C8B-B14F-4D97-AF65-F5344CB8AC3E}">
        <p14:creationId xmlns:p14="http://schemas.microsoft.com/office/powerpoint/2010/main" val="3089027599"/>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do not need </a:t>
            </a:r>
            <a:r>
              <a:rPr lang="en-US" i="1" dirty="0" smtClean="0">
                <a:latin typeface="Palatino"/>
                <a:cs typeface="Palatino"/>
              </a:rPr>
              <a:t>y</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cs typeface="Palatino"/>
              </a:rPr>
              <a:t>If</a:t>
            </a:r>
            <a:r>
              <a:rPr lang="en-US" dirty="0" smtClean="0">
                <a:latin typeface="Palatino"/>
                <a:cs typeface="Palatino"/>
              </a:rPr>
              <a:t> </a:t>
            </a:r>
            <a:r>
              <a:rPr lang="en-US" i="1" dirty="0" smtClean="0">
                <a:latin typeface="Palatino"/>
                <a:cs typeface="Palatino"/>
              </a:rPr>
              <a:t>b</a:t>
            </a:r>
            <a:r>
              <a:rPr lang="en-US" dirty="0" smtClean="0">
                <a:latin typeface="Palatino"/>
                <a:cs typeface="Palatino"/>
              </a:rPr>
              <a:t> </a:t>
            </a:r>
            <a:r>
              <a:rPr lang="en-US" dirty="0">
                <a:latin typeface="Palatino"/>
                <a:cs typeface="Palatino"/>
              </a:rPr>
              <a:t>≠ </a:t>
            </a:r>
            <a:r>
              <a:rPr lang="en-US" dirty="0" smtClean="0">
                <a:latin typeface="Palatino"/>
                <a:cs typeface="Palatino"/>
              </a:rPr>
              <a:t>0 </a:t>
            </a:r>
            <a:r>
              <a:rPr lang="en-US" dirty="0" smtClean="0">
                <a:cs typeface="Palatino"/>
              </a:rPr>
              <a:t>we can compute </a:t>
            </a:r>
            <a:r>
              <a:rPr lang="en-US" i="1" dirty="0" smtClean="0">
                <a:latin typeface="Palatino"/>
                <a:cs typeface="Palatino"/>
              </a:rPr>
              <a:t>x</a:t>
            </a:r>
            <a:r>
              <a:rPr lang="en-US" dirty="0" smtClean="0">
                <a:cs typeface="Palatino"/>
              </a:rPr>
              <a:t> and </a:t>
            </a:r>
            <a:r>
              <a:rPr lang="en-US" dirty="0" smtClean="0">
                <a:latin typeface="Palatino"/>
                <a:cs typeface="Palatino"/>
              </a:rPr>
              <a:t>gcd</a:t>
            </a:r>
            <a:r>
              <a:rPr lang="en-US" dirty="0" smtClean="0">
                <a:cs typeface="Palatino"/>
              </a:rPr>
              <a:t> and get </a:t>
            </a:r>
            <a:r>
              <a:rPr lang="en-US" i="1" dirty="0" smtClean="0">
                <a:latin typeface="Palatino"/>
                <a:cs typeface="Palatino"/>
              </a:rPr>
              <a:t>y</a:t>
            </a:r>
            <a:r>
              <a:rPr lang="en-US" dirty="0" smtClean="0">
                <a:cs typeface="Palatino"/>
              </a:rPr>
              <a:t> using the formula</a:t>
            </a:r>
          </a:p>
          <a:p>
            <a:pPr marL="0" indent="0">
              <a:buNone/>
            </a:pPr>
            <a:r>
              <a:rPr lang="en-US" i="1" dirty="0" smtClean="0">
                <a:latin typeface="Palatino"/>
                <a:cs typeface="Palatino"/>
              </a:rPr>
              <a:t>        </a:t>
            </a:r>
            <a:r>
              <a:rPr lang="en-US" sz="3600" i="1" dirty="0" smtClean="0">
                <a:latin typeface="Palatino"/>
                <a:cs typeface="Palatino"/>
              </a:rPr>
              <a:t>y</a:t>
            </a:r>
            <a:r>
              <a:rPr lang="en-US" sz="3600" dirty="0" smtClean="0">
                <a:latin typeface="Palatino"/>
                <a:cs typeface="Palatino"/>
              </a:rPr>
              <a:t> </a:t>
            </a:r>
            <a:r>
              <a:rPr lang="en-US" sz="3600" dirty="0">
                <a:latin typeface="Palatino"/>
                <a:cs typeface="Palatino"/>
              </a:rPr>
              <a:t>= quot(gcd(</a:t>
            </a:r>
            <a:r>
              <a:rPr lang="en-US" sz="3600" i="1" dirty="0">
                <a:latin typeface="Palatino"/>
                <a:cs typeface="Palatino"/>
              </a:rPr>
              <a:t>a, b</a:t>
            </a:r>
            <a:r>
              <a:rPr lang="en-US" sz="3600" dirty="0">
                <a:latin typeface="Palatino"/>
                <a:cs typeface="Palatino"/>
              </a:rPr>
              <a:t>) – </a:t>
            </a:r>
            <a:r>
              <a:rPr lang="en-US" sz="3600" i="1" dirty="0">
                <a:latin typeface="Palatino"/>
                <a:cs typeface="Palatino"/>
              </a:rPr>
              <a:t>ax, b</a:t>
            </a:r>
            <a:r>
              <a:rPr lang="en-US" sz="3600" dirty="0" smtClean="0">
                <a:latin typeface="Palatino"/>
                <a:cs typeface="Palatino"/>
              </a:rPr>
              <a:t>)</a:t>
            </a:r>
          </a:p>
          <a:p>
            <a:pPr marL="0" indent="0">
              <a:buNone/>
            </a:pPr>
            <a:endParaRPr lang="en-US" sz="3600" dirty="0">
              <a:latin typeface="Palatino"/>
              <a:cs typeface="Palatino"/>
            </a:endParaRPr>
          </a:p>
          <a:p>
            <a:pPr marL="0" indent="0">
              <a:buNone/>
            </a:pPr>
            <a:endParaRPr lang="en-US" sz="3600" dirty="0" smtClean="0">
              <a:latin typeface="Palatino"/>
              <a:cs typeface="Palatino"/>
            </a:endParaRPr>
          </a:p>
          <a:p>
            <a:pPr marL="0" indent="0">
              <a:buNone/>
            </a:pPr>
            <a:endParaRPr lang="en-US" sz="3600" dirty="0">
              <a:latin typeface="Palatino"/>
              <a:cs typeface="Palatino"/>
            </a:endParaRPr>
          </a:p>
          <a:p>
            <a:pPr marL="0" indent="0">
              <a:buNone/>
            </a:pPr>
            <a:endParaRPr lang="en-US" sz="3600" dirty="0">
              <a:latin typeface="Palatino"/>
              <a:cs typeface="Palatino"/>
            </a:endParaRPr>
          </a:p>
          <a:p>
            <a:pPr marL="0" indent="0">
              <a:buNone/>
            </a:pPr>
            <a:endParaRPr lang="en-US" dirty="0">
              <a:cs typeface="Palatino"/>
            </a:endParaRPr>
          </a:p>
          <a:p>
            <a:pPr marL="0" indent="0">
              <a:buNone/>
            </a:pPr>
            <a:endParaRPr lang="en-US" dirty="0">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251</a:t>
            </a:fld>
            <a:endParaRPr lang="en-US"/>
          </a:p>
        </p:txBody>
      </p:sp>
    </p:spTree>
    <p:extLst>
      <p:ext uri="{BB962C8B-B14F-4D97-AF65-F5344CB8AC3E}">
        <p14:creationId xmlns:p14="http://schemas.microsoft.com/office/powerpoint/2010/main" val="519075847"/>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FAE2F62D-3860-CF49-BFD0-DB780A5A9D3A}" type="slidenum">
              <a:rPr lang="en-US" smtClean="0"/>
              <a:t>252</a:t>
            </a:fld>
            <a:endParaRPr lang="en-US" dirty="0"/>
          </a:p>
        </p:txBody>
      </p:sp>
      <p:sp>
        <p:nvSpPr>
          <p:cNvPr id="3" name="Content Placeholder 2"/>
          <p:cNvSpPr>
            <a:spLocks noGrp="1"/>
          </p:cNvSpPr>
          <p:nvPr>
            <p:ph idx="1"/>
          </p:nvPr>
        </p:nvSpPr>
        <p:spPr/>
        <p:txBody>
          <a:bodyPr/>
          <a:lstStyle/>
          <a:p>
            <a:pPr marL="0" indent="0">
              <a:buNone/>
            </a:pPr>
            <a:r>
              <a:rPr lang="en-US" dirty="0" smtClean="0"/>
              <a:t>What are </a:t>
            </a:r>
            <a:r>
              <a:rPr lang="en-US" i="1" dirty="0" smtClean="0">
                <a:latin typeface="Palatino"/>
                <a:cs typeface="Palatino"/>
              </a:rPr>
              <a:t>x</a:t>
            </a:r>
            <a:r>
              <a:rPr lang="en-US" dirty="0" smtClean="0"/>
              <a:t> and </a:t>
            </a:r>
            <a:r>
              <a:rPr lang="en-US" i="1" dirty="0" smtClean="0">
                <a:latin typeface="Palatino"/>
                <a:cs typeface="Palatino"/>
              </a:rPr>
              <a:t>y</a:t>
            </a:r>
            <a:r>
              <a:rPr lang="en-US" dirty="0" smtClean="0"/>
              <a:t> if </a:t>
            </a:r>
            <a:r>
              <a:rPr lang="en-US" i="1" dirty="0" smtClean="0">
                <a:latin typeface="Palatino"/>
                <a:cs typeface="Palatino"/>
              </a:rPr>
              <a:t>b</a:t>
            </a:r>
            <a:r>
              <a:rPr lang="en-US" dirty="0" smtClean="0">
                <a:latin typeface="Palatino"/>
                <a:cs typeface="Palatino"/>
              </a:rPr>
              <a:t> = 0</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252</a:t>
            </a:fld>
            <a:endParaRPr lang="en-US"/>
          </a:p>
        </p:txBody>
      </p:sp>
    </p:spTree>
    <p:extLst>
      <p:ext uri="{BB962C8B-B14F-4D97-AF65-F5344CB8AC3E}">
        <p14:creationId xmlns:p14="http://schemas.microsoft.com/office/powerpoint/2010/main" val="1696105026"/>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81000" y="0"/>
            <a:ext cx="8229600" cy="1143000"/>
          </a:xfrm>
        </p:spPr>
        <p:txBody>
          <a:bodyPr/>
          <a:lstStyle/>
          <a:p>
            <a:r>
              <a:rPr lang="en-US" dirty="0" smtClean="0"/>
              <a:t>Extended gcd</a:t>
            </a:r>
            <a:endParaRPr lang="en-US" dirty="0"/>
          </a:p>
        </p:txBody>
      </p:sp>
      <p:sp>
        <p:nvSpPr>
          <p:cNvPr id="112643" name="Rectangle 3"/>
          <p:cNvSpPr>
            <a:spLocks noGrp="1" noChangeArrowheads="1"/>
          </p:cNvSpPr>
          <p:nvPr>
            <p:ph type="body" idx="1"/>
          </p:nvPr>
        </p:nvSpPr>
        <p:spPr>
          <a:xfrm>
            <a:off x="152400" y="1295400"/>
            <a:ext cx="8686800" cy="5257800"/>
          </a:xfrm>
        </p:spPr>
        <p:txBody>
          <a:bodyPr/>
          <a:lstStyle/>
          <a:p>
            <a:pPr>
              <a:lnSpc>
                <a:spcPct val="80000"/>
              </a:lnSpc>
              <a:buFontTx/>
              <a:buNone/>
            </a:pPr>
            <a:r>
              <a:rPr lang="en-US" sz="2400" dirty="0">
                <a:latin typeface="Menlo Regular"/>
                <a:cs typeface="Menlo Regular"/>
              </a:rPr>
              <a:t>template </a:t>
            </a:r>
            <a:r>
              <a:rPr lang="en-US" sz="2400" dirty="0" smtClean="0">
                <a:latin typeface="Menlo Regular"/>
                <a:cs typeface="Menlo Regular"/>
              </a:rPr>
              <a:t>&lt;EuclideanDomain R&gt; </a:t>
            </a:r>
            <a:endParaRPr lang="en-US" sz="2400" dirty="0">
              <a:latin typeface="Menlo Regular"/>
              <a:cs typeface="Menlo Regular"/>
            </a:endParaRPr>
          </a:p>
          <a:p>
            <a:pPr>
              <a:lnSpc>
                <a:spcPct val="80000"/>
              </a:lnSpc>
              <a:buFontTx/>
              <a:buNone/>
            </a:pPr>
            <a:r>
              <a:rPr lang="en-US" sz="2400" dirty="0" smtClean="0">
                <a:latin typeface="Menlo Regular"/>
                <a:cs typeface="Menlo Regular"/>
              </a:rPr>
              <a:t>pair</a:t>
            </a:r>
            <a:r>
              <a:rPr lang="en-US" sz="2400" dirty="0" smtClean="0">
                <a:latin typeface="Menlo Regular"/>
                <a:cs typeface="Menlo Regular"/>
              </a:rPr>
              <a:t>&lt;R, R&gt;</a:t>
            </a:r>
            <a:r>
              <a:rPr lang="en-US" sz="2400" dirty="0" smtClean="0">
                <a:latin typeface="Menlo Regular"/>
                <a:cs typeface="Menlo Regular"/>
              </a:rPr>
              <a:t> extended_gcd</a:t>
            </a:r>
            <a:r>
              <a:rPr lang="en-US" sz="2400" dirty="0" smtClean="0">
                <a:latin typeface="Menlo Regular"/>
                <a:cs typeface="Menlo Regular"/>
              </a:rPr>
              <a:t>(R </a:t>
            </a:r>
            <a:r>
              <a:rPr lang="en-US" sz="2400" dirty="0">
                <a:latin typeface="Menlo Regular"/>
                <a:cs typeface="Menlo Regular"/>
              </a:rPr>
              <a:t>a</a:t>
            </a:r>
            <a:r>
              <a:rPr lang="en-US" sz="2400" dirty="0" smtClean="0">
                <a:latin typeface="Menlo Regular"/>
                <a:cs typeface="Menlo Regular"/>
              </a:rPr>
              <a:t>, R </a:t>
            </a:r>
            <a:r>
              <a:rPr lang="en-US" sz="2400" dirty="0">
                <a:latin typeface="Menlo Regular"/>
                <a:cs typeface="Menlo Regular"/>
              </a:rPr>
              <a:t>b</a:t>
            </a:r>
            <a:r>
              <a:rPr lang="en-US" sz="2400" dirty="0" smtClean="0">
                <a:latin typeface="Menlo Regular"/>
                <a:cs typeface="Menlo Regular"/>
              </a:rPr>
              <a:t>) </a:t>
            </a:r>
            <a:r>
              <a:rPr lang="en-US" sz="2400" dirty="0">
                <a:latin typeface="Menlo Regular"/>
                <a:cs typeface="Menlo Regular"/>
              </a:rPr>
              <a:t>{</a:t>
            </a:r>
          </a:p>
          <a:p>
            <a:pPr>
              <a:lnSpc>
                <a:spcPct val="80000"/>
              </a:lnSpc>
              <a:buFontTx/>
              <a:buNone/>
            </a:pPr>
            <a:r>
              <a:rPr lang="en-US" sz="2400" dirty="0">
                <a:latin typeface="Menlo Regular"/>
                <a:cs typeface="Menlo Regular"/>
              </a:rPr>
              <a:t> </a:t>
            </a:r>
            <a:r>
              <a:rPr lang="en-US" sz="2400" dirty="0" smtClean="0">
                <a:latin typeface="Menlo Regular"/>
                <a:cs typeface="Menlo Regular"/>
              </a:rPr>
              <a:t> </a:t>
            </a:r>
            <a:r>
              <a:rPr lang="en-US" sz="2400" dirty="0" smtClean="0">
                <a:latin typeface="Menlo Regular"/>
                <a:cs typeface="Menlo Regular"/>
              </a:rPr>
              <a:t>R x0(1); </a:t>
            </a:r>
            <a:endParaRPr lang="en-US" sz="2400" dirty="0">
              <a:latin typeface="Menlo Regular"/>
              <a:cs typeface="Menlo Regular"/>
            </a:endParaRPr>
          </a:p>
          <a:p>
            <a:pPr>
              <a:lnSpc>
                <a:spcPct val="80000"/>
              </a:lnSpc>
              <a:buFontTx/>
              <a:buNone/>
            </a:pPr>
            <a:r>
              <a:rPr lang="en-US" sz="2400" dirty="0">
                <a:latin typeface="Menlo Regular"/>
                <a:cs typeface="Menlo Regular"/>
              </a:rPr>
              <a:t> </a:t>
            </a:r>
            <a:r>
              <a:rPr lang="en-US" sz="2400" dirty="0" smtClean="0">
                <a:latin typeface="Menlo Regular"/>
                <a:cs typeface="Menlo Regular"/>
              </a:rPr>
              <a:t> </a:t>
            </a:r>
            <a:r>
              <a:rPr lang="en-US" sz="2400" dirty="0" smtClean="0">
                <a:latin typeface="Menlo Regular"/>
                <a:cs typeface="Menlo Regular"/>
              </a:rPr>
              <a:t>R </a:t>
            </a:r>
            <a:r>
              <a:rPr lang="en-US" sz="2400" dirty="0" smtClean="0">
                <a:latin typeface="Menlo Regular"/>
                <a:cs typeface="Menlo Regular"/>
              </a:rPr>
              <a:t>x1(0</a:t>
            </a:r>
            <a:r>
              <a:rPr lang="en-US" sz="2400" dirty="0" smtClean="0">
                <a:latin typeface="Menlo Regular"/>
                <a:cs typeface="Menlo Regular"/>
              </a:rPr>
              <a:t>); </a:t>
            </a:r>
            <a:endParaRPr lang="en-US" sz="2400" dirty="0">
              <a:latin typeface="Menlo Regular"/>
              <a:cs typeface="Menlo Regular"/>
            </a:endParaRPr>
          </a:p>
          <a:p>
            <a:pPr>
              <a:lnSpc>
                <a:spcPct val="80000"/>
              </a:lnSpc>
              <a:buFontTx/>
              <a:buNone/>
            </a:pPr>
            <a:r>
              <a:rPr lang="en-US" sz="2400" dirty="0" smtClean="0">
                <a:latin typeface="Menlo Regular"/>
                <a:cs typeface="Menlo Regular"/>
              </a:rPr>
              <a:t>  while (b </a:t>
            </a:r>
            <a:r>
              <a:rPr lang="en-US" sz="2400" dirty="0">
                <a:latin typeface="Menlo Regular"/>
                <a:cs typeface="Menlo Regular"/>
              </a:rPr>
              <a:t>!= </a:t>
            </a:r>
            <a:r>
              <a:rPr lang="en-US" sz="2400" dirty="0" smtClean="0">
                <a:latin typeface="Menlo Regular"/>
                <a:cs typeface="Menlo Regular"/>
              </a:rPr>
              <a:t>R(0)) </a:t>
            </a:r>
            <a:r>
              <a:rPr lang="en-US" sz="2400" dirty="0">
                <a:latin typeface="Menlo Regular"/>
                <a:cs typeface="Menlo Regular"/>
              </a:rPr>
              <a:t>{ </a:t>
            </a:r>
            <a:endParaRPr lang="en-US" sz="2400" dirty="0" smtClean="0">
              <a:latin typeface="Menlo Regular"/>
              <a:cs typeface="Menlo Regular"/>
            </a:endParaRPr>
          </a:p>
          <a:p>
            <a:pPr>
              <a:lnSpc>
                <a:spcPct val="80000"/>
              </a:lnSpc>
              <a:buFontTx/>
              <a:buNone/>
            </a:pPr>
            <a:r>
              <a:rPr lang="en-US" sz="2400" dirty="0">
                <a:latin typeface="Menlo Regular"/>
                <a:cs typeface="Menlo Regular"/>
              </a:rPr>
              <a:t> </a:t>
            </a:r>
            <a:r>
              <a:rPr lang="en-US" sz="2400" dirty="0" smtClean="0">
                <a:latin typeface="Menlo Regular"/>
                <a:cs typeface="Menlo Regular"/>
              </a:rPr>
              <a:t>   // </a:t>
            </a:r>
            <a:r>
              <a:rPr lang="en-US" sz="2800" dirty="0" smtClean="0">
                <a:latin typeface="Palatino"/>
                <a:cs typeface="Palatino"/>
              </a:rPr>
              <a:t>compute new </a:t>
            </a:r>
            <a:r>
              <a:rPr lang="en-US" sz="2800" i="1" dirty="0" smtClean="0">
                <a:latin typeface="Palatino"/>
                <a:cs typeface="Palatino"/>
              </a:rPr>
              <a:t>r</a:t>
            </a:r>
            <a:r>
              <a:rPr lang="en-US" sz="2800" dirty="0" smtClean="0">
                <a:latin typeface="Palatino"/>
                <a:cs typeface="Palatino"/>
              </a:rPr>
              <a:t> and </a:t>
            </a:r>
            <a:r>
              <a:rPr lang="en-US" sz="2800" i="1" dirty="0" smtClean="0">
                <a:latin typeface="Palatino"/>
                <a:cs typeface="Palatino"/>
              </a:rPr>
              <a:t>x</a:t>
            </a:r>
            <a:endParaRPr lang="en-US" sz="2800" i="1" dirty="0">
              <a:latin typeface="Palatino"/>
              <a:cs typeface="Palatino"/>
            </a:endParaRPr>
          </a:p>
          <a:p>
            <a:pPr>
              <a:lnSpc>
                <a:spcPct val="80000"/>
              </a:lnSpc>
              <a:buFontTx/>
              <a:buNone/>
            </a:pPr>
            <a:r>
              <a:rPr lang="en-US" sz="2400" dirty="0" smtClean="0">
                <a:latin typeface="Menlo Regular"/>
                <a:cs typeface="Menlo Regular"/>
              </a:rPr>
              <a:t>    pair&lt;R, R&gt; </a:t>
            </a:r>
            <a:r>
              <a:rPr lang="en-US" sz="2400" dirty="0">
                <a:latin typeface="Menlo Regular"/>
                <a:cs typeface="Menlo Regular"/>
              </a:rPr>
              <a:t>p</a:t>
            </a:r>
            <a:r>
              <a:rPr lang="en-US" sz="2400" dirty="0" smtClean="0">
                <a:latin typeface="Menlo Regular"/>
                <a:cs typeface="Menlo Regular"/>
              </a:rPr>
              <a:t> </a:t>
            </a:r>
            <a:r>
              <a:rPr lang="en-US" sz="2400" dirty="0">
                <a:latin typeface="Menlo Regular"/>
                <a:cs typeface="Menlo Regular"/>
              </a:rPr>
              <a:t>= </a:t>
            </a:r>
            <a:r>
              <a:rPr lang="en-US" sz="2400" dirty="0" smtClean="0">
                <a:latin typeface="Menlo Regular"/>
                <a:cs typeface="Menlo Regular"/>
              </a:rPr>
              <a:t>quotient_remainder(a, b)</a:t>
            </a:r>
            <a:r>
              <a:rPr lang="en-US" sz="2400" dirty="0" smtClean="0">
                <a:latin typeface="Menlo Regular"/>
                <a:cs typeface="Menlo Regular"/>
              </a:rPr>
              <a:t>; </a:t>
            </a:r>
            <a:endParaRPr lang="en-US" sz="2400" dirty="0">
              <a:latin typeface="Menlo Regular"/>
              <a:cs typeface="Menlo Regular"/>
            </a:endParaRPr>
          </a:p>
          <a:p>
            <a:pPr>
              <a:lnSpc>
                <a:spcPct val="80000"/>
              </a:lnSpc>
              <a:buFontTx/>
              <a:buNone/>
            </a:pPr>
            <a:r>
              <a:rPr lang="en-US" sz="2400" dirty="0">
                <a:latin typeface="Menlo Regular"/>
                <a:cs typeface="Menlo Regular"/>
              </a:rPr>
              <a:t> </a:t>
            </a:r>
            <a:r>
              <a:rPr lang="en-US" sz="2400" dirty="0" smtClean="0">
                <a:latin typeface="Menlo Regular"/>
                <a:cs typeface="Menlo Regular"/>
              </a:rPr>
              <a:t>   R x2</a:t>
            </a:r>
            <a:r>
              <a:rPr lang="en-US" sz="2400" dirty="0" smtClean="0">
                <a:latin typeface="Menlo Regular"/>
                <a:cs typeface="Menlo Regular"/>
              </a:rPr>
              <a:t> </a:t>
            </a:r>
            <a:r>
              <a:rPr lang="en-US" sz="2400" dirty="0" smtClean="0">
                <a:latin typeface="Menlo Regular"/>
                <a:cs typeface="Menlo Regular"/>
              </a:rPr>
              <a:t>= x1 – p.first * x0;</a:t>
            </a:r>
          </a:p>
          <a:p>
            <a:pPr>
              <a:lnSpc>
                <a:spcPct val="80000"/>
              </a:lnSpc>
              <a:buFontTx/>
              <a:buNone/>
            </a:pPr>
            <a:r>
              <a:rPr lang="en-US" sz="2400" dirty="0" smtClean="0">
                <a:latin typeface="Menlo Regular"/>
                <a:cs typeface="Menlo Regular"/>
              </a:rPr>
              <a:t>    // </a:t>
            </a:r>
            <a:r>
              <a:rPr lang="en-US" sz="2800" dirty="0" smtClean="0">
                <a:latin typeface="Palatino"/>
                <a:cs typeface="Palatino"/>
              </a:rPr>
              <a:t>shift </a:t>
            </a:r>
            <a:r>
              <a:rPr lang="en-US" sz="2800" i="1" dirty="0" smtClean="0">
                <a:latin typeface="Palatino"/>
                <a:cs typeface="Palatino"/>
              </a:rPr>
              <a:t>r</a:t>
            </a:r>
            <a:r>
              <a:rPr lang="en-US" sz="2800" dirty="0" smtClean="0">
                <a:latin typeface="Palatino"/>
                <a:cs typeface="Palatino"/>
              </a:rPr>
              <a:t> and </a:t>
            </a:r>
            <a:r>
              <a:rPr lang="en-US" sz="2800" i="1" dirty="0" smtClean="0">
                <a:latin typeface="Palatino"/>
                <a:cs typeface="Palatino"/>
              </a:rPr>
              <a:t>x</a:t>
            </a:r>
          </a:p>
          <a:p>
            <a:pPr>
              <a:lnSpc>
                <a:spcPct val="80000"/>
              </a:lnSpc>
              <a:buFontTx/>
              <a:buNone/>
            </a:pPr>
            <a:r>
              <a:rPr lang="en-US" sz="2400" dirty="0" smtClean="0">
                <a:latin typeface="Menlo Regular"/>
                <a:cs typeface="Menlo Regular"/>
              </a:rPr>
              <a:t>    x0 = x1; x1 = x2; </a:t>
            </a:r>
          </a:p>
          <a:p>
            <a:pPr>
              <a:lnSpc>
                <a:spcPct val="80000"/>
              </a:lnSpc>
              <a:buFontTx/>
              <a:buNone/>
            </a:pPr>
            <a:r>
              <a:rPr lang="en-US" sz="2400" dirty="0" smtClean="0">
                <a:latin typeface="Menlo Regular"/>
                <a:cs typeface="Menlo Regular"/>
              </a:rPr>
              <a:t>    a = b; </a:t>
            </a:r>
            <a:r>
              <a:rPr lang="en-US" sz="2400" dirty="0" smtClean="0">
                <a:latin typeface="Menlo Regular"/>
                <a:cs typeface="Menlo Regular"/>
              </a:rPr>
              <a:t>b = p.second;</a:t>
            </a:r>
            <a:endParaRPr lang="en-US" sz="2400" dirty="0">
              <a:latin typeface="Menlo Regular"/>
              <a:cs typeface="Menlo Regular"/>
            </a:endParaRPr>
          </a:p>
          <a:p>
            <a:pPr>
              <a:lnSpc>
                <a:spcPct val="80000"/>
              </a:lnSpc>
              <a:buFontTx/>
              <a:buNone/>
            </a:pPr>
            <a:r>
              <a:rPr lang="en-US" sz="2400" dirty="0">
                <a:latin typeface="Menlo Regular"/>
                <a:cs typeface="Menlo Regular"/>
              </a:rPr>
              <a:t> </a:t>
            </a:r>
            <a:r>
              <a:rPr lang="en-US" sz="2400" dirty="0" smtClean="0">
                <a:latin typeface="Menlo Regular"/>
                <a:cs typeface="Menlo Regular"/>
              </a:rPr>
              <a:t> } </a:t>
            </a:r>
            <a:endParaRPr lang="en-US" sz="2400" dirty="0">
              <a:latin typeface="Menlo Regular"/>
              <a:cs typeface="Menlo Regular"/>
            </a:endParaRPr>
          </a:p>
          <a:p>
            <a:pPr>
              <a:lnSpc>
                <a:spcPct val="80000"/>
              </a:lnSpc>
              <a:buFontTx/>
              <a:buNone/>
            </a:pPr>
            <a:r>
              <a:rPr lang="en-US" sz="2400" dirty="0">
                <a:latin typeface="Menlo Regular"/>
                <a:cs typeface="Menlo Regular"/>
              </a:rPr>
              <a:t> </a:t>
            </a:r>
            <a:r>
              <a:rPr lang="en-US" sz="2400" dirty="0" smtClean="0">
                <a:latin typeface="Menlo Regular"/>
                <a:cs typeface="Menlo Regular"/>
              </a:rPr>
              <a:t> </a:t>
            </a:r>
            <a:r>
              <a:rPr lang="en-US" sz="2400" dirty="0" smtClean="0">
                <a:latin typeface="Menlo Regular"/>
                <a:cs typeface="Menlo Regular"/>
              </a:rPr>
              <a:t>return make_pair(x0, a)</a:t>
            </a:r>
            <a:r>
              <a:rPr lang="en-US" sz="2400" dirty="0">
                <a:latin typeface="Menlo Regular"/>
                <a:cs typeface="Menlo Regular"/>
              </a:rPr>
              <a:t>; </a:t>
            </a:r>
          </a:p>
          <a:p>
            <a:pPr>
              <a:lnSpc>
                <a:spcPct val="80000"/>
              </a:lnSpc>
              <a:buFontTx/>
              <a:buNone/>
            </a:pPr>
            <a:r>
              <a:rPr lang="en-US" sz="2400" dirty="0">
                <a:latin typeface="Menlo Regular"/>
                <a:cs typeface="Menlo Regular"/>
              </a:rPr>
              <a:t>} </a:t>
            </a:r>
          </a:p>
        </p:txBody>
      </p:sp>
      <p:sp>
        <p:nvSpPr>
          <p:cNvPr id="3" name="Slide Number Placeholder 2"/>
          <p:cNvSpPr>
            <a:spLocks noGrp="1"/>
          </p:cNvSpPr>
          <p:nvPr>
            <p:ph type="sldNum" sz="quarter" idx="12"/>
          </p:nvPr>
        </p:nvSpPr>
        <p:spPr/>
        <p:txBody>
          <a:bodyPr/>
          <a:lstStyle/>
          <a:p>
            <a:fld id="{4AA04D0C-89BA-0845-9137-904D20B84DDB}" type="slidenum">
              <a:rPr lang="en-US" smtClean="0"/>
              <a:pPr/>
              <a:t>253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t>
            </a:r>
            <a:fld id="{1332E46D-5A1C-5348-A23A-A1F95DA7FE84}" type="slidenum">
              <a:rPr lang="en-US" smtClean="0"/>
              <a:t>254</a:t>
            </a:fld>
            <a:endParaRPr lang="en-US" dirty="0"/>
          </a:p>
        </p:txBody>
      </p:sp>
      <p:sp>
        <p:nvSpPr>
          <p:cNvPr id="3" name="Content Placeholder 2"/>
          <p:cNvSpPr>
            <a:spLocks noGrp="1"/>
          </p:cNvSpPr>
          <p:nvPr>
            <p:ph idx="1"/>
          </p:nvPr>
        </p:nvSpPr>
        <p:spPr/>
        <p:txBody>
          <a:bodyPr/>
          <a:lstStyle/>
          <a:p>
            <a:pPr marL="0" indent="0">
              <a:buNone/>
            </a:pPr>
            <a:r>
              <a:rPr lang="en-US" dirty="0" smtClean="0"/>
              <a:t>Develop a version of extended gcd based on Stein’s algorithm.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254</a:t>
            </a:fld>
            <a:endParaRPr lang="en-US"/>
          </a:p>
        </p:txBody>
      </p:sp>
    </p:spTree>
    <p:extLst>
      <p:ext uri="{BB962C8B-B14F-4D97-AF65-F5344CB8AC3E}">
        <p14:creationId xmlns:p14="http://schemas.microsoft.com/office/powerpoint/2010/main" val="2336113182"/>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gcd</a:t>
            </a:r>
            <a:endParaRPr lang="en-US" dirty="0"/>
          </a:p>
        </p:txBody>
      </p:sp>
      <p:sp>
        <p:nvSpPr>
          <p:cNvPr id="3" name="Content Placeholder 2"/>
          <p:cNvSpPr>
            <a:spLocks noGrp="1"/>
          </p:cNvSpPr>
          <p:nvPr>
            <p:ph idx="1"/>
          </p:nvPr>
        </p:nvSpPr>
        <p:spPr/>
        <p:txBody>
          <a:bodyPr/>
          <a:lstStyle/>
          <a:p>
            <a:r>
              <a:rPr lang="en-US" dirty="0" smtClean="0"/>
              <a:t> Cryptography</a:t>
            </a:r>
          </a:p>
          <a:p>
            <a:r>
              <a:rPr lang="en-US" dirty="0"/>
              <a:t> </a:t>
            </a:r>
            <a:r>
              <a:rPr lang="en-US" dirty="0" smtClean="0"/>
              <a:t>Rational arithmetic</a:t>
            </a:r>
          </a:p>
          <a:p>
            <a:r>
              <a:rPr lang="en-US" dirty="0" smtClean="0"/>
              <a:t> Symbolic integration</a:t>
            </a:r>
          </a:p>
          <a:p>
            <a:r>
              <a:rPr lang="en-US" dirty="0" smtClean="0">
                <a:cs typeface="Menlo Regular"/>
              </a:rPr>
              <a:t> </a:t>
            </a:r>
            <a:r>
              <a:rPr lang="en-US" dirty="0" err="1" smtClean="0">
                <a:latin typeface="Menlo Regular"/>
                <a:cs typeface="Menlo Regular"/>
              </a:rPr>
              <a:t>std</a:t>
            </a:r>
            <a:r>
              <a:rPr lang="en-US" dirty="0" smtClean="0">
                <a:latin typeface="Menlo Regular"/>
                <a:cs typeface="Menlo Regular"/>
              </a:rPr>
              <a:t>::rotate</a:t>
            </a: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255</a:t>
            </a:fld>
            <a:endParaRPr lang="en-US"/>
          </a:p>
        </p:txBody>
      </p:sp>
    </p:spTree>
    <p:extLst>
      <p:ext uri="{BB962C8B-B14F-4D97-AF65-F5344CB8AC3E}">
        <p14:creationId xmlns:p14="http://schemas.microsoft.com/office/powerpoint/2010/main" val="3589745825"/>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Permutations</a:t>
            </a:r>
            <a:endParaRPr lang="en-US" dirty="0"/>
          </a:p>
        </p:txBody>
      </p:sp>
      <p:sp>
        <p:nvSpPr>
          <p:cNvPr id="3" name="Content Placeholder 2"/>
          <p:cNvSpPr>
            <a:spLocks noGrp="1"/>
          </p:cNvSpPr>
          <p:nvPr>
            <p:ph idx="1"/>
          </p:nvPr>
        </p:nvSpPr>
        <p:spPr/>
        <p:txBody>
          <a:bodyPr/>
          <a:lstStyle/>
          <a:p>
            <a:pPr marL="0" indent="0">
              <a:buNone/>
            </a:pPr>
            <a:r>
              <a:rPr lang="en-US" dirty="0" smtClean="0"/>
              <a:t>Permutation is a function from a sequence of </a:t>
            </a:r>
            <a:r>
              <a:rPr lang="en-US" i="1" dirty="0" smtClean="0">
                <a:latin typeface="Palatino"/>
                <a:cs typeface="Palatino"/>
              </a:rPr>
              <a:t>n</a:t>
            </a:r>
            <a:r>
              <a:rPr lang="en-US" dirty="0" smtClean="0"/>
              <a:t> objects onto itself. </a:t>
            </a:r>
          </a:p>
          <a:p>
            <a:pPr marL="0" indent="0">
              <a:buNone/>
            </a:pPr>
            <a:r>
              <a:rPr lang="en-US" dirty="0" smtClean="0"/>
              <a:t>Notation:</a:t>
            </a:r>
          </a:p>
          <a:p>
            <a:pPr marL="0" indent="0">
              <a:buNone/>
            </a:pPr>
            <a:endParaRPr lang="en-US" dirty="0"/>
          </a:p>
          <a:p>
            <a:pPr marL="0" indent="0">
              <a:buNone/>
            </a:pPr>
            <a:endParaRPr lang="en-US" dirty="0" smtClean="0"/>
          </a:p>
          <a:p>
            <a:pPr marL="0" indent="0">
              <a:buNone/>
            </a:pPr>
            <a:r>
              <a:rPr lang="en-US" dirty="0" smtClean="0"/>
              <a:t>Shorthand:</a:t>
            </a:r>
          </a:p>
          <a:p>
            <a:pPr marL="0" indent="0">
              <a:buNone/>
            </a:pPr>
            <a:r>
              <a:rPr lang="en-US" dirty="0"/>
              <a:t> </a:t>
            </a:r>
            <a:r>
              <a:rPr lang="en-US" dirty="0" smtClean="0"/>
              <a:t>               </a:t>
            </a:r>
            <a:endParaRPr lang="en-US" dirty="0" smtClean="0">
              <a:latin typeface="Palatino"/>
              <a:cs typeface="Palatino"/>
            </a:endParaRPr>
          </a:p>
          <a:p>
            <a:pPr marL="0" indent="0">
              <a:buNone/>
            </a:pPr>
            <a:r>
              <a:rPr lang="en-US" dirty="0" smtClean="0">
                <a:cs typeface="Palatino"/>
              </a:rPr>
              <a:t>Example: </a:t>
            </a:r>
            <a:r>
              <a:rPr lang="en-US" dirty="0" smtClean="0">
                <a:latin typeface="Palatino"/>
                <a:cs typeface="Palatino"/>
              </a:rPr>
              <a:t> (2 4 1 3): {</a:t>
            </a:r>
            <a:r>
              <a:rPr lang="en-US" i="1" dirty="0" smtClean="0">
                <a:latin typeface="Palatino"/>
                <a:cs typeface="Palatino"/>
              </a:rPr>
              <a:t>a, </a:t>
            </a:r>
            <a:r>
              <a:rPr lang="en-US" i="1" dirty="0">
                <a:latin typeface="Palatino"/>
                <a:cs typeface="Palatino"/>
              </a:rPr>
              <a:t>b</a:t>
            </a:r>
            <a:r>
              <a:rPr lang="en-US" i="1" dirty="0" smtClean="0">
                <a:latin typeface="Palatino"/>
                <a:cs typeface="Palatino"/>
              </a:rPr>
              <a:t>, </a:t>
            </a:r>
            <a:r>
              <a:rPr lang="en-US" i="1" dirty="0">
                <a:latin typeface="Palatino"/>
                <a:cs typeface="Palatino"/>
              </a:rPr>
              <a:t>c</a:t>
            </a:r>
            <a:r>
              <a:rPr lang="en-US" i="1" dirty="0" smtClean="0">
                <a:latin typeface="Palatino"/>
                <a:cs typeface="Palatino"/>
              </a:rPr>
              <a:t>, </a:t>
            </a:r>
            <a:r>
              <a:rPr lang="en-US" i="1" dirty="0">
                <a:latin typeface="Palatino"/>
                <a:cs typeface="Palatino"/>
              </a:rPr>
              <a:t>d</a:t>
            </a:r>
            <a:r>
              <a:rPr lang="en-US" dirty="0" smtClean="0">
                <a:latin typeface="Palatino"/>
                <a:cs typeface="Palatino"/>
              </a:rPr>
              <a:t>} = {</a:t>
            </a:r>
            <a:r>
              <a:rPr lang="en-US" i="1" dirty="0">
                <a:latin typeface="Palatino"/>
                <a:cs typeface="Palatino"/>
              </a:rPr>
              <a:t>c</a:t>
            </a:r>
            <a:r>
              <a:rPr lang="en-US" i="1" dirty="0" smtClean="0">
                <a:latin typeface="Palatino"/>
                <a:cs typeface="Palatino"/>
              </a:rPr>
              <a:t>, </a:t>
            </a:r>
            <a:r>
              <a:rPr lang="en-US" i="1" dirty="0">
                <a:latin typeface="Palatino"/>
                <a:cs typeface="Palatino"/>
              </a:rPr>
              <a:t>a</a:t>
            </a:r>
            <a:r>
              <a:rPr lang="en-US" i="1" dirty="0" smtClean="0">
                <a:latin typeface="Palatino"/>
                <a:cs typeface="Palatino"/>
              </a:rPr>
              <a:t>, </a:t>
            </a:r>
            <a:r>
              <a:rPr lang="en-US" i="1" dirty="0">
                <a:latin typeface="Palatino"/>
                <a:cs typeface="Palatino"/>
              </a:rPr>
              <a:t>d</a:t>
            </a:r>
            <a:r>
              <a:rPr lang="en-US" i="1" dirty="0" smtClean="0">
                <a:latin typeface="Palatino"/>
                <a:cs typeface="Palatino"/>
              </a:rPr>
              <a:t>, b</a:t>
            </a:r>
            <a:r>
              <a:rPr lang="en-US" dirty="0" smtClean="0">
                <a:latin typeface="Palatino"/>
                <a:cs typeface="Palatino"/>
              </a:rPr>
              <a:t>}</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256</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191" y="2825751"/>
            <a:ext cx="2517009" cy="999908"/>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4495800"/>
            <a:ext cx="2451100" cy="528669"/>
          </a:xfrm>
          <a:prstGeom prst="rect">
            <a:avLst/>
          </a:prstGeom>
        </p:spPr>
      </p:pic>
    </p:spTree>
    <p:extLst>
      <p:ext uri="{BB962C8B-B14F-4D97-AF65-F5344CB8AC3E}">
        <p14:creationId xmlns:p14="http://schemas.microsoft.com/office/powerpoint/2010/main" val="1198607844"/>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Symmetric Groups</a:t>
            </a:r>
            <a:endParaRPr lang="en-US" dirty="0"/>
          </a:p>
        </p:txBody>
      </p:sp>
      <p:sp>
        <p:nvSpPr>
          <p:cNvPr id="3" name="Content Placeholder 2"/>
          <p:cNvSpPr>
            <a:spLocks noGrp="1"/>
          </p:cNvSpPr>
          <p:nvPr>
            <p:ph idx="1"/>
          </p:nvPr>
        </p:nvSpPr>
        <p:spPr/>
        <p:txBody>
          <a:bodyPr/>
          <a:lstStyle/>
          <a:p>
            <a:r>
              <a:rPr lang="en-US" dirty="0" smtClean="0"/>
              <a:t>A set of all permutations on </a:t>
            </a:r>
            <a:r>
              <a:rPr lang="en-US" i="1" dirty="0" smtClean="0">
                <a:latin typeface="Palatino"/>
                <a:cs typeface="Palatino"/>
              </a:rPr>
              <a:t>n</a:t>
            </a:r>
            <a:r>
              <a:rPr lang="en-US" dirty="0" smtClean="0"/>
              <a:t> elements constitutes a group called the symmetric group </a:t>
            </a:r>
            <a:r>
              <a:rPr lang="en-US" i="1" dirty="0" smtClean="0">
                <a:latin typeface="Palatino"/>
                <a:cs typeface="Palatino"/>
              </a:rPr>
              <a:t>S</a:t>
            </a:r>
            <a:r>
              <a:rPr lang="en-US" i="1" baseline="-25000" dirty="0" smtClean="0">
                <a:latin typeface="Palatino"/>
                <a:cs typeface="Palatino"/>
              </a:rPr>
              <a:t>n</a:t>
            </a:r>
            <a:r>
              <a:rPr lang="en-US" dirty="0" smtClean="0"/>
              <a:t>.</a:t>
            </a:r>
          </a:p>
          <a:p>
            <a:pPr lvl="1"/>
            <a:r>
              <a:rPr lang="en-US" dirty="0" smtClean="0"/>
              <a:t>group operation: composition</a:t>
            </a:r>
          </a:p>
          <a:p>
            <a:pPr lvl="2"/>
            <a:r>
              <a:rPr lang="en-US" dirty="0" smtClean="0"/>
              <a:t>function composition is associative</a:t>
            </a:r>
          </a:p>
          <a:p>
            <a:pPr lvl="1"/>
            <a:r>
              <a:rPr lang="en-US" dirty="0" smtClean="0"/>
              <a:t>identity element: identity permutation</a:t>
            </a:r>
          </a:p>
          <a:p>
            <a:pPr lvl="1"/>
            <a:r>
              <a:rPr lang="en-US" dirty="0" smtClean="0"/>
              <a:t>inverse: inverse permutation</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257</a:t>
            </a:fld>
            <a:endParaRPr lang="en-US"/>
          </a:p>
        </p:txBody>
      </p:sp>
    </p:spTree>
    <p:extLst>
      <p:ext uri="{BB962C8B-B14F-4D97-AF65-F5344CB8AC3E}">
        <p14:creationId xmlns:p14="http://schemas.microsoft.com/office/powerpoint/2010/main" val="2030479147"/>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4606630C-2A53-2A43-B561-09C87E654A9E}" type="slidenum">
              <a:rPr lang="en-US" smtClean="0"/>
              <a:t>258</a:t>
            </a:fld>
            <a:endParaRPr lang="en-US" dirty="0"/>
          </a:p>
        </p:txBody>
      </p:sp>
      <p:sp>
        <p:nvSpPr>
          <p:cNvPr id="3" name="Content Placeholder 2"/>
          <p:cNvSpPr>
            <a:spLocks noGrp="1"/>
          </p:cNvSpPr>
          <p:nvPr>
            <p:ph idx="1"/>
          </p:nvPr>
        </p:nvSpPr>
        <p:spPr/>
        <p:txBody>
          <a:bodyPr/>
          <a:lstStyle/>
          <a:p>
            <a:pPr marL="0" indent="0">
              <a:buNone/>
            </a:pPr>
            <a:r>
              <a:rPr lang="en-US" dirty="0" smtClean="0"/>
              <a:t>What is the order of </a:t>
            </a:r>
            <a:r>
              <a:rPr lang="en-US" i="1" dirty="0" smtClean="0">
                <a:latin typeface="Palatino"/>
                <a:cs typeface="Palatino"/>
              </a:rPr>
              <a:t>S</a:t>
            </a:r>
            <a:r>
              <a:rPr lang="en-US" i="1" baseline="-25000" dirty="0" smtClean="0">
                <a:latin typeface="Palatino"/>
                <a:cs typeface="Palatino"/>
              </a:rPr>
              <a:t>n</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258</a:t>
            </a:fld>
            <a:endParaRPr lang="en-US"/>
          </a:p>
        </p:txBody>
      </p:sp>
    </p:spTree>
    <p:extLst>
      <p:ext uri="{BB962C8B-B14F-4D97-AF65-F5344CB8AC3E}">
        <p14:creationId xmlns:p14="http://schemas.microsoft.com/office/powerpoint/2010/main" val="3958406148"/>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Transpositions</a:t>
            </a:r>
            <a:endParaRPr lang="en-US" dirty="0"/>
          </a:p>
        </p:txBody>
      </p:sp>
      <p:sp>
        <p:nvSpPr>
          <p:cNvPr id="3" name="Content Placeholder 2"/>
          <p:cNvSpPr>
            <a:spLocks noGrp="1"/>
          </p:cNvSpPr>
          <p:nvPr>
            <p:ph idx="1"/>
          </p:nvPr>
        </p:nvSpPr>
        <p:spPr/>
        <p:txBody>
          <a:bodyPr/>
          <a:lstStyle/>
          <a:p>
            <a:pPr marL="0" indent="0">
              <a:buNone/>
            </a:pPr>
            <a:r>
              <a:rPr lang="en-US" dirty="0" smtClean="0"/>
              <a:t>A </a:t>
            </a:r>
            <a:r>
              <a:rPr lang="en-US" i="1" dirty="0" smtClean="0"/>
              <a:t>transposition</a:t>
            </a:r>
            <a:r>
              <a:rPr lang="en-US" dirty="0" smtClean="0"/>
              <a:t> </a:t>
            </a:r>
            <a:r>
              <a:rPr lang="en-US" dirty="0" smtClean="0">
                <a:latin typeface="Palatino"/>
                <a:cs typeface="Palatino"/>
              </a:rPr>
              <a:t>(</a:t>
            </a:r>
            <a:r>
              <a:rPr lang="en-US" i="1" dirty="0" smtClean="0">
                <a:latin typeface="Palatino"/>
                <a:cs typeface="Palatino"/>
              </a:rPr>
              <a:t>i j</a:t>
            </a:r>
            <a:r>
              <a:rPr lang="en-US" dirty="0" smtClean="0">
                <a:latin typeface="Palatino"/>
                <a:cs typeface="Palatino"/>
              </a:rPr>
              <a:t>) </a:t>
            </a:r>
            <a:r>
              <a:rPr lang="en-US" dirty="0" smtClean="0"/>
              <a:t>is a permutation that exchanges the </a:t>
            </a:r>
            <a:r>
              <a:rPr lang="en-US" i="1" dirty="0" err="1" smtClean="0">
                <a:latin typeface="Palatino"/>
                <a:cs typeface="Palatino"/>
              </a:rPr>
              <a:t>i</a:t>
            </a:r>
            <a:r>
              <a:rPr lang="en-US" dirty="0" err="1" smtClean="0"/>
              <a:t>th</a:t>
            </a:r>
            <a:r>
              <a:rPr lang="en-US" dirty="0" smtClean="0"/>
              <a:t> and </a:t>
            </a:r>
            <a:r>
              <a:rPr lang="en-US" i="1" dirty="0" err="1" smtClean="0">
                <a:latin typeface="Palatino"/>
                <a:cs typeface="Palatino"/>
              </a:rPr>
              <a:t>j</a:t>
            </a:r>
            <a:r>
              <a:rPr lang="en-US" dirty="0" err="1" smtClean="0"/>
              <a:t>th</a:t>
            </a:r>
            <a:r>
              <a:rPr lang="en-US" dirty="0" smtClean="0"/>
              <a:t> elements (</a:t>
            </a:r>
            <a:r>
              <a:rPr lang="en-US" i="1" dirty="0" smtClean="0">
                <a:latin typeface="Palatino"/>
                <a:cs typeface="Palatino"/>
              </a:rPr>
              <a:t>i ≠ j</a:t>
            </a:r>
            <a:r>
              <a:rPr lang="en-US" dirty="0" smtClean="0"/>
              <a:t>) leaving the rest in place.</a:t>
            </a:r>
          </a:p>
          <a:p>
            <a:pPr marL="0" indent="0">
              <a:buNone/>
            </a:pPr>
            <a:endParaRPr lang="en-US" dirty="0"/>
          </a:p>
          <a:p>
            <a:pPr marL="0" indent="0">
              <a:buNone/>
            </a:pPr>
            <a:r>
              <a:rPr lang="en-US" dirty="0" smtClean="0">
                <a:latin typeface="Palatino"/>
                <a:cs typeface="Palatino"/>
              </a:rPr>
              <a:t>(2 3): {</a:t>
            </a:r>
            <a:r>
              <a:rPr lang="en-US" i="1" dirty="0" smtClean="0">
                <a:latin typeface="Palatino"/>
                <a:cs typeface="Palatino"/>
              </a:rPr>
              <a:t>a, b, c, d</a:t>
            </a:r>
            <a:r>
              <a:rPr lang="en-US" dirty="0" smtClean="0">
                <a:latin typeface="Palatino"/>
                <a:cs typeface="Palatino"/>
              </a:rPr>
              <a:t>} = {</a:t>
            </a:r>
            <a:r>
              <a:rPr lang="en-US" i="1" dirty="0" smtClean="0">
                <a:latin typeface="Palatino"/>
                <a:cs typeface="Palatino"/>
              </a:rPr>
              <a:t>a, c, b, d</a:t>
            </a:r>
            <a:r>
              <a:rPr lang="en-US" dirty="0" smtClean="0">
                <a:latin typeface="Palatino"/>
                <a:cs typeface="Palatino"/>
              </a:rPr>
              <a:t>}</a:t>
            </a:r>
          </a:p>
          <a:p>
            <a:pPr marL="0" indent="0">
              <a:buNone/>
            </a:pPr>
            <a:endParaRPr lang="en-US" dirty="0"/>
          </a:p>
          <a:p>
            <a:pPr marL="0" indent="0">
              <a:buNone/>
            </a:pPr>
            <a:r>
              <a:rPr lang="en-US" dirty="0" smtClean="0"/>
              <a:t>(In C++, we call it </a:t>
            </a:r>
            <a:r>
              <a:rPr lang="en-US" dirty="0" smtClean="0">
                <a:latin typeface="Menlo Regular"/>
                <a:cs typeface="Menlo Regular"/>
              </a:rPr>
              <a:t>swap</a:t>
            </a: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259</a:t>
            </a:fld>
            <a:endParaRPr lang="en-US"/>
          </a:p>
        </p:txBody>
      </p:sp>
    </p:spTree>
    <p:extLst>
      <p:ext uri="{BB962C8B-B14F-4D97-AF65-F5344CB8AC3E}">
        <p14:creationId xmlns:p14="http://schemas.microsoft.com/office/powerpoint/2010/main" val="22877760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Plato (427BC - </a:t>
            </a:r>
            <a:r>
              <a:rPr lang="en-US" dirty="0" smtClean="0"/>
              <a:t>347BC)</a:t>
            </a:r>
            <a:endParaRPr lang="en-US" dirty="0"/>
          </a:p>
        </p:txBody>
      </p:sp>
      <p:pic>
        <p:nvPicPr>
          <p:cNvPr id="5" name="Content Placeholder 4"/>
          <p:cNvPicPr>
            <a:picLocks noGrp="1" noChangeAspect="1"/>
          </p:cNvPicPr>
          <p:nvPr>
            <p:ph idx="1"/>
          </p:nvPr>
        </p:nvPicPr>
        <p:blipFill>
          <a:blip r:embed="rId2"/>
          <a:srcRect l="-67088" r="-67088"/>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26</a:t>
            </a:fld>
            <a:endParaRPr lang="en-US"/>
          </a:p>
        </p:txBody>
      </p:sp>
    </p:spTree>
    <p:extLst>
      <p:ext uri="{BB962C8B-B14F-4D97-AF65-F5344CB8AC3E}">
        <p14:creationId xmlns:p14="http://schemas.microsoft.com/office/powerpoint/2010/main" val="890457304"/>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Transposition Lemma</a:t>
            </a:r>
            <a:endParaRPr lang="en-US" dirty="0"/>
          </a:p>
        </p:txBody>
      </p:sp>
      <p:sp>
        <p:nvSpPr>
          <p:cNvPr id="3" name="Content Placeholder 2"/>
          <p:cNvSpPr>
            <a:spLocks noGrp="1"/>
          </p:cNvSpPr>
          <p:nvPr>
            <p:ph idx="1"/>
          </p:nvPr>
        </p:nvSpPr>
        <p:spPr/>
        <p:txBody>
          <a:bodyPr/>
          <a:lstStyle/>
          <a:p>
            <a:pPr marL="0" indent="0">
              <a:buNone/>
            </a:pPr>
            <a:r>
              <a:rPr lang="en-US" dirty="0" smtClean="0"/>
              <a:t>Any permutation is a product of transpositions.</a:t>
            </a:r>
          </a:p>
          <a:p>
            <a:pPr marL="0" indent="0">
              <a:buNone/>
            </a:pPr>
            <a:endParaRPr lang="en-US" dirty="0"/>
          </a:p>
          <a:p>
            <a:pPr marL="0" indent="0">
              <a:buNone/>
            </a:pPr>
            <a:r>
              <a:rPr lang="en-US" dirty="0" smtClean="0"/>
              <a:t>Proof:</a:t>
            </a:r>
          </a:p>
          <a:p>
            <a:pPr marL="0" indent="0">
              <a:buNone/>
            </a:pPr>
            <a:r>
              <a:rPr lang="en-US" dirty="0" smtClean="0"/>
              <a:t>One transposition can put one element into its final destination. Therefore, </a:t>
            </a:r>
            <a:r>
              <a:rPr lang="en-US" i="1" dirty="0" smtClean="0">
                <a:latin typeface="Palatino"/>
                <a:cs typeface="Palatino"/>
              </a:rPr>
              <a:t>n − </a:t>
            </a:r>
            <a:r>
              <a:rPr lang="en-US" dirty="0" smtClean="0">
                <a:latin typeface="Palatino"/>
                <a:cs typeface="Palatino"/>
              </a:rPr>
              <a:t>1</a:t>
            </a:r>
            <a:r>
              <a:rPr lang="en-US" i="1" dirty="0" smtClean="0">
                <a:latin typeface="Palatino"/>
                <a:cs typeface="Palatino"/>
              </a:rPr>
              <a:t> </a:t>
            </a:r>
            <a:r>
              <a:rPr lang="en-US" dirty="0" smtClean="0"/>
              <a:t>transpositions will put all elements into their final destinations.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260</a:t>
            </a:fld>
            <a:endParaRPr lang="en-US"/>
          </a:p>
        </p:txBody>
      </p:sp>
    </p:spTree>
    <p:extLst>
      <p:ext uri="{BB962C8B-B14F-4D97-AF65-F5344CB8AC3E}">
        <p14:creationId xmlns:p14="http://schemas.microsoft.com/office/powerpoint/2010/main" val="3834461729"/>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3A49A069-F532-6B41-8272-E7CE7C2A12B2}" type="slidenum">
              <a:rPr lang="en-US" smtClean="0"/>
              <a:t>261</a:t>
            </a:fld>
            <a:endParaRPr lang="en-US" dirty="0"/>
          </a:p>
        </p:txBody>
      </p:sp>
      <p:sp>
        <p:nvSpPr>
          <p:cNvPr id="3" name="Content Placeholder 2"/>
          <p:cNvSpPr>
            <a:spLocks noGrp="1"/>
          </p:cNvSpPr>
          <p:nvPr>
            <p:ph idx="1"/>
          </p:nvPr>
        </p:nvSpPr>
        <p:spPr/>
        <p:txBody>
          <a:bodyPr/>
          <a:lstStyle/>
          <a:p>
            <a:pPr marL="0" indent="0">
              <a:buNone/>
            </a:pPr>
            <a:r>
              <a:rPr lang="en-US" dirty="0" smtClean="0"/>
              <a:t>Prove that if </a:t>
            </a:r>
            <a:r>
              <a:rPr lang="en-US" i="1" dirty="0" smtClean="0">
                <a:latin typeface="Palatino"/>
                <a:cs typeface="Palatino"/>
              </a:rPr>
              <a:t>n</a:t>
            </a:r>
            <a:r>
              <a:rPr lang="en-US" dirty="0" smtClean="0">
                <a:latin typeface="Palatino"/>
                <a:cs typeface="Palatino"/>
              </a:rPr>
              <a:t> &gt; 2</a:t>
            </a:r>
            <a:r>
              <a:rPr lang="en-US" dirty="0" smtClean="0"/>
              <a:t>, </a:t>
            </a:r>
            <a:r>
              <a:rPr lang="en-US" i="1" dirty="0" smtClean="0"/>
              <a:t>S</a:t>
            </a:r>
            <a:r>
              <a:rPr lang="en-US" i="1" baseline="-25000" dirty="0" smtClean="0"/>
              <a:t>n</a:t>
            </a:r>
            <a:r>
              <a:rPr lang="en-US" dirty="0" smtClean="0"/>
              <a:t> is not </a:t>
            </a:r>
            <a:r>
              <a:rPr lang="en-US" dirty="0"/>
              <a:t>A</a:t>
            </a:r>
            <a:r>
              <a:rPr lang="en-US" dirty="0" smtClean="0"/>
              <a:t>belian.</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261</a:t>
            </a:fld>
            <a:endParaRPr lang="en-US"/>
          </a:p>
        </p:txBody>
      </p:sp>
    </p:spTree>
    <p:extLst>
      <p:ext uri="{BB962C8B-B14F-4D97-AF65-F5344CB8AC3E}">
        <p14:creationId xmlns:p14="http://schemas.microsoft.com/office/powerpoint/2010/main" val="3550347534"/>
      </p:ext>
    </p:extLst>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in the permutations</a:t>
            </a:r>
            <a:endParaRPr lang="en-US" dirty="0"/>
          </a:p>
        </p:txBody>
      </p:sp>
      <p:sp>
        <p:nvSpPr>
          <p:cNvPr id="3" name="Content Placeholder 2"/>
          <p:cNvSpPr>
            <a:spLocks noGrp="1"/>
          </p:cNvSpPr>
          <p:nvPr>
            <p:ph idx="1"/>
          </p:nvPr>
        </p:nvSpPr>
        <p:spPr/>
        <p:txBody>
          <a:bodyPr/>
          <a:lstStyle/>
          <a:p>
            <a:pPr marL="0" indent="0">
              <a:buNone/>
            </a:pPr>
            <a:r>
              <a:rPr lang="en-US" dirty="0"/>
              <a:t>E</a:t>
            </a:r>
            <a:r>
              <a:rPr lang="en-US" dirty="0" smtClean="0"/>
              <a:t>very permutation can be decomposed into cycles. For example, (2 3 </a:t>
            </a:r>
            <a:r>
              <a:rPr lang="en-US" dirty="0"/>
              <a:t>5</a:t>
            </a:r>
            <a:r>
              <a:rPr lang="en-US" dirty="0" smtClean="0"/>
              <a:t> 6 </a:t>
            </a:r>
            <a:r>
              <a:rPr lang="en-US" dirty="0"/>
              <a:t>1</a:t>
            </a:r>
            <a:r>
              <a:rPr lang="en-US" dirty="0" smtClean="0"/>
              <a:t> </a:t>
            </a:r>
            <a:r>
              <a:rPr lang="en-US" dirty="0"/>
              <a:t>4</a:t>
            </a:r>
            <a:r>
              <a:rPr lang="en-US" dirty="0" smtClean="0"/>
              <a:t>) contains two cycles:</a:t>
            </a:r>
            <a:endParaRPr lang="en-US" dirty="0"/>
          </a:p>
          <a:p>
            <a:pPr marL="0" indent="0">
              <a:buNone/>
            </a:pPr>
            <a:endParaRPr lang="en-US" dirty="0" smtClean="0"/>
          </a:p>
          <a:p>
            <a:pPr marL="0" indent="0">
              <a:buNone/>
            </a:pPr>
            <a:endParaRPr lang="en-US" dirty="0"/>
          </a:p>
          <a:p>
            <a:pPr marL="0" indent="0">
              <a:buNone/>
            </a:pPr>
            <a:endParaRPr lang="en-US" dirty="0"/>
          </a:p>
          <a:p>
            <a:pPr marL="0" indent="0">
              <a:buNone/>
            </a:pPr>
            <a:endParaRPr lang="en-US" dirty="0" smtClean="0"/>
          </a:p>
          <a:p>
            <a:pPr marL="0" indent="0">
              <a:buNone/>
            </a:pPr>
            <a:r>
              <a:rPr lang="en-US" dirty="0" smtClean="0"/>
              <a:t>It is written</a:t>
            </a:r>
            <a:r>
              <a:rPr lang="en-US" dirty="0"/>
              <a:t> </a:t>
            </a:r>
            <a:r>
              <a:rPr lang="en-US" dirty="0" smtClean="0"/>
              <a:t>(</a:t>
            </a:r>
            <a:r>
              <a:rPr lang="en-US" dirty="0"/>
              <a:t>2 3 </a:t>
            </a:r>
            <a:r>
              <a:rPr lang="en-US" dirty="0" smtClean="0"/>
              <a:t>5 6 1 4) = (1 2 3 5)(4 6)</a:t>
            </a:r>
            <a:endParaRPr lang="en-US" dirty="0"/>
          </a:p>
          <a:p>
            <a:pPr marL="0" indent="0">
              <a:buNone/>
            </a:pPr>
            <a:endParaRPr lang="en-US" dirty="0" smtClean="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262</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1800110050"/>
              </p:ext>
            </p:extLst>
          </p:nvPr>
        </p:nvGraphicFramePr>
        <p:xfrm>
          <a:off x="1524000" y="3276601"/>
          <a:ext cx="2971800" cy="1981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946143841"/>
              </p:ext>
            </p:extLst>
          </p:nvPr>
        </p:nvGraphicFramePr>
        <p:xfrm>
          <a:off x="5029200" y="3733800"/>
          <a:ext cx="1600200" cy="1066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45276348"/>
      </p:ext>
    </p:extLst>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are disjoint</a:t>
            </a:r>
            <a:endParaRPr lang="en-US" dirty="0"/>
          </a:p>
        </p:txBody>
      </p:sp>
      <p:sp>
        <p:nvSpPr>
          <p:cNvPr id="3" name="Content Placeholder 2"/>
          <p:cNvSpPr>
            <a:spLocks noGrp="1"/>
          </p:cNvSpPr>
          <p:nvPr>
            <p:ph idx="1"/>
          </p:nvPr>
        </p:nvSpPr>
        <p:spPr/>
        <p:txBody>
          <a:bodyPr/>
          <a:lstStyle/>
          <a:p>
            <a:pPr marL="0" indent="0">
              <a:buNone/>
            </a:pPr>
            <a:r>
              <a:rPr lang="en-US" dirty="0" smtClean="0"/>
              <a:t>If you are at a position in a cycle, you can get to all other positions in that cycle. Therefore, if two cycles share a position, they share all the positions.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263</a:t>
            </a:fld>
            <a:endParaRPr lang="en-US"/>
          </a:p>
        </p:txBody>
      </p:sp>
    </p:spTree>
    <p:extLst>
      <p:ext uri="{BB962C8B-B14F-4D97-AF65-F5344CB8AC3E}">
        <p14:creationId xmlns:p14="http://schemas.microsoft.com/office/powerpoint/2010/main" val="1708872139"/>
      </p:ext>
    </p:extLst>
  </p:cSld>
  <p:clrMapOvr>
    <a:masterClrMapping/>
  </p:clrMapOvr>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Trivial cycle</a:t>
            </a:r>
            <a:endParaRPr lang="en-US" dirty="0"/>
          </a:p>
        </p:txBody>
      </p:sp>
      <p:sp>
        <p:nvSpPr>
          <p:cNvPr id="3" name="Content Placeholder 2"/>
          <p:cNvSpPr>
            <a:spLocks noGrp="1"/>
          </p:cNvSpPr>
          <p:nvPr>
            <p:ph idx="1"/>
          </p:nvPr>
        </p:nvSpPr>
        <p:spPr/>
        <p:txBody>
          <a:bodyPr/>
          <a:lstStyle/>
          <a:p>
            <a:pPr marL="0" indent="0">
              <a:buNone/>
            </a:pPr>
            <a:r>
              <a:rPr lang="en-US" dirty="0" smtClean="0"/>
              <a:t>A cycle containing one element is called a </a:t>
            </a:r>
            <a:r>
              <a:rPr lang="en-US" i="1" dirty="0" smtClean="0"/>
              <a:t>trivial cycle</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264</a:t>
            </a:fld>
            <a:endParaRPr lang="en-US"/>
          </a:p>
        </p:txBody>
      </p:sp>
    </p:spTree>
    <p:extLst>
      <p:ext uri="{BB962C8B-B14F-4D97-AF65-F5344CB8AC3E}">
        <p14:creationId xmlns:p14="http://schemas.microsoft.com/office/powerpoint/2010/main" val="1026171265"/>
      </p:ext>
    </p:extLst>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7EFA0FA7-578F-A347-AF86-1E11BFB2B885}" type="slidenum">
              <a:rPr lang="en-US" smtClean="0"/>
              <a:t>265</a:t>
            </a:fld>
            <a:endParaRPr lang="en-US" dirty="0"/>
          </a:p>
        </p:txBody>
      </p:sp>
      <p:sp>
        <p:nvSpPr>
          <p:cNvPr id="3" name="Content Placeholder 2"/>
          <p:cNvSpPr>
            <a:spLocks noGrp="1"/>
          </p:cNvSpPr>
          <p:nvPr>
            <p:ph idx="1"/>
          </p:nvPr>
        </p:nvSpPr>
        <p:spPr/>
        <p:txBody>
          <a:bodyPr/>
          <a:lstStyle/>
          <a:p>
            <a:pPr marL="0" indent="0">
              <a:buNone/>
            </a:pPr>
            <a:r>
              <a:rPr lang="en-US" dirty="0" smtClean="0"/>
              <a:t>How many non-trivial cycles could a permutation of </a:t>
            </a:r>
            <a:r>
              <a:rPr lang="en-US" i="1" dirty="0" smtClean="0">
                <a:latin typeface="Palatino"/>
                <a:cs typeface="Palatino"/>
              </a:rPr>
              <a:t>n</a:t>
            </a:r>
            <a:r>
              <a:rPr lang="en-US" dirty="0" smtClean="0"/>
              <a:t> elements contain?</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265</a:t>
            </a:fld>
            <a:endParaRPr lang="en-US"/>
          </a:p>
        </p:txBody>
      </p:sp>
    </p:spTree>
    <p:extLst>
      <p:ext uri="{BB962C8B-B14F-4D97-AF65-F5344CB8AC3E}">
        <p14:creationId xmlns:p14="http://schemas.microsoft.com/office/powerpoint/2010/main" val="4162639198"/>
      </p:ext>
    </p:extLst>
  </p:cSld>
  <p:clrMapOvr>
    <a:masterClrMapping/>
  </p:clrMapOvr>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assignments</a:t>
            </a:r>
            <a:endParaRPr lang="en-US" dirty="0"/>
          </a:p>
        </p:txBody>
      </p:sp>
      <p:sp>
        <p:nvSpPr>
          <p:cNvPr id="3" name="Content Placeholder 2"/>
          <p:cNvSpPr>
            <a:spLocks noGrp="1"/>
          </p:cNvSpPr>
          <p:nvPr>
            <p:ph idx="1"/>
          </p:nvPr>
        </p:nvSpPr>
        <p:spPr/>
        <p:txBody>
          <a:bodyPr/>
          <a:lstStyle/>
          <a:p>
            <a:pPr marL="0" indent="0">
              <a:buNone/>
            </a:pPr>
            <a:r>
              <a:rPr lang="en-US" sz="2800" dirty="0" smtClean="0"/>
              <a:t>The number of assignments needed to perform a permutation in place is </a:t>
            </a:r>
            <a:r>
              <a:rPr lang="en-US" sz="2800" i="1" dirty="0" smtClean="0">
                <a:latin typeface="Palatino"/>
                <a:cs typeface="Palatino"/>
              </a:rPr>
              <a:t>n – u + v</a:t>
            </a:r>
            <a:r>
              <a:rPr lang="en-US" sz="2800" dirty="0" smtClean="0"/>
              <a:t>, where </a:t>
            </a:r>
            <a:r>
              <a:rPr lang="en-US" sz="2800" i="1" dirty="0" smtClean="0">
                <a:latin typeface="Palatino"/>
                <a:cs typeface="Palatino"/>
              </a:rPr>
              <a:t>n</a:t>
            </a:r>
            <a:r>
              <a:rPr lang="en-US" sz="2800" dirty="0" smtClean="0"/>
              <a:t> is the number of elements, </a:t>
            </a:r>
            <a:r>
              <a:rPr lang="en-US" sz="2800" i="1" dirty="0" smtClean="0">
                <a:latin typeface="Palatino"/>
                <a:cs typeface="Palatino"/>
              </a:rPr>
              <a:t>u</a:t>
            </a:r>
            <a:r>
              <a:rPr lang="en-US" sz="2800" dirty="0" smtClean="0"/>
              <a:t> is the number of trivial cycles and </a:t>
            </a:r>
            <a:r>
              <a:rPr lang="en-US" sz="2800" i="1" dirty="0" smtClean="0">
                <a:latin typeface="Palatino"/>
                <a:cs typeface="Palatino"/>
              </a:rPr>
              <a:t>v</a:t>
            </a:r>
            <a:r>
              <a:rPr lang="en-US" sz="2800" dirty="0" smtClean="0"/>
              <a:t> is the number of non-trivial cycles. </a:t>
            </a:r>
          </a:p>
          <a:p>
            <a:pPr marL="0" indent="0">
              <a:buNone/>
            </a:pPr>
            <a:r>
              <a:rPr lang="en-US" sz="2800" dirty="0" smtClean="0"/>
              <a:t>Proof:</a:t>
            </a:r>
          </a:p>
          <a:p>
            <a:pPr marL="0" indent="0">
              <a:buNone/>
            </a:pPr>
            <a:r>
              <a:rPr lang="en-US" sz="2800" dirty="0" smtClean="0"/>
              <a:t>Every non-trivial cycle of length </a:t>
            </a:r>
            <a:r>
              <a:rPr lang="en-US" sz="2800" i="1" dirty="0" smtClean="0">
                <a:latin typeface="Palatino"/>
                <a:cs typeface="Palatino"/>
              </a:rPr>
              <a:t>k</a:t>
            </a:r>
            <a:r>
              <a:rPr lang="en-US" sz="2800" dirty="0" smtClean="0"/>
              <a:t> requires </a:t>
            </a:r>
            <a:br>
              <a:rPr lang="en-US" sz="2800" dirty="0" smtClean="0"/>
            </a:br>
            <a:r>
              <a:rPr lang="en-US" sz="2800" i="1" dirty="0" smtClean="0">
                <a:latin typeface="Palatino"/>
                <a:cs typeface="Palatino"/>
              </a:rPr>
              <a:t>k + 1 </a:t>
            </a:r>
            <a:r>
              <a:rPr lang="en-US" sz="2800" dirty="0" smtClean="0"/>
              <a:t>assignments. </a:t>
            </a:r>
            <a:r>
              <a:rPr lang="en-US" sz="2800" dirty="0"/>
              <a:t>T</a:t>
            </a:r>
            <a:r>
              <a:rPr lang="en-US" sz="2800" dirty="0" smtClean="0"/>
              <a:t>he number of elements in non-trivial cycles is equal </a:t>
            </a:r>
            <a:r>
              <a:rPr lang="en-US" sz="2800" i="1" dirty="0" smtClean="0">
                <a:latin typeface="Palatino"/>
                <a:cs typeface="Palatino"/>
              </a:rPr>
              <a:t>n – u </a:t>
            </a:r>
            <a:r>
              <a:rPr lang="en-US" sz="2800" dirty="0" smtClean="0"/>
              <a:t>and </a:t>
            </a:r>
            <a:r>
              <a:rPr lang="en-US" sz="2800" i="1" dirty="0" smtClean="0">
                <a:latin typeface="Palatino"/>
                <a:cs typeface="Palatino"/>
              </a:rPr>
              <a:t>v</a:t>
            </a:r>
            <a:r>
              <a:rPr lang="en-US" sz="2800" dirty="0" smtClean="0"/>
              <a:t> is added for all non-trivial cycles.</a:t>
            </a:r>
            <a:endParaRPr lang="en-US" sz="28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266</a:t>
            </a:fld>
            <a:endParaRPr lang="en-US"/>
          </a:p>
        </p:txBody>
      </p:sp>
    </p:spTree>
    <p:extLst>
      <p:ext uri="{BB962C8B-B14F-4D97-AF65-F5344CB8AC3E}">
        <p14:creationId xmlns:p14="http://schemas.microsoft.com/office/powerpoint/2010/main" val="412665145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93419FF3-5A0F-0F4F-9242-59CCCBC5213B}" type="slidenum">
              <a:rPr lang="en-US" smtClean="0"/>
              <a:t>267</a:t>
            </a:fld>
            <a:endParaRPr lang="en-US" dirty="0"/>
          </a:p>
        </p:txBody>
      </p:sp>
      <p:sp>
        <p:nvSpPr>
          <p:cNvPr id="3" name="Content Placeholder 2"/>
          <p:cNvSpPr>
            <a:spLocks noGrp="1"/>
          </p:cNvSpPr>
          <p:nvPr>
            <p:ph idx="1"/>
          </p:nvPr>
        </p:nvSpPr>
        <p:spPr/>
        <p:txBody>
          <a:bodyPr/>
          <a:lstStyle/>
          <a:p>
            <a:pPr marL="0" indent="0">
              <a:buNone/>
            </a:pPr>
            <a:r>
              <a:rPr lang="en-US" dirty="0" smtClean="0"/>
              <a:t>Design an in-place reverse algorithm for </a:t>
            </a:r>
            <a:r>
              <a:rPr lang="en-US" dirty="0"/>
              <a:t>f</a:t>
            </a:r>
            <a:r>
              <a:rPr lang="en-US" dirty="0" smtClean="0"/>
              <a:t>orward iterators; that is, it should work for singly-linked lists without modifying the links.</a:t>
            </a:r>
          </a:p>
          <a:p>
            <a:pPr marL="0" indent="0">
              <a:buNone/>
            </a:pPr>
            <a:r>
              <a:rPr lang="en-US" dirty="0" smtClean="0"/>
              <a:t> </a:t>
            </a:r>
            <a:endParaRPr lang="en-US" dirty="0"/>
          </a:p>
          <a:p>
            <a:pPr marL="0" indent="0">
              <a:buNone/>
            </a:pPr>
            <a:r>
              <a:rPr lang="en-US" sz="2400" dirty="0" smtClean="0"/>
              <a:t>An algorithm is </a:t>
            </a:r>
            <a:r>
              <a:rPr lang="en-US" sz="2400" i="1" dirty="0" smtClean="0"/>
              <a:t>in-place</a:t>
            </a:r>
            <a:r>
              <a:rPr lang="en-US" sz="2400" dirty="0" smtClean="0"/>
              <a:t> if for an input of length </a:t>
            </a:r>
            <a:r>
              <a:rPr lang="en-US" sz="2400" i="1" dirty="0" smtClean="0">
                <a:latin typeface="Palatino"/>
                <a:cs typeface="Palatino"/>
              </a:rPr>
              <a:t>n</a:t>
            </a:r>
            <a:r>
              <a:rPr lang="en-US" sz="2400" dirty="0" smtClean="0"/>
              <a:t> it uses </a:t>
            </a:r>
            <a:r>
              <a:rPr lang="en-US" sz="2400" i="1" dirty="0" smtClean="0">
                <a:latin typeface="Palatino"/>
                <a:cs typeface="Palatino"/>
              </a:rPr>
              <a:t>O</a:t>
            </a:r>
            <a:r>
              <a:rPr lang="en-US" sz="2400" dirty="0" smtClean="0">
                <a:latin typeface="Palatino"/>
                <a:cs typeface="Palatino"/>
              </a:rPr>
              <a:t>(</a:t>
            </a:r>
            <a:r>
              <a:rPr lang="en-US" sz="2400" i="1" dirty="0" smtClean="0">
                <a:latin typeface="Palatino"/>
                <a:cs typeface="Palatino"/>
              </a:rPr>
              <a:t>p</a:t>
            </a:r>
            <a:r>
              <a:rPr lang="en-US" sz="2400" dirty="0" smtClean="0">
                <a:latin typeface="Palatino"/>
                <a:cs typeface="Palatino"/>
              </a:rPr>
              <a:t>(log </a:t>
            </a:r>
            <a:r>
              <a:rPr lang="en-US" sz="2400" i="1" dirty="0" smtClean="0">
                <a:latin typeface="Palatino"/>
                <a:cs typeface="Palatino"/>
              </a:rPr>
              <a:t>n</a:t>
            </a:r>
            <a:r>
              <a:rPr lang="en-US" sz="2400" dirty="0" smtClean="0">
                <a:latin typeface="Palatino"/>
                <a:cs typeface="Palatino"/>
              </a:rPr>
              <a:t>)) </a:t>
            </a:r>
            <a:r>
              <a:rPr lang="en-US" sz="2400" dirty="0" smtClean="0"/>
              <a:t>additional space where </a:t>
            </a:r>
            <a:r>
              <a:rPr lang="en-US" sz="2400" i="1" dirty="0" smtClean="0">
                <a:latin typeface="Palatino"/>
                <a:cs typeface="Palatino"/>
              </a:rPr>
              <a:t>p</a:t>
            </a:r>
            <a:r>
              <a:rPr lang="en-US" sz="2400" dirty="0" smtClean="0"/>
              <a:t> is a polynomial. (Such algorithms are also called </a:t>
            </a:r>
            <a:r>
              <a:rPr lang="en-US" sz="2400" i="1" dirty="0" smtClean="0"/>
              <a:t>polylog space</a:t>
            </a:r>
            <a:r>
              <a:rPr lang="en-US" sz="2400" dirty="0" smtClean="0"/>
              <a:t> algorithms.)</a:t>
            </a:r>
            <a:endParaRPr lang="en-US" sz="24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267</a:t>
            </a:fld>
            <a:endParaRPr lang="en-US"/>
          </a:p>
        </p:txBody>
      </p:sp>
    </p:spTree>
    <p:extLst>
      <p:ext uri="{BB962C8B-B14F-4D97-AF65-F5344CB8AC3E}">
        <p14:creationId xmlns:p14="http://schemas.microsoft.com/office/powerpoint/2010/main" val="4230087102"/>
      </p:ext>
    </p:extLst>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Heirs of Pythagoras</a:t>
            </a:r>
            <a:endParaRPr lang="en-US" dirty="0"/>
          </a:p>
        </p:txBody>
      </p:sp>
      <p:sp>
        <p:nvSpPr>
          <p:cNvPr id="6" name="Subtitle 5"/>
          <p:cNvSpPr>
            <a:spLocks noGrp="1"/>
          </p:cNvSpPr>
          <p:nvPr>
            <p:ph type="subTitle" idx="1"/>
          </p:nvPr>
        </p:nvSpPr>
        <p:spPr>
          <a:xfrm>
            <a:off x="1295400" y="3886200"/>
            <a:ext cx="6400800" cy="1752600"/>
          </a:xfrm>
        </p:spPr>
        <p:txBody>
          <a:bodyPr/>
          <a:lstStyle/>
          <a:p>
            <a:r>
              <a:rPr lang="en-US" dirty="0" smtClean="0"/>
              <a:t>Lecture 6</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268</a:t>
            </a:fld>
            <a:endParaRPr lang="en-US"/>
          </a:p>
        </p:txBody>
      </p:sp>
    </p:spTree>
    <p:extLst>
      <p:ext uri="{BB962C8B-B14F-4D97-AF65-F5344CB8AC3E}">
        <p14:creationId xmlns:p14="http://schemas.microsoft.com/office/powerpoint/2010/main" val="1062048376"/>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from Mathematics</a:t>
            </a:r>
            <a:endParaRPr lang="en-US" dirty="0"/>
          </a:p>
        </p:txBody>
      </p:sp>
      <p:sp>
        <p:nvSpPr>
          <p:cNvPr id="3" name="Content Placeholder 2"/>
          <p:cNvSpPr>
            <a:spLocks noGrp="1"/>
          </p:cNvSpPr>
          <p:nvPr>
            <p:ph idx="1"/>
          </p:nvPr>
        </p:nvSpPr>
        <p:spPr/>
        <p:txBody>
          <a:bodyPr/>
          <a:lstStyle/>
          <a:p>
            <a:r>
              <a:rPr lang="en-US" dirty="0" smtClean="0"/>
              <a:t>Abstracting from specific types to generalized theories</a:t>
            </a:r>
          </a:p>
          <a:p>
            <a:endParaRPr lang="en-US" dirty="0"/>
          </a:p>
          <a:p>
            <a:r>
              <a:rPr lang="en-US" dirty="0" smtClean="0"/>
              <a:t>Breaking the reasoning discourse into a sequence of small self-contained lemmas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269</a:t>
            </a:fld>
            <a:endParaRPr lang="en-US"/>
          </a:p>
        </p:txBody>
      </p:sp>
    </p:spTree>
    <p:extLst>
      <p:ext uri="{BB962C8B-B14F-4D97-AF65-F5344CB8AC3E}">
        <p14:creationId xmlns:p14="http://schemas.microsoft.com/office/powerpoint/2010/main" val="26971706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Plato</a:t>
            </a:r>
            <a:endParaRPr lang="en-US" dirty="0"/>
          </a:p>
        </p:txBody>
      </p:sp>
      <p:sp>
        <p:nvSpPr>
          <p:cNvPr id="3" name="Content Placeholder 2"/>
          <p:cNvSpPr>
            <a:spLocks noGrp="1"/>
          </p:cNvSpPr>
          <p:nvPr>
            <p:ph idx="1"/>
          </p:nvPr>
        </p:nvSpPr>
        <p:spPr/>
        <p:txBody>
          <a:bodyPr/>
          <a:lstStyle/>
          <a:p>
            <a:pPr marL="0" indent="0">
              <a:buNone/>
            </a:pPr>
            <a:r>
              <a:rPr lang="en-US" dirty="0"/>
              <a:t>The safest general characterization of the</a:t>
            </a:r>
            <a:br>
              <a:rPr lang="en-US" dirty="0"/>
            </a:br>
            <a:r>
              <a:rPr lang="en-US" dirty="0"/>
              <a:t>European philosophical tradition is that it consists of a series </a:t>
            </a:r>
            <a:r>
              <a:rPr lang="en-US" dirty="0" smtClean="0"/>
              <a:t>of footnotes </a:t>
            </a:r>
            <a:r>
              <a:rPr lang="en-US" dirty="0"/>
              <a:t>to </a:t>
            </a:r>
            <a:r>
              <a:rPr lang="en-US" dirty="0" smtClean="0"/>
              <a:t>Plato.</a:t>
            </a:r>
          </a:p>
          <a:p>
            <a:pPr marL="0" indent="0">
              <a:buNone/>
            </a:pPr>
            <a:r>
              <a:rPr lang="en-US" dirty="0" smtClean="0"/>
              <a:t> </a:t>
            </a:r>
          </a:p>
          <a:p>
            <a:pPr marL="0" indent="0">
              <a:buNone/>
            </a:pPr>
            <a:r>
              <a:rPr lang="en-US" dirty="0"/>
              <a:t> </a:t>
            </a:r>
            <a:r>
              <a:rPr lang="en-US" dirty="0" smtClean="0"/>
              <a:t>                        Alfred </a:t>
            </a:r>
            <a:r>
              <a:rPr lang="en-US" dirty="0"/>
              <a:t>North Whitehead</a:t>
            </a:r>
            <a:br>
              <a:rPr lang="en-US" dirty="0"/>
            </a:br>
            <a:r>
              <a:rPr lang="en-US" dirty="0" smtClean="0"/>
              <a:t>                         </a:t>
            </a:r>
            <a:r>
              <a:rPr lang="en-US" i="1" dirty="0" smtClean="0"/>
              <a:t>Process </a:t>
            </a:r>
            <a:r>
              <a:rPr lang="en-US" i="1" dirty="0"/>
              <a:t>and Reality</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27</a:t>
            </a:fld>
            <a:endParaRPr lang="en-US"/>
          </a:p>
        </p:txBody>
      </p:sp>
    </p:spTree>
    <p:extLst>
      <p:ext uri="{BB962C8B-B14F-4D97-AF65-F5344CB8AC3E}">
        <p14:creationId xmlns:p14="http://schemas.microsoft.com/office/powerpoint/2010/main" val="4043133659"/>
      </p:ext>
    </p:ext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Swapping ranges</a:t>
            </a:r>
            <a:endParaRPr lang="en-US" dirty="0"/>
          </a:p>
        </p:txBody>
      </p:sp>
      <p:sp>
        <p:nvSpPr>
          <p:cNvPr id="3" name="Content Placeholder 2"/>
          <p:cNvSpPr>
            <a:spLocks noGrp="1"/>
          </p:cNvSpPr>
          <p:nvPr>
            <p:ph idx="1"/>
          </p:nvPr>
        </p:nvSpPr>
        <p:spPr>
          <a:xfrm>
            <a:off x="228600" y="1600200"/>
            <a:ext cx="8686800" cy="4525963"/>
          </a:xfrm>
        </p:spPr>
        <p:txBody>
          <a:bodyPr/>
          <a:lstStyle/>
          <a:p>
            <a:pPr marL="0" indent="0">
              <a:buNone/>
            </a:pPr>
            <a:r>
              <a:rPr lang="en-US" sz="2800" dirty="0" smtClean="0">
                <a:latin typeface="Menlo Regular"/>
                <a:cs typeface="Menlo Regular"/>
              </a:rPr>
              <a:t> </a:t>
            </a:r>
          </a:p>
          <a:p>
            <a:pPr marL="0" indent="0">
              <a:buNone/>
            </a:pPr>
            <a:endParaRPr lang="en-US" sz="2800" dirty="0">
              <a:latin typeface="Menlo Regular"/>
              <a:cs typeface="Menlo Regular"/>
            </a:endParaRPr>
          </a:p>
          <a:p>
            <a:pPr marL="0" indent="0">
              <a:buNone/>
            </a:pPr>
            <a:r>
              <a:rPr lang="en-US" sz="2800" dirty="0" smtClean="0">
                <a:latin typeface="Menlo Regular"/>
                <a:cs typeface="Menlo Regular"/>
              </a:rPr>
              <a:t> while (condition) swap(*f0++, *f1++);</a:t>
            </a:r>
            <a:endParaRPr lang="en-US" sz="2800" dirty="0">
              <a:latin typeface="Menlo Regular"/>
              <a:cs typeface="Menlo Regular"/>
            </a:endParaRPr>
          </a:p>
          <a:p>
            <a:pPr marL="0" indent="0">
              <a:buNone/>
            </a:pPr>
            <a:r>
              <a:rPr lang="en-US" dirty="0">
                <a:latin typeface="Menlo Regular"/>
                <a:cs typeface="Menlo Regular"/>
              </a:rPr>
              <a:t>    </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270</a:t>
            </a:fld>
            <a:endParaRPr lang="en-US"/>
          </a:p>
        </p:txBody>
      </p:sp>
    </p:spTree>
    <p:extLst>
      <p:ext uri="{BB962C8B-B14F-4D97-AF65-F5344CB8AC3E}">
        <p14:creationId xmlns:p14="http://schemas.microsoft.com/office/powerpoint/2010/main" val="2788850271"/>
      </p:ext>
    </p:extLst>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sz="2800" dirty="0" smtClean="0"/>
              <a:t>                                             </a:t>
            </a:r>
            <a:r>
              <a:rPr lang="en-US" sz="2800" dirty="0" smtClean="0">
                <a:latin typeface="Palatino"/>
                <a:cs typeface="Palatino"/>
              </a:rPr>
              <a:t>semi-open     closed</a:t>
            </a:r>
            <a:endParaRPr lang="en-US" sz="2800" dirty="0">
              <a:latin typeface="Palatino"/>
              <a:cs typeface="Palatino"/>
            </a:endParaRPr>
          </a:p>
          <a:p>
            <a:pPr marL="0" indent="0">
              <a:buNone/>
            </a:pPr>
            <a:r>
              <a:rPr lang="en-US" sz="2800" dirty="0" smtClean="0">
                <a:latin typeface="Palatino"/>
                <a:cs typeface="Palatino"/>
              </a:rPr>
              <a:t>Bounded: two iterators              [</a:t>
            </a:r>
            <a:r>
              <a:rPr lang="en-US" sz="2800" i="1" dirty="0" smtClean="0">
                <a:latin typeface="Palatino"/>
                <a:cs typeface="Palatino"/>
              </a:rPr>
              <a:t>i, j</a:t>
            </a:r>
            <a:r>
              <a:rPr lang="en-US" sz="2800" dirty="0" smtClean="0">
                <a:latin typeface="Palatino"/>
                <a:cs typeface="Palatino"/>
              </a:rPr>
              <a:t>)              [</a:t>
            </a:r>
            <a:r>
              <a:rPr lang="en-US" sz="2800" i="1" dirty="0" smtClean="0">
                <a:latin typeface="Palatino"/>
                <a:cs typeface="Palatino"/>
              </a:rPr>
              <a:t>i, j</a:t>
            </a:r>
            <a:r>
              <a:rPr lang="en-US" sz="2800" dirty="0" smtClean="0">
                <a:latin typeface="Palatino"/>
                <a:cs typeface="Palatino"/>
              </a:rPr>
              <a:t>]   </a:t>
            </a:r>
          </a:p>
          <a:p>
            <a:pPr marL="0" indent="0">
              <a:buNone/>
            </a:pPr>
            <a:endParaRPr lang="en-US" sz="2800" dirty="0">
              <a:latin typeface="Palatino"/>
              <a:cs typeface="Palatino"/>
            </a:endParaRPr>
          </a:p>
          <a:p>
            <a:pPr marL="0" indent="0">
              <a:buNone/>
            </a:pPr>
            <a:r>
              <a:rPr lang="en-US" sz="2800" dirty="0" smtClean="0">
                <a:latin typeface="Palatino"/>
                <a:cs typeface="Palatino"/>
              </a:rPr>
              <a:t>Counted: iterator and integer   [</a:t>
            </a:r>
            <a:r>
              <a:rPr lang="en-US" sz="2800" i="1" dirty="0">
                <a:latin typeface="Palatino"/>
                <a:cs typeface="Palatino"/>
              </a:rPr>
              <a:t>i, </a:t>
            </a:r>
            <a:r>
              <a:rPr lang="en-US" sz="2800" i="1" dirty="0" smtClean="0">
                <a:latin typeface="Palatino"/>
                <a:cs typeface="Palatino"/>
              </a:rPr>
              <a:t>n</a:t>
            </a:r>
            <a:r>
              <a:rPr lang="en-US" sz="2800" dirty="0" smtClean="0">
                <a:latin typeface="Palatino"/>
                <a:cs typeface="Palatino"/>
              </a:rPr>
              <a:t>)             [</a:t>
            </a:r>
            <a:r>
              <a:rPr lang="en-US" sz="2800" i="1" dirty="0">
                <a:latin typeface="Palatino"/>
                <a:cs typeface="Palatino"/>
              </a:rPr>
              <a:t>i, </a:t>
            </a:r>
            <a:r>
              <a:rPr lang="en-US" sz="2800" i="1" dirty="0" smtClean="0">
                <a:latin typeface="Palatino"/>
                <a:cs typeface="Palatino"/>
              </a:rPr>
              <a:t>n</a:t>
            </a:r>
            <a:r>
              <a:rPr lang="en-US" sz="2800" dirty="0" smtClean="0">
                <a:latin typeface="Palatino"/>
                <a:cs typeface="Palatino"/>
              </a:rPr>
              <a:t>]</a:t>
            </a:r>
            <a:endParaRPr lang="en-US" sz="2800"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271</a:t>
            </a:fld>
            <a:endParaRPr lang="en-US"/>
          </a:p>
        </p:txBody>
      </p:sp>
    </p:spTree>
    <p:extLst>
      <p:ext uri="{BB962C8B-B14F-4D97-AF65-F5344CB8AC3E}">
        <p14:creationId xmlns:p14="http://schemas.microsoft.com/office/powerpoint/2010/main" val="3389484483"/>
      </p:ext>
    </p:extLst>
  </p:cSld>
  <p:clrMapOvr>
    <a:masterClrMapping/>
  </p:clrMapOvr>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Swapping an explicit range </a:t>
            </a:r>
            <a:br>
              <a:rPr lang="en-US" dirty="0" smtClean="0"/>
            </a:br>
            <a:r>
              <a:rPr lang="en-US" dirty="0" smtClean="0"/>
              <a:t>with an implicit range</a:t>
            </a:r>
            <a:endParaRPr lang="en-US" dirty="0"/>
          </a:p>
        </p:txBody>
      </p:sp>
      <p:sp>
        <p:nvSpPr>
          <p:cNvPr id="3" name="Content Placeholder 2"/>
          <p:cNvSpPr>
            <a:spLocks noGrp="1"/>
          </p:cNvSpPr>
          <p:nvPr>
            <p:ph idx="1"/>
          </p:nvPr>
        </p:nvSpPr>
        <p:spPr>
          <a:xfrm>
            <a:off x="381000" y="1600200"/>
            <a:ext cx="8382000" cy="4525963"/>
          </a:xfrm>
        </p:spPr>
        <p:txBody>
          <a:bodyPr>
            <a:normAutofit/>
          </a:bodyPr>
          <a:lstStyle/>
          <a:p>
            <a:pPr marL="0" indent="0">
              <a:buNone/>
            </a:pPr>
            <a:endParaRPr lang="en-US" sz="2800" dirty="0" smtClean="0">
              <a:latin typeface="Menlo Regular"/>
              <a:cs typeface="Menlo Regular"/>
            </a:endParaRPr>
          </a:p>
          <a:p>
            <a:pPr marL="0" indent="0">
              <a:buNone/>
            </a:pPr>
            <a:r>
              <a:rPr lang="en-US" sz="2800" dirty="0" smtClean="0">
                <a:latin typeface="Menlo Regular"/>
                <a:cs typeface="Menlo Regular"/>
              </a:rPr>
              <a:t>template </a:t>
            </a:r>
            <a:r>
              <a:rPr lang="en-US" sz="2800" dirty="0">
                <a:latin typeface="Menlo Regular"/>
                <a:cs typeface="Menlo Regular"/>
              </a:rPr>
              <a:t>&lt;ForwardIterator I0</a:t>
            </a:r>
            <a:r>
              <a:rPr lang="en-US" sz="2800" dirty="0" smtClean="0">
                <a:latin typeface="Menlo Regular"/>
                <a:cs typeface="Menlo Regular"/>
              </a:rPr>
              <a:t>,</a:t>
            </a:r>
            <a:br>
              <a:rPr lang="en-US" sz="2800" dirty="0" smtClean="0">
                <a:latin typeface="Menlo Regular"/>
                <a:cs typeface="Menlo Regular"/>
              </a:rPr>
            </a:br>
            <a:r>
              <a:rPr lang="en-US" sz="2800" dirty="0" smtClean="0">
                <a:latin typeface="Menlo Regular"/>
                <a:cs typeface="Menlo Regular"/>
              </a:rPr>
              <a:t>          ForwardIterator </a:t>
            </a:r>
            <a:r>
              <a:rPr lang="en-US" sz="2800" dirty="0">
                <a:latin typeface="Menlo Regular"/>
                <a:cs typeface="Menlo Regular"/>
              </a:rPr>
              <a:t>I1&gt;</a:t>
            </a:r>
          </a:p>
          <a:p>
            <a:pPr marL="0" indent="0">
              <a:buNone/>
            </a:pPr>
            <a:r>
              <a:rPr lang="en-US" sz="2800" dirty="0">
                <a:latin typeface="Menlo Regular"/>
                <a:cs typeface="Menlo Regular"/>
              </a:rPr>
              <a:t>I1 swap_ranges(I0 f0, I0 l0, I1 f1) {</a:t>
            </a:r>
          </a:p>
          <a:p>
            <a:pPr marL="0" indent="0">
              <a:buNone/>
            </a:pPr>
            <a:r>
              <a:rPr lang="en-US" sz="2800" dirty="0" smtClean="0">
                <a:latin typeface="Menlo Regular"/>
                <a:cs typeface="Menlo Regular"/>
              </a:rPr>
              <a:t>  while </a:t>
            </a:r>
            <a:r>
              <a:rPr lang="en-US" sz="2800" dirty="0">
                <a:latin typeface="Menlo Regular"/>
                <a:cs typeface="Menlo Regular"/>
              </a:rPr>
              <a:t>(f0 != l0) swap(*f0++, *f1++)</a:t>
            </a:r>
            <a:r>
              <a:rPr lang="en-US" sz="2800" dirty="0" smtClean="0">
                <a:latin typeface="Menlo Regular"/>
                <a:cs typeface="Menlo Regular"/>
              </a:rPr>
              <a:t>;</a:t>
            </a:r>
          </a:p>
          <a:p>
            <a:pPr marL="0" indent="0">
              <a:buNone/>
            </a:pPr>
            <a:r>
              <a:rPr lang="en-US" sz="2800" dirty="0" smtClean="0">
                <a:latin typeface="Menlo Regular"/>
                <a:cs typeface="Menlo Regular"/>
              </a:rPr>
              <a:t>  return </a:t>
            </a:r>
            <a:r>
              <a:rPr lang="en-US" sz="2800" dirty="0">
                <a:latin typeface="Menlo Regular"/>
                <a:cs typeface="Menlo Regular"/>
              </a:rPr>
              <a:t>f1;</a:t>
            </a:r>
          </a:p>
          <a:p>
            <a:pPr marL="0" indent="0">
              <a:buNone/>
            </a:pPr>
            <a:r>
              <a:rPr lang="en-US" sz="28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272</a:t>
            </a:fld>
            <a:endParaRPr lang="en-US"/>
          </a:p>
        </p:txBody>
      </p:sp>
    </p:spTree>
    <p:extLst>
      <p:ext uri="{BB962C8B-B14F-4D97-AF65-F5344CB8AC3E}">
        <p14:creationId xmlns:p14="http://schemas.microsoft.com/office/powerpoint/2010/main" val="1258183832"/>
      </p:ext>
    </p:extLst>
  </p:cSld>
  <p:clrMapOvr>
    <a:masterClrMapping/>
  </p:clrMapOvr>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Law of Useful Return </a:t>
            </a:r>
            <a:endParaRPr lang="en-US" dirty="0"/>
          </a:p>
        </p:txBody>
      </p:sp>
      <p:sp>
        <p:nvSpPr>
          <p:cNvPr id="3" name="Content Placeholder 2"/>
          <p:cNvSpPr>
            <a:spLocks noGrp="1"/>
          </p:cNvSpPr>
          <p:nvPr>
            <p:ph idx="1"/>
          </p:nvPr>
        </p:nvSpPr>
        <p:spPr/>
        <p:txBody>
          <a:bodyPr/>
          <a:lstStyle/>
          <a:p>
            <a:pPr marL="0" indent="0">
              <a:buNone/>
            </a:pPr>
            <a:r>
              <a:rPr lang="en-US" dirty="0" smtClean="0"/>
              <a:t>A procedure should return all the potentially useful information it computed. </a:t>
            </a:r>
          </a:p>
          <a:p>
            <a:pPr lvl="1"/>
            <a:r>
              <a:rPr lang="en-US" dirty="0" smtClean="0"/>
              <a:t>this does not imply doing unneeded extra</a:t>
            </a:r>
            <a:br>
              <a:rPr lang="en-US" dirty="0" smtClean="0"/>
            </a:br>
            <a:r>
              <a:rPr lang="en-US" dirty="0" smtClean="0"/>
              <a:t>computations.</a:t>
            </a:r>
          </a:p>
          <a:p>
            <a:pPr lvl="1"/>
            <a:r>
              <a:rPr lang="en-US" dirty="0" smtClean="0"/>
              <a:t>this does not imply returning useless information.</a:t>
            </a:r>
          </a:p>
          <a:p>
            <a:pPr marL="914400" lvl="2" indent="0">
              <a:buNone/>
            </a:pPr>
            <a:r>
              <a:rPr lang="en-US" dirty="0"/>
              <a:t>	</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273</a:t>
            </a:fld>
            <a:endParaRPr lang="en-US"/>
          </a:p>
        </p:txBody>
      </p:sp>
    </p:spTree>
    <p:extLst>
      <p:ext uri="{BB962C8B-B14F-4D97-AF65-F5344CB8AC3E}">
        <p14:creationId xmlns:p14="http://schemas.microsoft.com/office/powerpoint/2010/main" val="187048620"/>
      </p:ext>
    </p:ext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Law of Separating Types</a:t>
            </a:r>
            <a:endParaRPr lang="en-US" dirty="0"/>
          </a:p>
        </p:txBody>
      </p:sp>
      <p:sp>
        <p:nvSpPr>
          <p:cNvPr id="3" name="Content Placeholder 2"/>
          <p:cNvSpPr>
            <a:spLocks noGrp="1"/>
          </p:cNvSpPr>
          <p:nvPr>
            <p:ph idx="1"/>
          </p:nvPr>
        </p:nvSpPr>
        <p:spPr/>
        <p:txBody>
          <a:bodyPr/>
          <a:lstStyle/>
          <a:p>
            <a:pPr marL="0" indent="0">
              <a:buNone/>
            </a:pPr>
            <a:r>
              <a:rPr lang="en-US" dirty="0" smtClean="0"/>
              <a:t>Do not assume that two types are the same when they may be different.</a:t>
            </a:r>
            <a:endParaRPr lang="en-US" dirty="0"/>
          </a:p>
          <a:p>
            <a:pPr marL="0" indent="0">
              <a:buNone/>
            </a:pPr>
            <a:r>
              <a:rPr lang="en-US" sz="2400" dirty="0" smtClean="0">
                <a:latin typeface="Menlo Regular"/>
                <a:cs typeface="Menlo Regular"/>
              </a:rPr>
              <a:t>   template </a:t>
            </a:r>
            <a:r>
              <a:rPr lang="en-US" sz="2400" dirty="0">
                <a:latin typeface="Menlo Regular"/>
                <a:cs typeface="Menlo Regular"/>
              </a:rPr>
              <a:t>&lt;ForwardIterator I0,</a:t>
            </a:r>
            <a:br>
              <a:rPr lang="en-US" sz="2400" dirty="0">
                <a:latin typeface="Menlo Regular"/>
                <a:cs typeface="Menlo Regular"/>
              </a:rPr>
            </a:br>
            <a:r>
              <a:rPr lang="en-US" sz="2400" dirty="0" smtClean="0">
                <a:latin typeface="Menlo Regular"/>
                <a:cs typeface="Menlo Regular"/>
              </a:rPr>
              <a:t>             </a:t>
            </a:r>
            <a:r>
              <a:rPr lang="en-US" sz="2400" dirty="0">
                <a:latin typeface="Menlo Regular"/>
                <a:cs typeface="Menlo Regular"/>
              </a:rPr>
              <a:t>ForwardIterator I1&gt;</a:t>
            </a:r>
          </a:p>
          <a:p>
            <a:pPr marL="0" indent="0">
              <a:buNone/>
            </a:pPr>
            <a:r>
              <a:rPr lang="en-US" sz="2400" dirty="0" smtClean="0">
                <a:latin typeface="Menlo Regular"/>
                <a:cs typeface="Menlo Regular"/>
              </a:rPr>
              <a:t>   I1 </a:t>
            </a:r>
            <a:r>
              <a:rPr lang="en-US" sz="2400" dirty="0">
                <a:latin typeface="Menlo Regular"/>
                <a:cs typeface="Menlo Regular"/>
              </a:rPr>
              <a:t>swap_ranges(I0 f0, I0 l0, I1 f1</a:t>
            </a:r>
            <a:r>
              <a:rPr lang="en-US" sz="2400" dirty="0" smtClean="0">
                <a:latin typeface="Menlo Regular"/>
                <a:cs typeface="Menlo Regular"/>
              </a:rPr>
              <a:t>);</a:t>
            </a:r>
            <a:endParaRPr lang="en-US" sz="2400" dirty="0">
              <a:latin typeface="Menlo Regular"/>
              <a:cs typeface="Menlo Regular"/>
            </a:endParaRPr>
          </a:p>
          <a:p>
            <a:pPr marL="0" indent="0">
              <a:buNone/>
            </a:pPr>
            <a:r>
              <a:rPr lang="en-US" dirty="0" smtClean="0">
                <a:cs typeface="Menlo Regular"/>
              </a:rPr>
              <a:t>not</a:t>
            </a:r>
          </a:p>
          <a:p>
            <a:pPr marL="0" indent="0">
              <a:buNone/>
            </a:pPr>
            <a:r>
              <a:rPr lang="en-US" sz="2400" dirty="0" smtClean="0">
                <a:latin typeface="Menlo Regular"/>
                <a:cs typeface="Menlo Regular"/>
              </a:rPr>
              <a:t>   template </a:t>
            </a:r>
            <a:r>
              <a:rPr lang="en-US" sz="2400" dirty="0">
                <a:latin typeface="Menlo Regular"/>
                <a:cs typeface="Menlo Regular"/>
              </a:rPr>
              <a:t>&lt;ForwardIterator </a:t>
            </a:r>
            <a:r>
              <a:rPr lang="en-US" sz="2400" dirty="0" smtClean="0">
                <a:latin typeface="Menlo Regular"/>
                <a:cs typeface="Menlo Regular"/>
              </a:rPr>
              <a:t>I&gt;</a:t>
            </a:r>
            <a:endParaRPr lang="en-US" sz="2400" dirty="0">
              <a:latin typeface="Menlo Regular"/>
              <a:cs typeface="Menlo Regular"/>
            </a:endParaRPr>
          </a:p>
          <a:p>
            <a:pPr marL="0" indent="0">
              <a:buNone/>
            </a:pPr>
            <a:r>
              <a:rPr lang="en-US" sz="2400" dirty="0" smtClean="0">
                <a:latin typeface="Menlo Regular"/>
                <a:cs typeface="Menlo Regular"/>
              </a:rPr>
              <a:t>   I </a:t>
            </a:r>
            <a:r>
              <a:rPr lang="en-US" sz="2400" dirty="0">
                <a:latin typeface="Menlo Regular"/>
                <a:cs typeface="Menlo Regular"/>
              </a:rPr>
              <a:t>swap_ranges(</a:t>
            </a:r>
            <a:r>
              <a:rPr lang="en-US" sz="2400" dirty="0" smtClean="0">
                <a:latin typeface="Menlo Regular"/>
                <a:cs typeface="Menlo Regular"/>
              </a:rPr>
              <a:t>I </a:t>
            </a:r>
            <a:r>
              <a:rPr lang="en-US" sz="2400" dirty="0">
                <a:latin typeface="Menlo Regular"/>
                <a:cs typeface="Menlo Regular"/>
              </a:rPr>
              <a:t>f0, </a:t>
            </a:r>
            <a:r>
              <a:rPr lang="en-US" sz="2400" dirty="0" smtClean="0">
                <a:latin typeface="Menlo Regular"/>
                <a:cs typeface="Menlo Regular"/>
              </a:rPr>
              <a:t>I </a:t>
            </a:r>
            <a:r>
              <a:rPr lang="en-US" sz="2400" dirty="0">
                <a:latin typeface="Menlo Regular"/>
                <a:cs typeface="Menlo Regular"/>
              </a:rPr>
              <a:t>l0, </a:t>
            </a:r>
            <a:r>
              <a:rPr lang="en-US" sz="2400" dirty="0" smtClean="0">
                <a:latin typeface="Menlo Regular"/>
                <a:cs typeface="Menlo Regular"/>
              </a:rPr>
              <a:t>I </a:t>
            </a:r>
            <a:r>
              <a:rPr lang="en-US" sz="2400" dirty="0">
                <a:latin typeface="Menlo Regular"/>
                <a:cs typeface="Menlo Regular"/>
              </a:rPr>
              <a:t>f1);</a:t>
            </a: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 </a:t>
            </a:r>
            <a:endParaRPr lang="en-US" sz="24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274</a:t>
            </a:fld>
            <a:endParaRPr lang="en-US"/>
          </a:p>
        </p:txBody>
      </p:sp>
    </p:spTree>
    <p:extLst>
      <p:ext uri="{BB962C8B-B14F-4D97-AF65-F5344CB8AC3E}">
        <p14:creationId xmlns:p14="http://schemas.microsoft.com/office/powerpoint/2010/main" val="1422981272"/>
      </p:ext>
    </p:extLst>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Swapping explicit ranges</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endParaRPr lang="en-US" sz="2400" dirty="0" smtClean="0">
              <a:latin typeface="Menlo Regular"/>
              <a:cs typeface="Menlo Regular"/>
            </a:endParaRPr>
          </a:p>
          <a:p>
            <a:pPr marL="0" indent="0">
              <a:buNone/>
            </a:pPr>
            <a:r>
              <a:rPr lang="en-US" sz="2400" dirty="0" smtClean="0">
                <a:latin typeface="Menlo Regular"/>
                <a:cs typeface="Menlo Regular"/>
              </a:rPr>
              <a:t>template </a:t>
            </a:r>
            <a:r>
              <a:rPr lang="en-US" sz="2400" dirty="0">
                <a:latin typeface="Menlo Regular"/>
                <a:cs typeface="Menlo Regular"/>
              </a:rPr>
              <a:t>&lt;ForwardIterator I0</a:t>
            </a:r>
            <a:r>
              <a:rPr lang="en-US" sz="2400" dirty="0" smtClean="0">
                <a:latin typeface="Menlo Regular"/>
                <a:cs typeface="Menlo Regular"/>
              </a:rPr>
              <a:t>,</a:t>
            </a:r>
            <a:br>
              <a:rPr lang="en-US" sz="2400" dirty="0" smtClean="0">
                <a:latin typeface="Menlo Regular"/>
                <a:cs typeface="Menlo Regular"/>
              </a:rPr>
            </a:br>
            <a:r>
              <a:rPr lang="en-US" sz="2400" dirty="0" smtClean="0">
                <a:latin typeface="Menlo Regular"/>
                <a:cs typeface="Menlo Regular"/>
              </a:rPr>
              <a:t>          ForwardIterator </a:t>
            </a:r>
            <a:r>
              <a:rPr lang="en-US" sz="2400" dirty="0">
                <a:latin typeface="Menlo Regular"/>
                <a:cs typeface="Menlo Regular"/>
              </a:rPr>
              <a:t>I1&gt;</a:t>
            </a:r>
          </a:p>
          <a:p>
            <a:pPr marL="0" indent="0">
              <a:buNone/>
            </a:pPr>
            <a:r>
              <a:rPr lang="en-US" sz="2400" dirty="0">
                <a:latin typeface="Menlo Regular"/>
                <a:cs typeface="Menlo Regular"/>
              </a:rPr>
              <a:t>pair&lt;I0, I1&gt; swap_ranges(I0 f0, I0 l0, </a:t>
            </a:r>
            <a:r>
              <a:rPr lang="en-US" sz="2400" dirty="0" smtClean="0">
                <a:latin typeface="Menlo Regular"/>
                <a:cs typeface="Menlo Regular"/>
              </a:rPr>
              <a:t/>
            </a:r>
            <a:br>
              <a:rPr lang="en-US" sz="2400" dirty="0" smtClean="0">
                <a:latin typeface="Menlo Regular"/>
                <a:cs typeface="Menlo Regular"/>
              </a:rPr>
            </a:br>
            <a:r>
              <a:rPr lang="en-US" sz="2400" dirty="0" smtClean="0">
                <a:latin typeface="Menlo Regular"/>
                <a:cs typeface="Menlo Regular"/>
              </a:rPr>
              <a:t>                         I1 </a:t>
            </a:r>
            <a:r>
              <a:rPr lang="en-US" sz="2400" dirty="0">
                <a:latin typeface="Menlo Regular"/>
                <a:cs typeface="Menlo Regular"/>
              </a:rPr>
              <a:t>f1, I1 l1) {</a:t>
            </a:r>
          </a:p>
          <a:p>
            <a:pPr marL="0" indent="0">
              <a:buNone/>
            </a:pPr>
            <a:r>
              <a:rPr lang="en-US" sz="2400" dirty="0">
                <a:latin typeface="Menlo Regular"/>
                <a:cs typeface="Menlo Regular"/>
              </a:rPr>
              <a:t>  while (f0 != l0 &amp;&amp; </a:t>
            </a:r>
            <a:r>
              <a:rPr lang="en-US" sz="2400" dirty="0" smtClean="0">
                <a:latin typeface="Menlo Regular"/>
                <a:cs typeface="Menlo Regular"/>
              </a:rPr>
              <a:t>f1 </a:t>
            </a:r>
            <a:r>
              <a:rPr lang="en-US" sz="2400" dirty="0">
                <a:latin typeface="Menlo Regular"/>
                <a:cs typeface="Menlo Regular"/>
              </a:rPr>
              <a:t>!= l1) </a:t>
            </a:r>
            <a:r>
              <a:rPr lang="en-US" sz="2400" dirty="0" smtClean="0">
                <a:latin typeface="Menlo Regular"/>
                <a:cs typeface="Menlo Regular"/>
              </a:rPr>
              <a:t>{</a:t>
            </a:r>
            <a:br>
              <a:rPr lang="en-US" sz="2400" dirty="0" smtClean="0">
                <a:latin typeface="Menlo Regular"/>
                <a:cs typeface="Menlo Regular"/>
              </a:rPr>
            </a:br>
            <a:r>
              <a:rPr lang="en-US" sz="2400" dirty="0" smtClean="0">
                <a:latin typeface="Menlo Regular"/>
                <a:cs typeface="Menlo Regular"/>
              </a:rPr>
              <a:t>    swap</a:t>
            </a:r>
            <a:r>
              <a:rPr lang="en-US" sz="2400" dirty="0">
                <a:latin typeface="Menlo Regular"/>
                <a:cs typeface="Menlo Regular"/>
              </a:rPr>
              <a:t>(*f0++, *f1++)</a:t>
            </a:r>
            <a:r>
              <a:rPr lang="en-US" sz="2400" dirty="0" smtClean="0">
                <a:latin typeface="Menlo Regular"/>
                <a:cs typeface="Menlo Regular"/>
              </a:rPr>
              <a:t>;</a:t>
            </a:r>
            <a:br>
              <a:rPr lang="en-US" sz="2400" dirty="0" smtClean="0">
                <a:latin typeface="Menlo Regular"/>
                <a:cs typeface="Menlo Regular"/>
              </a:rPr>
            </a:br>
            <a:r>
              <a:rPr lang="en-US" sz="2400" dirty="0" smtClean="0">
                <a:latin typeface="Menlo Regular"/>
                <a:cs typeface="Menlo Regular"/>
              </a:rPr>
              <a:t>  }</a:t>
            </a:r>
            <a:endParaRPr lang="en-US" sz="2400" dirty="0">
              <a:latin typeface="Menlo Regular"/>
              <a:cs typeface="Menlo Regular"/>
            </a:endParaRPr>
          </a:p>
          <a:p>
            <a:pPr marL="0" indent="0">
              <a:buNone/>
            </a:pPr>
            <a:r>
              <a:rPr lang="en-US" sz="2400" dirty="0">
                <a:latin typeface="Menlo Regular"/>
                <a:cs typeface="Menlo Regular"/>
              </a:rPr>
              <a:t>  return pair&lt;I0, I1&gt;(f0, f1);</a:t>
            </a:r>
          </a:p>
          <a:p>
            <a:pPr marL="0" indent="0">
              <a:buNone/>
            </a:pPr>
            <a:r>
              <a:rPr lang="en-US" sz="2400" dirty="0">
                <a:latin typeface="Menlo Regular"/>
                <a:cs typeface="Menlo Regular"/>
              </a:rPr>
              <a:t>}</a:t>
            </a:r>
          </a:p>
          <a:p>
            <a:pPr marL="0" indent="0">
              <a:buNone/>
            </a:pP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275</a:t>
            </a:fld>
            <a:endParaRPr lang="en-US"/>
          </a:p>
        </p:txBody>
      </p:sp>
    </p:spTree>
    <p:extLst>
      <p:ext uri="{BB962C8B-B14F-4D97-AF65-F5344CB8AC3E}">
        <p14:creationId xmlns:p14="http://schemas.microsoft.com/office/powerpoint/2010/main" val="3470344470"/>
      </p:ext>
    </p:extLst>
  </p:cSld>
  <p:clrMapOvr>
    <a:masterClrMapping/>
  </p:clrMapOvr>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Law of Completeness </a:t>
            </a:r>
            <a:endParaRPr lang="en-US" dirty="0"/>
          </a:p>
        </p:txBody>
      </p:sp>
      <p:sp>
        <p:nvSpPr>
          <p:cNvPr id="3" name="Content Placeholder 2"/>
          <p:cNvSpPr>
            <a:spLocks noGrp="1"/>
          </p:cNvSpPr>
          <p:nvPr>
            <p:ph idx="1"/>
          </p:nvPr>
        </p:nvSpPr>
        <p:spPr/>
        <p:txBody>
          <a:bodyPr/>
          <a:lstStyle/>
          <a:p>
            <a:pPr marL="0" indent="0">
              <a:buNone/>
            </a:pPr>
            <a:r>
              <a:rPr lang="en-US" dirty="0" smtClean="0"/>
              <a:t>When designing an interface, consider all the related procedures.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276</a:t>
            </a:fld>
            <a:endParaRPr lang="en-US"/>
          </a:p>
        </p:txBody>
      </p:sp>
    </p:spTree>
    <p:extLst>
      <p:ext uri="{BB962C8B-B14F-4D97-AF65-F5344CB8AC3E}">
        <p14:creationId xmlns:p14="http://schemas.microsoft.com/office/powerpoint/2010/main" val="478894679"/>
      </p:ext>
    </p:extLst>
  </p:cSld>
  <p:clrMapOvr>
    <a:masterClrMapping/>
  </p:clrMapOvr>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Swapping counted ranges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sz="4400" dirty="0">
                <a:latin typeface="Menlo Regular"/>
                <a:cs typeface="Menlo Regular"/>
              </a:rPr>
              <a:t>template &lt;ForwardIterator I0, </a:t>
            </a:r>
          </a:p>
          <a:p>
            <a:pPr marL="0" indent="0">
              <a:buNone/>
            </a:pPr>
            <a:r>
              <a:rPr lang="en-US" sz="4400" dirty="0">
                <a:latin typeface="Menlo Regular"/>
                <a:cs typeface="Menlo Regular"/>
              </a:rPr>
              <a:t>          ForwardIterator I1, </a:t>
            </a:r>
          </a:p>
          <a:p>
            <a:pPr marL="0" indent="0">
              <a:buNone/>
            </a:pPr>
            <a:r>
              <a:rPr lang="en-US" sz="4400" dirty="0">
                <a:latin typeface="Menlo Regular"/>
                <a:cs typeface="Menlo Regular"/>
              </a:rPr>
              <a:t>          Integer N&gt;</a:t>
            </a:r>
          </a:p>
          <a:p>
            <a:pPr marL="0" indent="0">
              <a:buNone/>
            </a:pPr>
            <a:r>
              <a:rPr lang="en-US" sz="4400" dirty="0">
                <a:latin typeface="Menlo Regular"/>
                <a:cs typeface="Menlo Regular"/>
              </a:rPr>
              <a:t>pair&lt;I0, I1&gt; swap_ranges_n(I0 f0, </a:t>
            </a:r>
          </a:p>
          <a:p>
            <a:pPr marL="0" indent="0">
              <a:buNone/>
            </a:pPr>
            <a:r>
              <a:rPr lang="en-US" sz="4400" dirty="0">
                <a:latin typeface="Menlo Regular"/>
                <a:cs typeface="Menlo Regular"/>
              </a:rPr>
              <a:t>                           I1 f1, </a:t>
            </a:r>
          </a:p>
          <a:p>
            <a:pPr marL="0" indent="0">
              <a:buNone/>
            </a:pPr>
            <a:r>
              <a:rPr lang="en-US" sz="4400" dirty="0">
                <a:latin typeface="Menlo Regular"/>
                <a:cs typeface="Menlo Regular"/>
              </a:rPr>
              <a:t>                           N n) {</a:t>
            </a:r>
          </a:p>
          <a:p>
            <a:pPr marL="0" indent="0">
              <a:buNone/>
            </a:pPr>
            <a:r>
              <a:rPr lang="en-US" sz="4400" dirty="0">
                <a:latin typeface="Menlo Regular"/>
                <a:cs typeface="Menlo Regular"/>
              </a:rPr>
              <a:t>  while (n != N(0)) {</a:t>
            </a:r>
          </a:p>
          <a:p>
            <a:pPr marL="0" indent="0">
              <a:buNone/>
            </a:pPr>
            <a:r>
              <a:rPr lang="en-US" sz="4400" dirty="0">
                <a:latin typeface="Menlo Regular"/>
                <a:cs typeface="Menlo Regular"/>
              </a:rPr>
              <a:t>    swap(*f0++, *f1++);</a:t>
            </a:r>
          </a:p>
          <a:p>
            <a:pPr marL="0" indent="0">
              <a:buNone/>
            </a:pPr>
            <a:r>
              <a:rPr lang="en-US" sz="4400" dirty="0">
                <a:latin typeface="Menlo Regular"/>
                <a:cs typeface="Menlo Regular"/>
              </a:rPr>
              <a:t>    --n;</a:t>
            </a:r>
          </a:p>
          <a:p>
            <a:pPr marL="0" indent="0">
              <a:buNone/>
            </a:pPr>
            <a:r>
              <a:rPr lang="en-US" sz="4400" dirty="0">
                <a:latin typeface="Menlo Regular"/>
                <a:cs typeface="Menlo Regular"/>
              </a:rPr>
              <a:t>  }</a:t>
            </a:r>
          </a:p>
          <a:p>
            <a:pPr marL="0" indent="0">
              <a:buNone/>
            </a:pPr>
            <a:r>
              <a:rPr lang="en-US" sz="4400" dirty="0">
                <a:latin typeface="Menlo Regular"/>
                <a:cs typeface="Menlo Regular"/>
              </a:rPr>
              <a:t>  return pair&lt;I0, I1&gt;(f0, f1);</a:t>
            </a:r>
          </a:p>
          <a:p>
            <a:pPr marL="0" indent="0">
              <a:buNone/>
            </a:pPr>
            <a:r>
              <a:rPr lang="en-US" sz="4400" dirty="0" smtClean="0">
                <a:latin typeface="Menlo Regular"/>
                <a:cs typeface="Menlo Regular"/>
              </a:rPr>
              <a:t>}</a:t>
            </a:r>
            <a:endParaRPr lang="en-US" sz="4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277</a:t>
            </a:fld>
            <a:endParaRPr lang="en-US"/>
          </a:p>
        </p:txBody>
      </p:sp>
    </p:spTree>
    <p:extLst>
      <p:ext uri="{BB962C8B-B14F-4D97-AF65-F5344CB8AC3E}">
        <p14:creationId xmlns:p14="http://schemas.microsoft.com/office/powerpoint/2010/main" val="4250777441"/>
      </p:ext>
    </p:extLst>
  </p:cSld>
  <p:clrMapOvr>
    <a:masterClrMapping/>
  </p:clrMapOvr>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3BC5927F-86F0-3C45-BAF2-E11FB67DF9D0}" type="slidenum">
              <a:rPr lang="en-US" smtClean="0"/>
              <a:t>278</a:t>
            </a:fld>
            <a:endParaRPr lang="en-US" dirty="0"/>
          </a:p>
        </p:txBody>
      </p:sp>
      <p:sp>
        <p:nvSpPr>
          <p:cNvPr id="3" name="Content Placeholder 2"/>
          <p:cNvSpPr>
            <a:spLocks noGrp="1"/>
          </p:cNvSpPr>
          <p:nvPr>
            <p:ph idx="1"/>
          </p:nvPr>
        </p:nvSpPr>
        <p:spPr/>
        <p:txBody>
          <a:bodyPr/>
          <a:lstStyle/>
          <a:p>
            <a:pPr marL="0" indent="0">
              <a:buNone/>
            </a:pPr>
            <a:r>
              <a:rPr lang="en-US" dirty="0" smtClean="0"/>
              <a:t>Why don’t we provide</a:t>
            </a:r>
          </a:p>
          <a:p>
            <a:pPr marL="0" indent="0">
              <a:buNone/>
            </a:pPr>
            <a:r>
              <a:rPr lang="pl-PL" sz="2800" dirty="0">
                <a:latin typeface="Menlo Regular"/>
                <a:cs typeface="Menlo Regular"/>
              </a:rPr>
              <a:t>pair&lt;I0, I1&gt; swap_ranges_n(I0 f0, </a:t>
            </a:r>
          </a:p>
          <a:p>
            <a:pPr marL="0" indent="0">
              <a:buNone/>
            </a:pPr>
            <a:r>
              <a:rPr lang="pl-PL" sz="2800" dirty="0">
                <a:latin typeface="Menlo Regular"/>
                <a:cs typeface="Menlo Regular"/>
              </a:rPr>
              <a:t>                           I1 f1, </a:t>
            </a:r>
          </a:p>
          <a:p>
            <a:pPr marL="0" indent="0">
              <a:buNone/>
            </a:pPr>
            <a:r>
              <a:rPr lang="pl-PL" sz="2800" dirty="0">
                <a:latin typeface="Menlo Regular"/>
                <a:cs typeface="Menlo Regular"/>
              </a:rPr>
              <a:t>                           </a:t>
            </a:r>
            <a:r>
              <a:rPr lang="pl-PL" sz="2800" dirty="0" smtClean="0">
                <a:latin typeface="Menlo Regular"/>
                <a:cs typeface="Menlo Regular"/>
              </a:rPr>
              <a:t>N0 n0, </a:t>
            </a:r>
          </a:p>
          <a:p>
            <a:pPr marL="0" indent="0">
              <a:buNone/>
            </a:pPr>
            <a:r>
              <a:rPr lang="pl-PL" sz="2800" dirty="0">
                <a:latin typeface="Menlo Regular"/>
                <a:cs typeface="Menlo Regular"/>
              </a:rPr>
              <a:t> </a:t>
            </a:r>
            <a:r>
              <a:rPr lang="pl-PL" sz="2800" dirty="0" smtClean="0">
                <a:latin typeface="Menlo Regular"/>
                <a:cs typeface="Menlo Regular"/>
              </a:rPr>
              <a:t>                          N1 n1) </a:t>
            </a: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278</a:t>
            </a:fld>
            <a:endParaRPr lang="en-US"/>
          </a:p>
        </p:txBody>
      </p:sp>
    </p:spTree>
    <p:extLst>
      <p:ext uri="{BB962C8B-B14F-4D97-AF65-F5344CB8AC3E}">
        <p14:creationId xmlns:p14="http://schemas.microsoft.com/office/powerpoint/2010/main" val="287337390"/>
      </p:ext>
    </p:extLst>
  </p:cSld>
  <p:clrMapOvr>
    <a:masterClrMapping/>
  </p:clrMapOvr>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Indexing</a:t>
            </a:r>
            <a:endParaRPr lang="en-US" dirty="0"/>
          </a:p>
        </p:txBody>
      </p:sp>
      <p:sp>
        <p:nvSpPr>
          <p:cNvPr id="3" name="Content Placeholder 2"/>
          <p:cNvSpPr>
            <a:spLocks noGrp="1"/>
          </p:cNvSpPr>
          <p:nvPr>
            <p:ph idx="1"/>
          </p:nvPr>
        </p:nvSpPr>
        <p:spPr/>
        <p:txBody>
          <a:bodyPr/>
          <a:lstStyle/>
          <a:p>
            <a:pPr marL="0" indent="0">
              <a:buNone/>
            </a:pPr>
            <a:r>
              <a:rPr lang="en-US" dirty="0" smtClean="0"/>
              <a:t>While mathematical texts index sequences from 1, the computer science convention of indexing from 0 is more natural.</a:t>
            </a:r>
          </a:p>
          <a:p>
            <a:pPr lvl="1"/>
            <a:r>
              <a:rPr lang="en-US" dirty="0" smtClean="0"/>
              <a:t>For a sequence with n elements the indices are in the range [0, n) and any iteration is bounded by the length.</a:t>
            </a:r>
          </a:p>
          <a:p>
            <a:pPr lvl="1"/>
            <a:r>
              <a:rPr lang="en-US" dirty="0" smtClean="0"/>
              <a:t>rotating </a:t>
            </a:r>
            <a:r>
              <a:rPr lang="en-US" i="1" dirty="0" smtClean="0">
                <a:latin typeface="Palatino"/>
                <a:cs typeface="Palatino"/>
              </a:rPr>
              <a:t>n</a:t>
            </a:r>
            <a:r>
              <a:rPr lang="en-US" dirty="0" smtClean="0"/>
              <a:t> elements to the right by </a:t>
            </a:r>
            <a:r>
              <a:rPr lang="en-US" i="1" dirty="0" smtClean="0">
                <a:latin typeface="Palatino"/>
                <a:cs typeface="Palatino"/>
              </a:rPr>
              <a:t>k</a:t>
            </a:r>
            <a:r>
              <a:rPr lang="en-US" dirty="0" smtClean="0"/>
              <a:t> transforms an index </a:t>
            </a:r>
            <a:r>
              <a:rPr lang="en-US" i="1" dirty="0" smtClean="0">
                <a:latin typeface="Palatino"/>
                <a:cs typeface="Palatino"/>
              </a:rPr>
              <a:t>i</a:t>
            </a:r>
            <a:r>
              <a:rPr lang="en-US" dirty="0" smtClean="0"/>
              <a:t> to the index </a:t>
            </a:r>
            <a:r>
              <a:rPr lang="en-US" i="1" dirty="0" smtClean="0">
                <a:latin typeface="Palatino"/>
                <a:cs typeface="Palatino"/>
              </a:rPr>
              <a:t>i + k </a:t>
            </a:r>
            <a:r>
              <a:rPr lang="en-US" dirty="0" smtClean="0">
                <a:latin typeface="Palatino"/>
                <a:cs typeface="Palatino"/>
              </a:rPr>
              <a:t>mod </a:t>
            </a:r>
            <a:r>
              <a:rPr lang="en-US" i="1" dirty="0" smtClean="0">
                <a:latin typeface="Palatino"/>
                <a:cs typeface="Palatino"/>
              </a:rPr>
              <a:t>n</a:t>
            </a:r>
            <a:r>
              <a:rPr lang="en-US" dirty="0" smtClean="0"/>
              <a:t>.</a:t>
            </a:r>
          </a:p>
          <a:p>
            <a:pPr lvl="1"/>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279</a:t>
            </a:fld>
            <a:endParaRPr lang="en-US"/>
          </a:p>
        </p:txBody>
      </p:sp>
    </p:spTree>
    <p:extLst>
      <p:ext uri="{BB962C8B-B14F-4D97-AF65-F5344CB8AC3E}">
        <p14:creationId xmlns:p14="http://schemas.microsoft.com/office/powerpoint/2010/main" val="27930848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Ariston, the Poet</a:t>
            </a:r>
            <a:endParaRPr lang="en-US" dirty="0"/>
          </a:p>
        </p:txBody>
      </p:sp>
      <p:sp>
        <p:nvSpPr>
          <p:cNvPr id="3" name="Content Placeholder 2"/>
          <p:cNvSpPr>
            <a:spLocks noGrp="1"/>
          </p:cNvSpPr>
          <p:nvPr>
            <p:ph idx="1"/>
          </p:nvPr>
        </p:nvSpPr>
        <p:spPr/>
        <p:txBody>
          <a:bodyPr/>
          <a:lstStyle/>
          <a:p>
            <a:pPr marL="0" indent="0">
              <a:buNone/>
            </a:pPr>
            <a:r>
              <a:rPr lang="en-US" dirty="0" smtClean="0"/>
              <a:t>You gaze at stars, my Aster.</a:t>
            </a:r>
          </a:p>
          <a:p>
            <a:pPr marL="0" indent="0">
              <a:buNone/>
            </a:pPr>
            <a:r>
              <a:rPr lang="en-US" dirty="0" smtClean="0"/>
              <a:t>O, that I were heaven</a:t>
            </a:r>
          </a:p>
          <a:p>
            <a:pPr marL="0" indent="0">
              <a:buNone/>
            </a:pPr>
            <a:r>
              <a:rPr lang="en-US" dirty="0" smtClean="0"/>
              <a:t>To look back at you</a:t>
            </a:r>
          </a:p>
          <a:p>
            <a:pPr marL="0" indent="0">
              <a:buNone/>
            </a:pPr>
            <a:r>
              <a:rPr lang="en-US" dirty="0" smtClean="0"/>
              <a:t>With innumerable eyes.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a:t>
            </a:fld>
            <a:endParaRPr lang="en-US"/>
          </a:p>
        </p:txBody>
      </p:sp>
    </p:spTree>
    <p:extLst>
      <p:ext uri="{BB962C8B-B14F-4D97-AF65-F5344CB8AC3E}">
        <p14:creationId xmlns:p14="http://schemas.microsoft.com/office/powerpoint/2010/main" val="2023714858"/>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a:t>
            </a:r>
            <a:endParaRPr lang="en-US" dirty="0"/>
          </a:p>
        </p:txBody>
      </p:sp>
      <p:sp>
        <p:nvSpPr>
          <p:cNvPr id="3" name="Content Placeholder 2"/>
          <p:cNvSpPr>
            <a:spLocks noGrp="1"/>
          </p:cNvSpPr>
          <p:nvPr>
            <p:ph idx="1"/>
          </p:nvPr>
        </p:nvSpPr>
        <p:spPr/>
        <p:txBody>
          <a:bodyPr/>
          <a:lstStyle/>
          <a:p>
            <a:pPr marL="0" indent="0">
              <a:buNone/>
            </a:pPr>
            <a:r>
              <a:rPr lang="en-US" dirty="0" smtClean="0"/>
              <a:t>A permutation of </a:t>
            </a:r>
            <a:r>
              <a:rPr lang="en-US" i="1" dirty="0" smtClean="0">
                <a:latin typeface="Palatino"/>
                <a:cs typeface="Palatino"/>
              </a:rPr>
              <a:t>n</a:t>
            </a:r>
            <a:r>
              <a:rPr lang="en-US" dirty="0" smtClean="0"/>
              <a:t> elements by </a:t>
            </a:r>
            <a:r>
              <a:rPr lang="en-US" i="1" dirty="0" smtClean="0">
                <a:latin typeface="Palatino"/>
                <a:cs typeface="Palatino"/>
              </a:rPr>
              <a:t>k</a:t>
            </a:r>
            <a:r>
              <a:rPr lang="en-US" dirty="0" smtClean="0"/>
              <a:t> </a:t>
            </a:r>
            <a:br>
              <a:rPr lang="en-US" dirty="0" smtClean="0"/>
            </a:br>
            <a:r>
              <a:rPr lang="en-US" dirty="0" smtClean="0"/>
              <a:t>where </a:t>
            </a:r>
            <a:r>
              <a:rPr lang="en-US" i="1" dirty="0" smtClean="0">
                <a:latin typeface="Palatino"/>
                <a:cs typeface="Palatino"/>
              </a:rPr>
              <a:t>k ≥ </a:t>
            </a:r>
            <a:r>
              <a:rPr lang="en-US" dirty="0" smtClean="0">
                <a:latin typeface="Palatino"/>
                <a:cs typeface="Palatino"/>
              </a:rPr>
              <a:t>0</a:t>
            </a:r>
            <a:r>
              <a:rPr lang="en-US" dirty="0" smtClean="0"/>
              <a:t>:</a:t>
            </a:r>
          </a:p>
          <a:p>
            <a:pPr marL="0" indent="0">
              <a:buNone/>
            </a:pPr>
            <a:endParaRPr lang="en-US" dirty="0"/>
          </a:p>
          <a:p>
            <a:pPr marL="0" indent="0">
              <a:buNone/>
            </a:pPr>
            <a:r>
              <a:rPr lang="en-US" sz="2400" dirty="0" smtClean="0">
                <a:latin typeface="Palatino"/>
                <a:cs typeface="Palatino"/>
              </a:rPr>
              <a:t>(</a:t>
            </a:r>
            <a:r>
              <a:rPr lang="en-US" sz="2400" i="1" dirty="0" smtClean="0">
                <a:latin typeface="Palatino"/>
                <a:cs typeface="Palatino"/>
              </a:rPr>
              <a:t>k</a:t>
            </a:r>
            <a:r>
              <a:rPr lang="en-US" sz="2400" dirty="0" smtClean="0">
                <a:latin typeface="Palatino"/>
                <a:cs typeface="Palatino"/>
              </a:rPr>
              <a:t> mod </a:t>
            </a:r>
            <a:r>
              <a:rPr lang="en-US" sz="2400" i="1" dirty="0" smtClean="0">
                <a:latin typeface="Palatino"/>
                <a:cs typeface="Palatino"/>
              </a:rPr>
              <a:t>n</a:t>
            </a:r>
            <a:r>
              <a:rPr lang="en-US" sz="2400" dirty="0" smtClean="0">
                <a:latin typeface="Palatino"/>
                <a:cs typeface="Palatino"/>
              </a:rPr>
              <a:t>, </a:t>
            </a:r>
            <a:r>
              <a:rPr lang="en-US" sz="2400" i="1" dirty="0" smtClean="0">
                <a:latin typeface="Palatino"/>
                <a:cs typeface="Palatino"/>
              </a:rPr>
              <a:t>k</a:t>
            </a:r>
            <a:r>
              <a:rPr lang="en-US" sz="2400" dirty="0" smtClean="0">
                <a:latin typeface="Palatino"/>
                <a:cs typeface="Palatino"/>
              </a:rPr>
              <a:t> + 1 mod </a:t>
            </a:r>
            <a:r>
              <a:rPr lang="en-US" sz="2400" i="1" dirty="0" smtClean="0">
                <a:latin typeface="Palatino"/>
                <a:cs typeface="Palatino"/>
              </a:rPr>
              <a:t>n</a:t>
            </a:r>
            <a:r>
              <a:rPr lang="en-US" sz="2400" dirty="0" smtClean="0">
                <a:latin typeface="Palatino"/>
                <a:cs typeface="Palatino"/>
              </a:rPr>
              <a:t>, …, </a:t>
            </a:r>
            <a:r>
              <a:rPr lang="en-US" sz="2400" i="1" dirty="0" smtClean="0">
                <a:latin typeface="Palatino"/>
                <a:cs typeface="Palatino"/>
              </a:rPr>
              <a:t>k</a:t>
            </a:r>
            <a:r>
              <a:rPr lang="en-US" sz="2400" dirty="0" smtClean="0">
                <a:latin typeface="Palatino"/>
                <a:cs typeface="Palatino"/>
              </a:rPr>
              <a:t> + </a:t>
            </a:r>
            <a:r>
              <a:rPr lang="en-US" sz="2400" i="1" dirty="0" smtClean="0">
                <a:latin typeface="Palatino"/>
                <a:cs typeface="Palatino"/>
              </a:rPr>
              <a:t>n</a:t>
            </a:r>
            <a:r>
              <a:rPr lang="en-US" sz="2400" dirty="0" smtClean="0">
                <a:latin typeface="Palatino"/>
                <a:cs typeface="Palatino"/>
              </a:rPr>
              <a:t> – 2 mod </a:t>
            </a:r>
            <a:r>
              <a:rPr lang="en-US" sz="2400" i="1" dirty="0" smtClean="0">
                <a:latin typeface="Palatino"/>
                <a:cs typeface="Palatino"/>
              </a:rPr>
              <a:t>n</a:t>
            </a:r>
            <a:r>
              <a:rPr lang="en-US" sz="2400" dirty="0" smtClean="0">
                <a:latin typeface="Palatino"/>
                <a:cs typeface="Palatino"/>
              </a:rPr>
              <a:t>, </a:t>
            </a:r>
            <a:r>
              <a:rPr lang="en-US" sz="2400" i="1" dirty="0" smtClean="0">
                <a:latin typeface="Palatino"/>
                <a:cs typeface="Palatino"/>
              </a:rPr>
              <a:t>k + </a:t>
            </a:r>
            <a:r>
              <a:rPr lang="en-US" sz="2400" i="1" dirty="0">
                <a:latin typeface="Palatino"/>
                <a:cs typeface="Palatino"/>
              </a:rPr>
              <a:t>n</a:t>
            </a:r>
            <a:r>
              <a:rPr lang="en-US" sz="2400" dirty="0">
                <a:latin typeface="Palatino"/>
                <a:cs typeface="Palatino"/>
              </a:rPr>
              <a:t> – </a:t>
            </a:r>
            <a:r>
              <a:rPr lang="en-US" sz="2400" dirty="0" smtClean="0">
                <a:latin typeface="Palatino"/>
                <a:cs typeface="Palatino"/>
              </a:rPr>
              <a:t>1 mod </a:t>
            </a:r>
            <a:r>
              <a:rPr lang="en-US" sz="2400" i="1" dirty="0" smtClean="0">
                <a:latin typeface="Palatino"/>
                <a:cs typeface="Palatino"/>
              </a:rPr>
              <a:t>n</a:t>
            </a:r>
            <a:r>
              <a:rPr lang="en-US" sz="2400" dirty="0" smtClean="0">
                <a:latin typeface="Palatino"/>
                <a:cs typeface="Palatino"/>
              </a:rPr>
              <a:t>)</a:t>
            </a:r>
          </a:p>
          <a:p>
            <a:pPr marL="0" indent="0">
              <a:buNone/>
            </a:pPr>
            <a:endParaRPr lang="en-US" dirty="0"/>
          </a:p>
          <a:p>
            <a:pPr marL="0" indent="0">
              <a:buNone/>
            </a:pPr>
            <a:r>
              <a:rPr lang="en-US" dirty="0" smtClean="0"/>
              <a:t>is called an </a:t>
            </a:r>
            <a:r>
              <a:rPr lang="en-US" i="1" dirty="0" smtClean="0">
                <a:latin typeface="Palatino"/>
                <a:cs typeface="Palatino"/>
              </a:rPr>
              <a:t>n by k</a:t>
            </a:r>
            <a:r>
              <a:rPr lang="en-US" i="1" dirty="0" smtClean="0">
                <a:cs typeface="Palatino"/>
              </a:rPr>
              <a:t> </a:t>
            </a:r>
            <a:r>
              <a:rPr lang="en-US" dirty="0" smtClean="0"/>
              <a:t>rotation. </a:t>
            </a:r>
          </a:p>
          <a:p>
            <a:pPr marL="0" indent="0">
              <a:buNone/>
            </a:pPr>
            <a:endParaRPr lang="en-US" dirty="0"/>
          </a:p>
          <a:p>
            <a:pPr marL="0" indent="0">
              <a:buNone/>
            </a:pPr>
            <a:r>
              <a:rPr lang="en-US" sz="2800" dirty="0" smtClean="0"/>
              <a:t>(We index permutations from 0.)</a:t>
            </a:r>
            <a:endParaRPr lang="en-US" sz="28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280</a:t>
            </a:fld>
            <a:endParaRPr lang="en-US"/>
          </a:p>
        </p:txBody>
      </p:sp>
    </p:spTree>
    <p:extLst>
      <p:ext uri="{BB962C8B-B14F-4D97-AF65-F5344CB8AC3E}">
        <p14:creationId xmlns:p14="http://schemas.microsoft.com/office/powerpoint/2010/main" val="1630079736"/>
      </p:ext>
    </p:extLst>
  </p:cSld>
  <p:clrMapOvr>
    <a:masterClrMapping/>
  </p:clrMapOvr>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a:t>
            </a:r>
            <a:endParaRPr lang="en-US" dirty="0"/>
          </a:p>
        </p:txBody>
      </p:sp>
      <p:sp>
        <p:nvSpPr>
          <p:cNvPr id="3" name="Content Placeholder 2"/>
          <p:cNvSpPr>
            <a:spLocks noGrp="1"/>
          </p:cNvSpPr>
          <p:nvPr>
            <p:ph idx="1"/>
          </p:nvPr>
        </p:nvSpPr>
        <p:spPr/>
        <p:txBody>
          <a:bodyPr/>
          <a:lstStyle/>
          <a:p>
            <a:pPr marL="0" indent="0">
              <a:buNone/>
            </a:pPr>
            <a:r>
              <a:rPr lang="en-US" dirty="0" smtClean="0">
                <a:latin typeface="Menlo Regular"/>
                <a:cs typeface="Menlo Regular"/>
              </a:rPr>
              <a:t>rotate</a:t>
            </a:r>
            <a:r>
              <a:rPr lang="en-US" dirty="0" smtClean="0"/>
              <a:t> is the most important algorithmic primitive of which you never heard.</a:t>
            </a:r>
          </a:p>
          <a:p>
            <a:pPr marL="0" indent="0">
              <a:buNone/>
            </a:pPr>
            <a:endParaRPr lang="en-US" dirty="0"/>
          </a:p>
          <a:p>
            <a:pPr marL="0" indent="0">
              <a:buNone/>
            </a:pPr>
            <a:r>
              <a:rPr lang="en-US" dirty="0" smtClean="0"/>
              <a:t>We are going to see its uses throughout the next Journey.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281</a:t>
            </a:fld>
            <a:endParaRPr lang="en-US"/>
          </a:p>
        </p:txBody>
      </p:sp>
    </p:spTree>
    <p:extLst>
      <p:ext uri="{BB962C8B-B14F-4D97-AF65-F5344CB8AC3E}">
        <p14:creationId xmlns:p14="http://schemas.microsoft.com/office/powerpoint/2010/main" val="183471535"/>
      </p:ext>
    </p:extLst>
  </p:cSld>
  <p:clrMapOvr>
    <a:masterClrMapping/>
  </p:clrMapOvr>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Interfaces</a:t>
            </a:r>
            <a:endParaRPr lang="en-US" dirty="0"/>
          </a:p>
        </p:txBody>
      </p:sp>
      <p:sp>
        <p:nvSpPr>
          <p:cNvPr id="3" name="Content Placeholder 2"/>
          <p:cNvSpPr>
            <a:spLocks noGrp="1"/>
          </p:cNvSpPr>
          <p:nvPr>
            <p:ph idx="1"/>
          </p:nvPr>
        </p:nvSpPr>
        <p:spPr/>
        <p:txBody>
          <a:bodyPr/>
          <a:lstStyle/>
          <a:p>
            <a:r>
              <a:rPr lang="en-US" dirty="0" smtClean="0"/>
              <a:t>We can design a useful interface only after we figure out its multiple future uses.</a:t>
            </a:r>
          </a:p>
          <a:p>
            <a:endParaRPr lang="en-US" dirty="0"/>
          </a:p>
          <a:p>
            <a:r>
              <a:rPr lang="en-US" dirty="0" smtClean="0"/>
              <a:t>The design is a multi-pass activity.</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282</a:t>
            </a:fld>
            <a:endParaRPr lang="en-US"/>
          </a:p>
        </p:txBody>
      </p:sp>
    </p:spTree>
    <p:extLst>
      <p:ext uri="{BB962C8B-B14F-4D97-AF65-F5344CB8AC3E}">
        <p14:creationId xmlns:p14="http://schemas.microsoft.com/office/powerpoint/2010/main" val="95378562"/>
      </p:ext>
    </p:extLst>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 to rotate</a:t>
            </a:r>
            <a:endParaRPr lang="en-US" dirty="0"/>
          </a:p>
        </p:txBody>
      </p:sp>
      <p:sp>
        <p:nvSpPr>
          <p:cNvPr id="3" name="Content Placeholder 2"/>
          <p:cNvSpPr>
            <a:spLocks noGrp="1"/>
          </p:cNvSpPr>
          <p:nvPr>
            <p:ph idx="1"/>
          </p:nvPr>
        </p:nvSpPr>
        <p:spPr/>
        <p:txBody>
          <a:bodyPr/>
          <a:lstStyle/>
          <a:p>
            <a:pPr marL="0" indent="0">
              <a:buNone/>
            </a:pPr>
            <a:r>
              <a:rPr lang="en-US" dirty="0" smtClean="0"/>
              <a:t>Experience shows that it is convenient to define rotation with three iterators: </a:t>
            </a:r>
            <a:r>
              <a:rPr lang="en-US" i="1" dirty="0" smtClean="0">
                <a:latin typeface="Palatino"/>
                <a:cs typeface="Palatino"/>
              </a:rPr>
              <a:t>f</a:t>
            </a:r>
            <a:r>
              <a:rPr lang="en-US" dirty="0" smtClean="0"/>
              <a:t>, </a:t>
            </a:r>
            <a:r>
              <a:rPr lang="en-US" i="1" dirty="0" smtClean="0">
                <a:latin typeface="Palatino"/>
                <a:cs typeface="Palatino"/>
              </a:rPr>
              <a:t>m</a:t>
            </a:r>
            <a:r>
              <a:rPr lang="en-US" dirty="0" smtClean="0"/>
              <a:t> and </a:t>
            </a:r>
            <a:r>
              <a:rPr lang="en-US" i="1" dirty="0" smtClean="0">
                <a:latin typeface="Palatino"/>
                <a:cs typeface="Palatino"/>
              </a:rPr>
              <a:t>l</a:t>
            </a:r>
            <a:r>
              <a:rPr lang="en-US" dirty="0" smtClean="0"/>
              <a:t> where </a:t>
            </a:r>
            <a:r>
              <a:rPr lang="en-US" dirty="0">
                <a:latin typeface="Palatino"/>
                <a:cs typeface="Palatino"/>
              </a:rPr>
              <a:t>[</a:t>
            </a:r>
            <a:r>
              <a:rPr lang="en-US" i="1" dirty="0">
                <a:latin typeface="Palatino"/>
                <a:cs typeface="Palatino"/>
              </a:rPr>
              <a:t>f</a:t>
            </a:r>
            <a:r>
              <a:rPr lang="en-US" dirty="0">
                <a:latin typeface="Palatino"/>
                <a:cs typeface="Palatino"/>
              </a:rPr>
              <a:t>, </a:t>
            </a:r>
            <a:r>
              <a:rPr lang="en-US" i="1" dirty="0">
                <a:latin typeface="Palatino"/>
                <a:cs typeface="Palatino"/>
              </a:rPr>
              <a:t>m</a:t>
            </a:r>
            <a:r>
              <a:rPr lang="en-US" dirty="0">
                <a:latin typeface="Palatino"/>
                <a:cs typeface="Palatino"/>
              </a:rPr>
              <a:t>) </a:t>
            </a:r>
            <a:r>
              <a:rPr lang="en-US" dirty="0" smtClean="0"/>
              <a:t>and </a:t>
            </a:r>
            <a:r>
              <a:rPr lang="en-US" dirty="0">
                <a:latin typeface="Palatino"/>
                <a:cs typeface="Palatino"/>
              </a:rPr>
              <a:t>[</a:t>
            </a:r>
            <a:r>
              <a:rPr lang="en-US" i="1" dirty="0">
                <a:latin typeface="Palatino"/>
                <a:cs typeface="Palatino"/>
              </a:rPr>
              <a:t>m</a:t>
            </a:r>
            <a:r>
              <a:rPr lang="en-US" dirty="0">
                <a:latin typeface="Palatino"/>
                <a:cs typeface="Palatino"/>
              </a:rPr>
              <a:t>, </a:t>
            </a:r>
            <a:r>
              <a:rPr lang="en-US" i="1" dirty="0">
                <a:latin typeface="Palatino"/>
                <a:cs typeface="Palatino"/>
              </a:rPr>
              <a:t>l</a:t>
            </a:r>
            <a:r>
              <a:rPr lang="en-US" dirty="0" smtClean="0">
                <a:latin typeface="Palatino"/>
                <a:cs typeface="Palatino"/>
              </a:rPr>
              <a:t>)</a:t>
            </a:r>
            <a:r>
              <a:rPr lang="en-US" dirty="0" smtClean="0">
                <a:cs typeface="Palatino"/>
              </a:rPr>
              <a:t> </a:t>
            </a:r>
            <a:r>
              <a:rPr lang="en-US" dirty="0" smtClean="0"/>
              <a:t>are valid ranges. Rotation then interchanges ranges </a:t>
            </a:r>
            <a:r>
              <a:rPr lang="en-US" dirty="0" smtClean="0">
                <a:latin typeface="Palatino"/>
                <a:cs typeface="Palatino"/>
              </a:rPr>
              <a:t>[</a:t>
            </a:r>
            <a:r>
              <a:rPr lang="en-US" i="1" dirty="0" smtClean="0">
                <a:latin typeface="Palatino"/>
                <a:cs typeface="Palatino"/>
              </a:rPr>
              <a:t>f</a:t>
            </a:r>
            <a:r>
              <a:rPr lang="en-US" dirty="0" smtClean="0">
                <a:latin typeface="Palatino"/>
                <a:cs typeface="Palatino"/>
              </a:rPr>
              <a:t>, </a:t>
            </a:r>
            <a:r>
              <a:rPr lang="en-US" i="1" dirty="0" smtClean="0">
                <a:latin typeface="Palatino"/>
                <a:cs typeface="Palatino"/>
              </a:rPr>
              <a:t>m</a:t>
            </a:r>
            <a:r>
              <a:rPr lang="en-US" dirty="0" smtClean="0">
                <a:latin typeface="Palatino"/>
                <a:cs typeface="Palatino"/>
              </a:rPr>
              <a:t>) </a:t>
            </a:r>
            <a:r>
              <a:rPr lang="en-US" dirty="0" smtClean="0"/>
              <a:t>and </a:t>
            </a:r>
            <a:r>
              <a:rPr lang="en-US" dirty="0" smtClean="0">
                <a:latin typeface="Palatino"/>
                <a:cs typeface="Palatino"/>
              </a:rPr>
              <a:t>[</a:t>
            </a:r>
            <a:r>
              <a:rPr lang="en-US" i="1" dirty="0" smtClean="0">
                <a:latin typeface="Palatino"/>
                <a:cs typeface="Palatino"/>
              </a:rPr>
              <a:t>m</a:t>
            </a:r>
            <a:r>
              <a:rPr lang="en-US" dirty="0" smtClean="0">
                <a:latin typeface="Palatino"/>
                <a:cs typeface="Palatino"/>
              </a:rPr>
              <a:t>, </a:t>
            </a:r>
            <a:r>
              <a:rPr lang="en-US" i="1" dirty="0" smtClean="0">
                <a:latin typeface="Palatino"/>
                <a:cs typeface="Palatino"/>
              </a:rPr>
              <a:t>l</a:t>
            </a:r>
            <a:r>
              <a:rPr lang="en-US" dirty="0" smtClean="0">
                <a:latin typeface="Palatino"/>
                <a:cs typeface="Palatino"/>
              </a:rPr>
              <a:t>)</a:t>
            </a:r>
            <a:r>
              <a:rPr lang="en-US" dirty="0" smtClean="0"/>
              <a:t>.  </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283</a:t>
            </a:fld>
            <a:endParaRPr lang="en-US"/>
          </a:p>
        </p:txBody>
      </p:sp>
    </p:spTree>
    <p:extLst>
      <p:ext uri="{BB962C8B-B14F-4D97-AF65-F5344CB8AC3E}">
        <p14:creationId xmlns:p14="http://schemas.microsoft.com/office/powerpoint/2010/main" val="237108029"/>
      </p:ext>
    </p:extLst>
  </p:cSld>
  <p:clrMapOvr>
    <a:masterClrMapping/>
  </p:clrMapOvr>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of rotate</a:t>
            </a:r>
            <a:endParaRPr lang="en-US" dirty="0"/>
          </a:p>
        </p:txBody>
      </p:sp>
      <p:sp>
        <p:nvSpPr>
          <p:cNvPr id="3" name="Content Placeholder 2"/>
          <p:cNvSpPr>
            <a:spLocks noGrp="1"/>
          </p:cNvSpPr>
          <p:nvPr>
            <p:ph idx="1"/>
          </p:nvPr>
        </p:nvSpPr>
        <p:spPr/>
        <p:txBody>
          <a:bodyPr/>
          <a:lstStyle/>
          <a:p>
            <a:pPr marL="0" indent="0">
              <a:buNone/>
            </a:pPr>
            <a:r>
              <a:rPr lang="en-US" dirty="0" smtClean="0">
                <a:latin typeface="Menlo Regular"/>
                <a:cs typeface="Menlo Regular"/>
              </a:rPr>
              <a:t>   0 </a:t>
            </a:r>
            <a:r>
              <a:rPr lang="en-US" dirty="0">
                <a:latin typeface="Menlo Regular"/>
                <a:cs typeface="Menlo Regular"/>
              </a:rPr>
              <a:t>1</a:t>
            </a:r>
            <a:r>
              <a:rPr lang="en-US" dirty="0" smtClean="0">
                <a:latin typeface="Menlo Regular"/>
                <a:cs typeface="Menlo Regular"/>
              </a:rPr>
              <a:t> </a:t>
            </a:r>
            <a:r>
              <a:rPr lang="en-US" dirty="0">
                <a:latin typeface="Menlo Regular"/>
                <a:cs typeface="Menlo Regular"/>
              </a:rPr>
              <a:t>2</a:t>
            </a:r>
            <a:r>
              <a:rPr lang="en-US" dirty="0" smtClean="0">
                <a:latin typeface="Menlo Regular"/>
                <a:cs typeface="Menlo Regular"/>
              </a:rPr>
              <a:t> </a:t>
            </a:r>
            <a:r>
              <a:rPr lang="en-US" dirty="0">
                <a:latin typeface="Menlo Regular"/>
                <a:cs typeface="Menlo Regular"/>
              </a:rPr>
              <a:t>3</a:t>
            </a:r>
            <a:r>
              <a:rPr lang="en-US" dirty="0" smtClean="0">
                <a:latin typeface="Menlo Regular"/>
                <a:cs typeface="Menlo Regular"/>
              </a:rPr>
              <a:t> </a:t>
            </a:r>
            <a:r>
              <a:rPr lang="en-US" dirty="0">
                <a:latin typeface="Menlo Regular"/>
                <a:cs typeface="Menlo Regular"/>
              </a:rPr>
              <a:t>4</a:t>
            </a:r>
            <a:r>
              <a:rPr lang="en-US" dirty="0" smtClean="0">
                <a:latin typeface="Menlo Regular"/>
                <a:cs typeface="Menlo Regular"/>
              </a:rPr>
              <a:t> 5 6  </a:t>
            </a:r>
          </a:p>
          <a:p>
            <a:pPr marL="0" indent="0">
              <a:buNone/>
            </a:pPr>
            <a:r>
              <a:rPr lang="en-US" dirty="0" smtClean="0">
                <a:latin typeface="Menlo Regular"/>
                <a:cs typeface="Menlo Regular"/>
              </a:rPr>
              <a:t>   f   m         l</a:t>
            </a:r>
          </a:p>
          <a:p>
            <a:pPr marL="0" indent="0">
              <a:buNone/>
            </a:pPr>
            <a:endParaRPr lang="en-US" dirty="0">
              <a:latin typeface="Menlo Regular"/>
              <a:cs typeface="Menlo Regular"/>
            </a:endParaRPr>
          </a:p>
          <a:p>
            <a:pPr marL="0" indent="0">
              <a:buNone/>
            </a:pPr>
            <a:r>
              <a:rPr lang="en-US" dirty="0" smtClean="0">
                <a:cs typeface="Menlo Regular"/>
              </a:rPr>
              <a:t>Produces:</a:t>
            </a:r>
          </a:p>
          <a:p>
            <a:pPr marL="0" indent="0">
              <a:buNone/>
            </a:pPr>
            <a:endParaRPr lang="en-US" dirty="0">
              <a:latin typeface="Menlo Regular"/>
              <a:cs typeface="Menlo Regular"/>
            </a:endParaRPr>
          </a:p>
          <a:p>
            <a:pPr marL="0" indent="0">
              <a:buNone/>
            </a:pPr>
            <a:r>
              <a:rPr lang="en-US" dirty="0" smtClean="0">
                <a:latin typeface="Menlo Regular"/>
                <a:cs typeface="Menlo Regular"/>
              </a:rPr>
              <a:t>   2 3 4 5 6 0 1</a:t>
            </a: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284</a:t>
            </a:fld>
            <a:endParaRPr lang="en-US"/>
          </a:p>
        </p:txBody>
      </p:sp>
    </p:spTree>
    <p:extLst>
      <p:ext uri="{BB962C8B-B14F-4D97-AF65-F5344CB8AC3E}">
        <p14:creationId xmlns:p14="http://schemas.microsoft.com/office/powerpoint/2010/main" val="1674990405"/>
      </p:ext>
    </p:extLst>
  </p:cSld>
  <p:clrMapOvr>
    <a:masterClrMapping/>
  </p:clrMapOvr>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28DDED65-BBEB-3341-83B0-7A83D9F4F7C7}" type="slidenum">
              <a:rPr lang="en-US" smtClean="0"/>
              <a:t>285</a:t>
            </a:fld>
            <a:endParaRPr lang="en-US" dirty="0"/>
          </a:p>
        </p:txBody>
      </p:sp>
      <p:sp>
        <p:nvSpPr>
          <p:cNvPr id="3" name="Content Placeholder 2"/>
          <p:cNvSpPr>
            <a:spLocks noGrp="1"/>
          </p:cNvSpPr>
          <p:nvPr>
            <p:ph idx="1"/>
          </p:nvPr>
        </p:nvSpPr>
        <p:spPr>
          <a:xfrm>
            <a:off x="381000" y="1600200"/>
            <a:ext cx="8458200" cy="4525963"/>
          </a:xfrm>
        </p:spPr>
        <p:txBody>
          <a:bodyPr/>
          <a:lstStyle/>
          <a:p>
            <a:pPr marL="0" indent="0">
              <a:buNone/>
            </a:pPr>
            <a:r>
              <a:rPr lang="en-US" dirty="0" smtClean="0"/>
              <a:t>Prove that if we do </a:t>
            </a:r>
            <a:r>
              <a:rPr lang="en-US" dirty="0" smtClean="0">
                <a:latin typeface="Menlo Regular"/>
                <a:cs typeface="Menlo Regular"/>
              </a:rPr>
              <a:t>rotate(f, m, l)</a:t>
            </a:r>
            <a:r>
              <a:rPr lang="en-US" dirty="0" smtClean="0">
                <a:cs typeface="Menlo Regular"/>
              </a:rPr>
              <a:t> </a:t>
            </a:r>
            <a:r>
              <a:rPr lang="en-US" dirty="0" smtClean="0"/>
              <a:t>then it performs </a:t>
            </a:r>
            <a:r>
              <a:rPr lang="en-US" dirty="0" smtClean="0">
                <a:latin typeface="Palatino"/>
                <a:cs typeface="Palatino"/>
              </a:rPr>
              <a:t>distance(</a:t>
            </a:r>
            <a:r>
              <a:rPr lang="en-US" i="1" dirty="0" smtClean="0">
                <a:latin typeface="Palatino"/>
                <a:cs typeface="Palatino"/>
              </a:rPr>
              <a:t>f</a:t>
            </a:r>
            <a:r>
              <a:rPr lang="en-US" dirty="0" smtClean="0">
                <a:latin typeface="Palatino"/>
                <a:cs typeface="Palatino"/>
              </a:rPr>
              <a:t>, </a:t>
            </a:r>
            <a:r>
              <a:rPr lang="en-US" i="1" dirty="0" smtClean="0">
                <a:latin typeface="Palatino"/>
                <a:cs typeface="Palatino"/>
              </a:rPr>
              <a:t>l</a:t>
            </a:r>
            <a:r>
              <a:rPr lang="en-US" dirty="0" smtClean="0">
                <a:latin typeface="Palatino"/>
                <a:cs typeface="Palatino"/>
              </a:rPr>
              <a:t>) by distance(</a:t>
            </a:r>
            <a:r>
              <a:rPr lang="en-US" i="1" dirty="0" smtClean="0">
                <a:latin typeface="Palatino"/>
                <a:cs typeface="Palatino"/>
              </a:rPr>
              <a:t>m, l</a:t>
            </a:r>
            <a:r>
              <a:rPr lang="en-US" dirty="0" smtClean="0">
                <a:latin typeface="Palatino"/>
                <a:cs typeface="Palatino"/>
              </a:rPr>
              <a:t>)</a:t>
            </a:r>
            <a:r>
              <a:rPr lang="en-US" dirty="0" smtClean="0"/>
              <a:t> rotation.</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285</a:t>
            </a:fld>
            <a:endParaRPr lang="en-US"/>
          </a:p>
        </p:txBody>
      </p:sp>
    </p:spTree>
    <p:extLst>
      <p:ext uri="{BB962C8B-B14F-4D97-AF65-F5344CB8AC3E}">
        <p14:creationId xmlns:p14="http://schemas.microsoft.com/office/powerpoint/2010/main" val="2738139782"/>
      </p:ext>
    </p:extLst>
  </p:cSld>
  <p:clrMapOvr>
    <a:masterClrMapping/>
  </p:clrMapOvr>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Gries-Mills algorithm</a:t>
            </a:r>
            <a:endParaRPr lang="en-US" dirty="0"/>
          </a:p>
        </p:txBody>
      </p:sp>
      <p:sp>
        <p:nvSpPr>
          <p:cNvPr id="3" name="Content Placeholder 2"/>
          <p:cNvSpPr>
            <a:spLocks noGrp="1"/>
          </p:cNvSpPr>
          <p:nvPr>
            <p:ph idx="1"/>
          </p:nvPr>
        </p:nvSpPr>
        <p:spPr>
          <a:xfrm>
            <a:off x="457200" y="1295400"/>
            <a:ext cx="8229600" cy="4830763"/>
          </a:xfrm>
        </p:spPr>
        <p:txBody>
          <a:bodyPr/>
          <a:lstStyle/>
          <a:p>
            <a:pPr marL="0" indent="0">
              <a:buNone/>
            </a:pPr>
            <a:r>
              <a:rPr lang="en-US" sz="2000" dirty="0">
                <a:latin typeface="Menlo Regular"/>
                <a:cs typeface="Menlo Regular"/>
              </a:rPr>
              <a:t>template &lt;ForwardIterator I&gt;</a:t>
            </a:r>
          </a:p>
          <a:p>
            <a:pPr marL="0" indent="0">
              <a:buNone/>
            </a:pPr>
            <a:r>
              <a:rPr lang="en-US" sz="2000" dirty="0">
                <a:latin typeface="Menlo Regular"/>
                <a:cs typeface="Menlo Regular"/>
              </a:rPr>
              <a:t>void </a:t>
            </a:r>
            <a:r>
              <a:rPr lang="en-US" sz="2000" dirty="0" smtClean="0">
                <a:latin typeface="Menlo Regular"/>
                <a:cs typeface="Menlo Regular"/>
              </a:rPr>
              <a:t>gries_mills_rotate(</a:t>
            </a:r>
            <a:r>
              <a:rPr lang="en-US" sz="2000" dirty="0">
                <a:latin typeface="Menlo Regular"/>
                <a:cs typeface="Menlo Regular"/>
              </a:rPr>
              <a:t>I f, I m, I </a:t>
            </a:r>
            <a:r>
              <a:rPr lang="en-US" sz="2000" dirty="0" smtClean="0">
                <a:latin typeface="Menlo Regular"/>
                <a:cs typeface="Menlo Regular"/>
              </a:rPr>
              <a:t>l) </a:t>
            </a:r>
            <a:r>
              <a:rPr lang="en-US" sz="2000" dirty="0">
                <a:latin typeface="Menlo Regular"/>
                <a:cs typeface="Menlo Regular"/>
              </a:rPr>
              <a:t>{</a:t>
            </a:r>
          </a:p>
          <a:p>
            <a:pPr marL="0" indent="0">
              <a:buNone/>
            </a:pPr>
            <a:r>
              <a:rPr lang="en-US" sz="2000" dirty="0">
                <a:latin typeface="Menlo Regular"/>
                <a:cs typeface="Menlo Regular"/>
              </a:rPr>
              <a:t>  </a:t>
            </a:r>
            <a:r>
              <a:rPr lang="en-US" sz="2000" b="1" dirty="0">
                <a:solidFill>
                  <a:srgbClr val="FF0000"/>
                </a:solidFill>
                <a:latin typeface="Menlo Regular"/>
                <a:cs typeface="Menlo Regular"/>
              </a:rPr>
              <a:t>// u = distance(f, m) &amp;&amp; v = distance(m, l)</a:t>
            </a:r>
          </a:p>
          <a:p>
            <a:pPr marL="0" indent="0">
              <a:buNone/>
            </a:pPr>
            <a:r>
              <a:rPr lang="en-US" sz="2000" dirty="0">
                <a:latin typeface="Menlo Regular"/>
                <a:cs typeface="Menlo Regular"/>
              </a:rPr>
              <a:t>  if (f == m || m == l) return; </a:t>
            </a:r>
            <a:r>
              <a:rPr lang="en-US" sz="2000" b="1" dirty="0">
                <a:solidFill>
                  <a:srgbClr val="FF0000"/>
                </a:solidFill>
                <a:latin typeface="Menlo Regular"/>
                <a:cs typeface="Menlo Regular"/>
              </a:rPr>
              <a:t>// u == 0 || v == 0</a:t>
            </a:r>
          </a:p>
          <a:p>
            <a:pPr marL="0" indent="0">
              <a:buNone/>
            </a:pPr>
            <a:r>
              <a:rPr lang="en-US" sz="2000" dirty="0">
                <a:latin typeface="Menlo Regular"/>
                <a:cs typeface="Menlo Regular"/>
              </a:rPr>
              <a:t>  pair&lt;I, I&gt; p = swap_ranges(f, m, m, l);</a:t>
            </a:r>
          </a:p>
          <a:p>
            <a:pPr marL="0" indent="0">
              <a:buNone/>
            </a:pPr>
            <a:r>
              <a:rPr lang="en-US" sz="2000" dirty="0">
                <a:latin typeface="Menlo Regular"/>
                <a:cs typeface="Menlo Regular"/>
              </a:rPr>
              <a:t>  while(p.first != m || p.second != l) {</a:t>
            </a:r>
          </a:p>
          <a:p>
            <a:pPr marL="0" indent="0">
              <a:buNone/>
            </a:pPr>
            <a:r>
              <a:rPr lang="en-US" sz="2000" dirty="0">
                <a:latin typeface="Menlo Regular"/>
                <a:cs typeface="Menlo Regular"/>
              </a:rPr>
              <a:t>    if (p.first == m) {         </a:t>
            </a:r>
            <a:r>
              <a:rPr lang="en-US" sz="2000" b="1" dirty="0">
                <a:solidFill>
                  <a:srgbClr val="FF0000"/>
                </a:solidFill>
                <a:latin typeface="Menlo Regular"/>
                <a:cs typeface="Menlo Regular"/>
              </a:rPr>
              <a:t>// u &lt; v</a:t>
            </a:r>
          </a:p>
          <a:p>
            <a:pPr marL="0" indent="0">
              <a:buNone/>
            </a:pPr>
            <a:r>
              <a:rPr lang="en-US" sz="2000" dirty="0">
                <a:latin typeface="Menlo Regular"/>
                <a:cs typeface="Menlo Regular"/>
              </a:rPr>
              <a:t>      f = m; m = p.second;      </a:t>
            </a:r>
            <a:r>
              <a:rPr lang="en-US" sz="2000" b="1" dirty="0">
                <a:solidFill>
                  <a:srgbClr val="FF0000"/>
                </a:solidFill>
                <a:latin typeface="Menlo Regular"/>
                <a:cs typeface="Menlo Regular"/>
              </a:rPr>
              <a:t>// v = v - u     </a:t>
            </a:r>
          </a:p>
          <a:p>
            <a:pPr marL="0" indent="0">
              <a:buNone/>
            </a:pPr>
            <a:r>
              <a:rPr lang="en-US" sz="2000" dirty="0">
                <a:latin typeface="Menlo Regular"/>
                <a:cs typeface="Menlo Regular"/>
              </a:rPr>
              <a:t>    } else {                    </a:t>
            </a:r>
            <a:r>
              <a:rPr lang="en-US" sz="2000" b="1" dirty="0">
                <a:solidFill>
                  <a:srgbClr val="FF0000"/>
                </a:solidFill>
                <a:latin typeface="Menlo Regular"/>
                <a:cs typeface="Menlo Regular"/>
              </a:rPr>
              <a:t>// v &lt; u</a:t>
            </a:r>
          </a:p>
          <a:p>
            <a:pPr marL="0" indent="0">
              <a:buNone/>
            </a:pPr>
            <a:r>
              <a:rPr lang="en-US" sz="2000" dirty="0">
                <a:latin typeface="Menlo Regular"/>
                <a:cs typeface="Menlo Regular"/>
              </a:rPr>
              <a:t>      f = p.first;              </a:t>
            </a:r>
            <a:r>
              <a:rPr lang="en-US" sz="2000" b="1" dirty="0">
                <a:solidFill>
                  <a:srgbClr val="FF0000"/>
                </a:solidFill>
                <a:latin typeface="Menlo Regular"/>
                <a:cs typeface="Menlo Regular"/>
              </a:rPr>
              <a:t>// u = u - v</a:t>
            </a:r>
          </a:p>
          <a:p>
            <a:pPr marL="0" indent="0">
              <a:buNone/>
            </a:pPr>
            <a:r>
              <a:rPr lang="en-US" sz="2000" dirty="0">
                <a:latin typeface="Menlo Regular"/>
                <a:cs typeface="Menlo Regular"/>
              </a:rPr>
              <a:t>    }</a:t>
            </a:r>
          </a:p>
          <a:p>
            <a:pPr marL="0" indent="0">
              <a:buNone/>
            </a:pPr>
            <a:r>
              <a:rPr lang="en-US" sz="2000" dirty="0">
                <a:latin typeface="Menlo Regular"/>
                <a:cs typeface="Menlo Regular"/>
              </a:rPr>
              <a:t>    p = swap_ranges(f, m, m, l);</a:t>
            </a:r>
          </a:p>
          <a:p>
            <a:pPr marL="0" indent="0">
              <a:buNone/>
            </a:pPr>
            <a:r>
              <a:rPr lang="en-US" sz="2000" dirty="0">
                <a:latin typeface="Menlo Regular"/>
                <a:cs typeface="Menlo Regular"/>
              </a:rPr>
              <a:t>  }</a:t>
            </a:r>
          </a:p>
          <a:p>
            <a:pPr marL="0" indent="0">
              <a:buNone/>
            </a:pPr>
            <a:r>
              <a:rPr lang="en-US" sz="2000" dirty="0">
                <a:latin typeface="Menlo Regular"/>
                <a:cs typeface="Menlo Regular"/>
              </a:rPr>
              <a:t>  return;                       </a:t>
            </a:r>
            <a:r>
              <a:rPr lang="en-US" sz="2000" b="1" dirty="0">
                <a:solidFill>
                  <a:srgbClr val="FF0000"/>
                </a:solidFill>
                <a:latin typeface="Menlo Regular"/>
                <a:cs typeface="Menlo Regular"/>
              </a:rPr>
              <a:t>// u == v</a:t>
            </a: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286</a:t>
            </a:fld>
            <a:endParaRPr lang="en-US"/>
          </a:p>
        </p:txBody>
      </p:sp>
    </p:spTree>
    <p:extLst>
      <p:ext uri="{BB962C8B-B14F-4D97-AF65-F5344CB8AC3E}">
        <p14:creationId xmlns:p14="http://schemas.microsoft.com/office/powerpoint/2010/main" val="2386182819"/>
      </p:ext>
    </p:extLst>
  </p:cSld>
  <p:clrMapOvr>
    <a:masterClrMapping/>
  </p:clrMapOvr>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0412B7C8-4379-BE46-BD60-584F038DD1FC}" type="slidenum">
              <a:rPr lang="en-US" smtClean="0"/>
              <a:t>287</a:t>
            </a:fld>
            <a:endParaRPr lang="en-US" dirty="0"/>
          </a:p>
        </p:txBody>
      </p:sp>
      <p:sp>
        <p:nvSpPr>
          <p:cNvPr id="3" name="Content Placeholder 2"/>
          <p:cNvSpPr>
            <a:spLocks noGrp="1"/>
          </p:cNvSpPr>
          <p:nvPr>
            <p:ph idx="1"/>
          </p:nvPr>
        </p:nvSpPr>
        <p:spPr/>
        <p:txBody>
          <a:bodyPr/>
          <a:lstStyle/>
          <a:p>
            <a:pPr marL="0" indent="0">
              <a:buNone/>
            </a:pPr>
            <a:r>
              <a:rPr lang="en-US" dirty="0" smtClean="0"/>
              <a:t>If you inline </a:t>
            </a:r>
            <a:r>
              <a:rPr lang="en-US" dirty="0" smtClean="0">
                <a:latin typeface="Menlo Regular"/>
                <a:cs typeface="Menlo Regular"/>
              </a:rPr>
              <a:t>swap_ranges</a:t>
            </a:r>
            <a:r>
              <a:rPr lang="en-US" dirty="0" smtClean="0"/>
              <a:t> you see that the algorithm does unnecessary iterator comparisons. Re-write the algorithm so that no unnecessary iterator comparisons are done.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287</a:t>
            </a:fld>
            <a:endParaRPr lang="en-US"/>
          </a:p>
        </p:txBody>
      </p:sp>
    </p:spTree>
    <p:extLst>
      <p:ext uri="{BB962C8B-B14F-4D97-AF65-F5344CB8AC3E}">
        <p14:creationId xmlns:p14="http://schemas.microsoft.com/office/powerpoint/2010/main" val="3992297876"/>
      </p:ext>
    </p:extLst>
  </p:cSld>
  <p:clrMapOvr>
    <a:masterClrMapping/>
  </p:clrMapOvr>
  <p:timing>
    <p:tnLst>
      <p:par>
        <p:cTn xmlns:p14="http://schemas.microsoft.com/office/powerpoint/2010/mai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number of swaps during the last </a:t>
            </a:r>
            <a:r>
              <a:rPr lang="en-US" dirty="0" smtClean="0">
                <a:latin typeface="Menlo Regular"/>
                <a:cs typeface="Menlo Regular"/>
              </a:rPr>
              <a:t>swap_range</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dirty="0" smtClean="0"/>
              <a:t>The number of swaps during the last </a:t>
            </a:r>
            <a:r>
              <a:rPr lang="en-US" dirty="0" smtClean="0">
                <a:latin typeface="Menlo Regular"/>
                <a:cs typeface="Menlo Regular"/>
              </a:rPr>
              <a:t>swap_range</a:t>
            </a:r>
            <a:r>
              <a:rPr lang="en-US" dirty="0" smtClean="0"/>
              <a:t> is </a:t>
            </a:r>
            <a:r>
              <a:rPr lang="en-US" dirty="0" smtClean="0">
                <a:latin typeface="Palatino"/>
                <a:cs typeface="Palatino"/>
              </a:rPr>
              <a:t>gcd(</a:t>
            </a:r>
            <a:r>
              <a:rPr lang="en-US" i="1" dirty="0" smtClean="0">
                <a:latin typeface="Palatino"/>
                <a:cs typeface="Palatino"/>
              </a:rPr>
              <a:t>n, k</a:t>
            </a:r>
            <a:r>
              <a:rPr lang="en-US" dirty="0" smtClean="0">
                <a:latin typeface="Palatino"/>
                <a:cs typeface="Palatino"/>
              </a:rPr>
              <a:t>) </a:t>
            </a:r>
            <a:r>
              <a:rPr lang="en-US" dirty="0" smtClean="0"/>
              <a:t>where </a:t>
            </a:r>
          </a:p>
          <a:p>
            <a:pPr marL="0" indent="0">
              <a:buNone/>
            </a:pPr>
            <a:r>
              <a:rPr lang="en-US" i="1" dirty="0" smtClean="0">
                <a:latin typeface="Palatino"/>
                <a:cs typeface="Palatino"/>
              </a:rPr>
              <a:t>n</a:t>
            </a:r>
            <a:r>
              <a:rPr lang="en-US" dirty="0" smtClean="0">
                <a:latin typeface="Palatino"/>
                <a:cs typeface="Palatino"/>
              </a:rPr>
              <a:t> = distance(</a:t>
            </a:r>
            <a:r>
              <a:rPr lang="en-US" i="1" dirty="0" smtClean="0">
                <a:latin typeface="Palatino"/>
                <a:cs typeface="Palatino"/>
              </a:rPr>
              <a:t>f, l</a:t>
            </a:r>
            <a:r>
              <a:rPr lang="en-US" dirty="0" smtClean="0">
                <a:latin typeface="Palatino"/>
                <a:cs typeface="Palatino"/>
              </a:rPr>
              <a:t>)</a:t>
            </a:r>
          </a:p>
          <a:p>
            <a:pPr marL="0" indent="0">
              <a:buNone/>
            </a:pPr>
            <a:r>
              <a:rPr lang="en-US" i="1" dirty="0" smtClean="0">
                <a:latin typeface="Palatino"/>
                <a:cs typeface="Palatino"/>
              </a:rPr>
              <a:t>k</a:t>
            </a:r>
            <a:r>
              <a:rPr lang="en-US" dirty="0" smtClean="0">
                <a:latin typeface="Palatino"/>
                <a:cs typeface="Palatino"/>
              </a:rPr>
              <a:t> = distance(</a:t>
            </a:r>
            <a:r>
              <a:rPr lang="en-US" i="1" dirty="0" smtClean="0">
                <a:latin typeface="Palatino"/>
                <a:cs typeface="Palatino"/>
              </a:rPr>
              <a:t>m, l</a:t>
            </a:r>
            <a:r>
              <a:rPr lang="en-US" dirty="0" smtClean="0">
                <a:latin typeface="Palatino"/>
                <a:cs typeface="Palatino"/>
              </a:rPr>
              <a:t>)</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288</a:t>
            </a:fld>
            <a:endParaRPr lang="en-US"/>
          </a:p>
        </p:txBody>
      </p:sp>
    </p:spTree>
    <p:extLst>
      <p:ext uri="{BB962C8B-B14F-4D97-AF65-F5344CB8AC3E}">
        <p14:creationId xmlns:p14="http://schemas.microsoft.com/office/powerpoint/2010/main" val="3621420891"/>
      </p:ext>
    </p:extLst>
  </p:cSld>
  <p:clrMapOvr>
    <a:masterClrMapping/>
  </p:clrMapOvr>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cycles in the rotate</a:t>
            </a:r>
            <a:endParaRPr lang="en-US" dirty="0"/>
          </a:p>
        </p:txBody>
      </p:sp>
      <p:sp>
        <p:nvSpPr>
          <p:cNvPr id="3" name="Content Placeholder 2"/>
          <p:cNvSpPr>
            <a:spLocks noGrp="1"/>
          </p:cNvSpPr>
          <p:nvPr>
            <p:ph idx="1"/>
          </p:nvPr>
        </p:nvSpPr>
        <p:spPr/>
        <p:txBody>
          <a:bodyPr/>
          <a:lstStyle/>
          <a:p>
            <a:r>
              <a:rPr lang="en-US" dirty="0" smtClean="0"/>
              <a:t>Every swap_range moves elements along their cycles.</a:t>
            </a:r>
          </a:p>
          <a:p>
            <a:r>
              <a:rPr lang="en-US" dirty="0" smtClean="0"/>
              <a:t>The number of cycles is </a:t>
            </a:r>
            <a:r>
              <a:rPr lang="en-US" dirty="0" smtClean="0">
                <a:latin typeface="Palatino"/>
                <a:cs typeface="Palatino"/>
              </a:rPr>
              <a:t>gcd(</a:t>
            </a:r>
            <a:r>
              <a:rPr lang="en-US" i="1" dirty="0" smtClean="0">
                <a:latin typeface="Palatino"/>
                <a:cs typeface="Palatino"/>
              </a:rPr>
              <a:t>n, k</a:t>
            </a:r>
            <a:r>
              <a:rPr lang="en-US" dirty="0" smtClean="0">
                <a:latin typeface="Palatino"/>
                <a:cs typeface="Palatino"/>
              </a:rPr>
              <a:t>)</a:t>
            </a:r>
          </a:p>
          <a:p>
            <a:endParaRPr lang="en-US" dirty="0">
              <a:latin typeface="Palatino"/>
              <a:cs typeface="Palatino"/>
            </a:endParaRPr>
          </a:p>
          <a:p>
            <a:r>
              <a:rPr lang="en-US" sz="2800" dirty="0" smtClean="0">
                <a:cs typeface="Palatino"/>
              </a:rPr>
              <a:t>For a formal proof see </a:t>
            </a:r>
            <a:r>
              <a:rPr lang="en-US" sz="2800" dirty="0" err="1" smtClean="0">
                <a:cs typeface="Palatino"/>
              </a:rPr>
              <a:t>EoP</a:t>
            </a:r>
            <a:r>
              <a:rPr lang="en-US" sz="2800" dirty="0" smtClean="0">
                <a:cs typeface="Palatino"/>
              </a:rPr>
              <a:t> pages 178-179</a:t>
            </a:r>
            <a:endParaRPr lang="en-US" sz="2800" dirty="0">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289</a:t>
            </a:fld>
            <a:endParaRPr lang="en-US"/>
          </a:p>
        </p:txBody>
      </p:sp>
    </p:spTree>
    <p:extLst>
      <p:ext uri="{BB962C8B-B14F-4D97-AF65-F5344CB8AC3E}">
        <p14:creationId xmlns:p14="http://schemas.microsoft.com/office/powerpoint/2010/main" val="25309456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Socrates 470BC – 399BC</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29</a:t>
            </a:fld>
            <a:endParaRPr lang="en-US"/>
          </a:p>
        </p:txBody>
      </p:sp>
      <p:pic>
        <p:nvPicPr>
          <p:cNvPr id="9" name="Content Placeholder 8"/>
          <p:cNvPicPr>
            <a:picLocks noGrp="1" noChangeAspect="1"/>
          </p:cNvPicPr>
          <p:nvPr>
            <p:ph idx="1"/>
          </p:nvPr>
        </p:nvPicPr>
        <p:blipFill>
          <a:blip r:embed="rId2"/>
          <a:srcRect l="-50096" r="-50096"/>
          <a:stretch>
            <a:fillRect/>
          </a:stretch>
        </p:blipFill>
        <p:spPr/>
      </p:pic>
    </p:spTree>
    <p:extLst>
      <p:ext uri="{BB962C8B-B14F-4D97-AF65-F5344CB8AC3E}">
        <p14:creationId xmlns:p14="http://schemas.microsoft.com/office/powerpoint/2010/main" val="3828998175"/>
      </p:ext>
    </p:extLst>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of Gries-Mills</a:t>
            </a:r>
            <a:endParaRPr lang="en-US" dirty="0"/>
          </a:p>
        </p:txBody>
      </p:sp>
      <p:sp>
        <p:nvSpPr>
          <p:cNvPr id="3" name="Content Placeholder 2"/>
          <p:cNvSpPr>
            <a:spLocks noGrp="1"/>
          </p:cNvSpPr>
          <p:nvPr>
            <p:ph idx="1"/>
          </p:nvPr>
        </p:nvSpPr>
        <p:spPr/>
        <p:txBody>
          <a:bodyPr/>
          <a:lstStyle/>
          <a:p>
            <a:r>
              <a:rPr lang="en-US" sz="2800" dirty="0" smtClean="0"/>
              <a:t>During the call to all the </a:t>
            </a:r>
            <a:r>
              <a:rPr lang="en-US" sz="2800" dirty="0" smtClean="0">
                <a:latin typeface="Menlo Regular"/>
                <a:cs typeface="Menlo Regular"/>
              </a:rPr>
              <a:t>swap_range</a:t>
            </a:r>
            <a:r>
              <a:rPr lang="en-US" sz="2800" dirty="0" smtClean="0"/>
              <a:t> except the last one, every swap puts one element into the final destination.</a:t>
            </a:r>
          </a:p>
          <a:p>
            <a:r>
              <a:rPr lang="en-US" sz="2800" dirty="0"/>
              <a:t>D</a:t>
            </a:r>
            <a:r>
              <a:rPr lang="en-US" sz="2800" dirty="0" smtClean="0"/>
              <a:t>uring the last </a:t>
            </a:r>
            <a:r>
              <a:rPr lang="en-US" sz="2800" dirty="0" smtClean="0">
                <a:latin typeface="Menlo Regular"/>
                <a:cs typeface="Menlo Regular"/>
              </a:rPr>
              <a:t>swap_range</a:t>
            </a:r>
            <a:r>
              <a:rPr lang="en-US" sz="2800" dirty="0" smtClean="0"/>
              <a:t> every swap puts two elements into the final destination.</a:t>
            </a:r>
          </a:p>
          <a:p>
            <a:r>
              <a:rPr lang="en-US" sz="2800" dirty="0" smtClean="0"/>
              <a:t>The total number of swaps </a:t>
            </a:r>
            <a:r>
              <a:rPr lang="en-US" sz="2800" i="1" dirty="0" smtClean="0">
                <a:latin typeface="Palatino"/>
                <a:cs typeface="Palatino"/>
              </a:rPr>
              <a:t>n</a:t>
            </a:r>
            <a:r>
              <a:rPr lang="en-US" sz="2800" dirty="0" smtClean="0">
                <a:latin typeface="Palatino"/>
                <a:cs typeface="Palatino"/>
              </a:rPr>
              <a:t> – gcd(</a:t>
            </a:r>
            <a:r>
              <a:rPr lang="en-US" sz="2800" i="1" dirty="0" smtClean="0">
                <a:latin typeface="Palatino"/>
                <a:cs typeface="Palatino"/>
              </a:rPr>
              <a:t>n, k</a:t>
            </a:r>
            <a:r>
              <a:rPr lang="en-US" sz="2800" dirty="0" smtClean="0">
                <a:latin typeface="Palatino"/>
                <a:cs typeface="Palatino"/>
              </a:rPr>
              <a:t>)</a:t>
            </a:r>
          </a:p>
          <a:p>
            <a:r>
              <a:rPr lang="en-US" sz="2800" dirty="0" smtClean="0">
                <a:cs typeface="Palatino"/>
              </a:rPr>
              <a:t>The total number of assignments </a:t>
            </a:r>
            <a:r>
              <a:rPr lang="en-US" sz="2800" dirty="0" smtClean="0">
                <a:latin typeface="Palatino"/>
                <a:cs typeface="Palatino"/>
              </a:rPr>
              <a:t>3(</a:t>
            </a:r>
            <a:r>
              <a:rPr lang="en-US" sz="2800" i="1" dirty="0" smtClean="0">
                <a:latin typeface="Palatino"/>
                <a:cs typeface="Palatino"/>
              </a:rPr>
              <a:t>n</a:t>
            </a:r>
            <a:r>
              <a:rPr lang="en-US" sz="2800" dirty="0" smtClean="0">
                <a:latin typeface="Palatino"/>
                <a:cs typeface="Palatino"/>
              </a:rPr>
              <a:t> </a:t>
            </a:r>
            <a:r>
              <a:rPr lang="en-US" sz="2800" dirty="0">
                <a:latin typeface="Palatino"/>
                <a:cs typeface="Palatino"/>
              </a:rPr>
              <a:t>– gcd(</a:t>
            </a:r>
            <a:r>
              <a:rPr lang="en-US" sz="2800" i="1" dirty="0">
                <a:latin typeface="Palatino"/>
                <a:cs typeface="Palatino"/>
              </a:rPr>
              <a:t>n, k</a:t>
            </a:r>
            <a:r>
              <a:rPr lang="en-US" sz="2800" dirty="0" smtClean="0">
                <a:latin typeface="Palatino"/>
                <a:cs typeface="Palatino"/>
              </a:rPr>
              <a:t>))</a:t>
            </a:r>
            <a:endParaRPr lang="en-US" sz="2800" dirty="0">
              <a:latin typeface="Palatino"/>
              <a:cs typeface="Palatino"/>
            </a:endParaRPr>
          </a:p>
          <a:p>
            <a:endParaRPr lang="en-US" dirty="0">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290</a:t>
            </a:fld>
            <a:endParaRPr lang="en-US"/>
          </a:p>
        </p:txBody>
      </p:sp>
    </p:spTree>
    <p:extLst>
      <p:ext uri="{BB962C8B-B14F-4D97-AF65-F5344CB8AC3E}">
        <p14:creationId xmlns:p14="http://schemas.microsoft.com/office/powerpoint/2010/main" val="838510395"/>
      </p:ext>
    </p:extLst>
  </p:cSld>
  <p:clrMapOvr>
    <a:masterClrMapping/>
  </p:clrMapOvr>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Trace of Gries-Mills</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0 1 2 3 4 5 6</a:t>
            </a:r>
          </a:p>
          <a:p>
            <a:pPr marL="0" indent="0">
              <a:buNone/>
            </a:pPr>
            <a:r>
              <a:rPr lang="en-US" sz="2400" dirty="0" smtClean="0">
                <a:latin typeface="Menlo Regular"/>
                <a:cs typeface="Menlo Regular"/>
              </a:rPr>
              <a:t>f   m         l</a:t>
            </a:r>
            <a:endParaRPr lang="en-US" sz="2400" dirty="0">
              <a:latin typeface="Menlo Regular"/>
              <a:cs typeface="Menlo Regular"/>
            </a:endParaRPr>
          </a:p>
          <a:p>
            <a:pPr marL="0" indent="0">
              <a:buNone/>
            </a:pPr>
            <a:r>
              <a:rPr lang="en-US" sz="2400" dirty="0">
                <a:latin typeface="Menlo Regular"/>
                <a:cs typeface="Menlo Regular"/>
              </a:rPr>
              <a:t>2 3 0 1 4 5 6</a:t>
            </a:r>
          </a:p>
          <a:p>
            <a:pPr marL="0" indent="0">
              <a:buNone/>
            </a:pPr>
            <a:r>
              <a:rPr lang="en-US" sz="2400" dirty="0">
                <a:latin typeface="Menlo Regular"/>
                <a:cs typeface="Menlo Regular"/>
              </a:rPr>
              <a:t>    </a:t>
            </a:r>
            <a:r>
              <a:rPr lang="en-US" sz="2400" dirty="0" smtClean="0">
                <a:latin typeface="Menlo Regular"/>
                <a:cs typeface="Menlo Regular"/>
              </a:rPr>
              <a:t>f   m     l</a:t>
            </a:r>
            <a:endParaRPr lang="en-US" sz="2400" dirty="0">
              <a:latin typeface="Menlo Regular"/>
              <a:cs typeface="Menlo Regular"/>
            </a:endParaRPr>
          </a:p>
          <a:p>
            <a:pPr marL="0" indent="0">
              <a:buNone/>
            </a:pPr>
            <a:r>
              <a:rPr lang="en-US" sz="2400" dirty="0">
                <a:latin typeface="Menlo Regular"/>
                <a:cs typeface="Menlo Regular"/>
              </a:rPr>
              <a:t>2 3 4 5 0 1 6</a:t>
            </a:r>
          </a:p>
          <a:p>
            <a:pPr marL="0" indent="0">
              <a:buNone/>
            </a:pPr>
            <a:r>
              <a:rPr lang="en-US" sz="2400" dirty="0">
                <a:latin typeface="Menlo Regular"/>
                <a:cs typeface="Menlo Regular"/>
              </a:rPr>
              <a:t>        </a:t>
            </a:r>
            <a:r>
              <a:rPr lang="en-US" sz="2400" dirty="0" smtClean="0">
                <a:latin typeface="Menlo Regular"/>
                <a:cs typeface="Menlo Regular"/>
              </a:rPr>
              <a:t>f   m l</a:t>
            </a:r>
            <a:endParaRPr lang="en-US" sz="2400" dirty="0">
              <a:latin typeface="Menlo Regular"/>
              <a:cs typeface="Menlo Regular"/>
            </a:endParaRPr>
          </a:p>
          <a:p>
            <a:pPr marL="0" indent="0">
              <a:buNone/>
            </a:pPr>
            <a:r>
              <a:rPr lang="en-US" sz="2400" dirty="0">
                <a:latin typeface="Menlo Regular"/>
                <a:cs typeface="Menlo Regular"/>
              </a:rPr>
              <a:t>2 3 4 5 6 1 0</a:t>
            </a:r>
          </a:p>
          <a:p>
            <a:pPr marL="0" indent="0">
              <a:buNone/>
            </a:pPr>
            <a:r>
              <a:rPr lang="en-US" sz="2400" dirty="0">
                <a:latin typeface="Menlo Regular"/>
                <a:cs typeface="Menlo Regular"/>
              </a:rPr>
              <a:t>          </a:t>
            </a:r>
            <a:r>
              <a:rPr lang="en-US" sz="2400" dirty="0" smtClean="0">
                <a:latin typeface="Menlo Regular"/>
                <a:cs typeface="Menlo Regular"/>
              </a:rPr>
              <a:t>f m l</a:t>
            </a:r>
            <a:endParaRPr lang="en-US" sz="2400" dirty="0">
              <a:latin typeface="Menlo Regular"/>
              <a:cs typeface="Menlo Regular"/>
            </a:endParaRPr>
          </a:p>
          <a:p>
            <a:pPr marL="0" indent="0">
              <a:buNone/>
            </a:pPr>
            <a:r>
              <a:rPr lang="en-US" sz="2400" dirty="0">
                <a:latin typeface="Menlo Regular"/>
                <a:cs typeface="Menlo Regular"/>
              </a:rPr>
              <a:t>2 3 4 5 6 0 1</a:t>
            </a:r>
          </a:p>
          <a:p>
            <a:pPr marL="0" indent="0">
              <a:buNone/>
            </a:pPr>
            <a:r>
              <a:rPr lang="en-US" sz="2400" dirty="0">
                <a:latin typeface="Menlo Regular"/>
                <a:cs typeface="Menlo Regular"/>
              </a:rPr>
              <a:t>            </a:t>
            </a:r>
            <a:r>
              <a:rPr lang="en-US" sz="2400" dirty="0" smtClean="0">
                <a:latin typeface="Menlo Regular"/>
                <a:cs typeface="Menlo Regular"/>
              </a:rPr>
              <a:t>f m</a:t>
            </a:r>
            <a:r>
              <a:rPr lang="en-US" sz="2400" dirty="0">
                <a:latin typeface="Menlo Regular"/>
                <a:cs typeface="Menlo Regular"/>
              </a:rPr>
              <a:t/>
            </a:r>
            <a:br>
              <a:rPr lang="en-US" sz="2400" dirty="0">
                <a:latin typeface="Menlo Regular"/>
                <a:cs typeface="Menlo Regular"/>
              </a:rPr>
            </a:br>
            <a:r>
              <a:rPr lang="en-US" sz="2400" dirty="0">
                <a:latin typeface="Menlo Regular"/>
                <a:cs typeface="Menlo Regular"/>
              </a:rPr>
              <a:t>              </a:t>
            </a:r>
            <a:r>
              <a:rPr lang="en-US" sz="2400" dirty="0" smtClean="0">
                <a:latin typeface="Menlo Regular"/>
                <a:cs typeface="Menlo Regular"/>
              </a:rPr>
              <a:t>l</a:t>
            </a:r>
            <a:endParaRPr lang="en-US" sz="2400" dirty="0">
              <a:latin typeface="Menlo Regular"/>
              <a:cs typeface="Menlo Regular"/>
            </a:endParaRPr>
          </a:p>
          <a:p>
            <a:pPr marL="0" indent="0">
              <a:buNone/>
            </a:pPr>
            <a:endParaRPr lang="en-US" sz="24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291</a:t>
            </a:fld>
            <a:endParaRPr lang="en-US"/>
          </a:p>
        </p:txBody>
      </p:sp>
    </p:spTree>
    <p:extLst>
      <p:ext uri="{BB962C8B-B14F-4D97-AF65-F5344CB8AC3E}">
        <p14:creationId xmlns:p14="http://schemas.microsoft.com/office/powerpoint/2010/main" val="4090449392"/>
      </p:ext>
    </p:extLst>
  </p:cSld>
  <p:clrMapOvr>
    <a:masterClrMapping/>
  </p:clrMapOvr>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return value of </a:t>
            </a:r>
            <a:r>
              <a:rPr lang="en-US" dirty="0" smtClean="0">
                <a:latin typeface="Menlo Regular"/>
                <a:cs typeface="Menlo Regular"/>
              </a:rPr>
              <a:t>rotate</a:t>
            </a:r>
            <a:endParaRPr lang="en-US" dirty="0">
              <a:latin typeface="Menlo Regular"/>
              <a:cs typeface="Menlo Regular"/>
            </a:endParaRPr>
          </a:p>
        </p:txBody>
      </p:sp>
      <p:sp>
        <p:nvSpPr>
          <p:cNvPr id="3" name="Content Placeholder 2"/>
          <p:cNvSpPr>
            <a:spLocks noGrp="1"/>
          </p:cNvSpPr>
          <p:nvPr>
            <p:ph idx="1"/>
          </p:nvPr>
        </p:nvSpPr>
        <p:spPr/>
        <p:txBody>
          <a:bodyPr/>
          <a:lstStyle/>
          <a:p>
            <a:r>
              <a:rPr lang="en-US" dirty="0" smtClean="0"/>
              <a:t>Many applications benefit if </a:t>
            </a:r>
            <a:r>
              <a:rPr lang="en-US" dirty="0" smtClean="0">
                <a:latin typeface="Menlo Regular"/>
                <a:cs typeface="Menlo Regular"/>
              </a:rPr>
              <a:t>rotate</a:t>
            </a:r>
            <a:r>
              <a:rPr lang="en-US" dirty="0" smtClean="0"/>
              <a:t> returns a new middle: a position where the first element moved.</a:t>
            </a:r>
          </a:p>
          <a:p>
            <a:r>
              <a:rPr lang="en-US" dirty="0" smtClean="0"/>
              <a:t>Observe, that </a:t>
            </a:r>
            <a:br>
              <a:rPr lang="en-US" dirty="0" smtClean="0"/>
            </a:br>
            <a:r>
              <a:rPr lang="en-US" dirty="0" smtClean="0">
                <a:latin typeface="Menlo Regular"/>
                <a:cs typeface="Menlo Regular"/>
              </a:rPr>
              <a:t>rotate(f, rotate(f, m, l), l)</a:t>
            </a:r>
            <a:br>
              <a:rPr lang="en-US" dirty="0" smtClean="0">
                <a:latin typeface="Menlo Regular"/>
                <a:cs typeface="Menlo Regular"/>
              </a:rPr>
            </a:br>
            <a:r>
              <a:rPr lang="en-US" dirty="0" smtClean="0"/>
              <a:t>is an identity permutation.</a:t>
            </a:r>
          </a:p>
          <a:p>
            <a:r>
              <a:rPr lang="en-US" dirty="0" smtClean="0"/>
              <a:t>The task is to find a way to return the desired value without doing any extra work.</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292</a:t>
            </a:fld>
            <a:endParaRPr lang="en-US"/>
          </a:p>
        </p:txBody>
      </p:sp>
    </p:spTree>
    <p:extLst>
      <p:ext uri="{BB962C8B-B14F-4D97-AF65-F5344CB8AC3E}">
        <p14:creationId xmlns:p14="http://schemas.microsoft.com/office/powerpoint/2010/main" val="3101453901"/>
      </p:ext>
    </p:extLst>
  </p:cSld>
  <p:clrMapOvr>
    <a:masterClrMapping/>
  </p:clrMapOvr>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auxiliary </a:t>
            </a:r>
            <a:r>
              <a:rPr lang="en-US" dirty="0" smtClean="0">
                <a:latin typeface="Menlo Regular"/>
                <a:cs typeface="Menlo Regular"/>
              </a:rPr>
              <a:t>rotate</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&lt;ForwardIterator I&gt;</a:t>
            </a:r>
          </a:p>
          <a:p>
            <a:pPr marL="0" indent="0">
              <a:buNone/>
            </a:pPr>
            <a:r>
              <a:rPr lang="en-US" sz="2400" dirty="0">
                <a:latin typeface="Menlo Regular"/>
                <a:cs typeface="Menlo Regular"/>
              </a:rPr>
              <a:t>I rotate_unguarded(I f, I m, I l, I m1) {</a:t>
            </a:r>
          </a:p>
          <a:p>
            <a:pPr marL="0" indent="0">
              <a:buNone/>
            </a:pPr>
            <a:r>
              <a:rPr lang="en-US" sz="2400" dirty="0">
                <a:latin typeface="Menlo Regular"/>
                <a:cs typeface="Menlo Regular"/>
              </a:rPr>
              <a:t>  // assert(f != m &amp;&amp; m != l)</a:t>
            </a:r>
          </a:p>
          <a:p>
            <a:pPr marL="0" indent="0">
              <a:buNone/>
            </a:pPr>
            <a:r>
              <a:rPr lang="en-US" sz="2400" dirty="0">
                <a:latin typeface="Menlo Regular"/>
                <a:cs typeface="Menlo Regular"/>
              </a:rPr>
              <a:t>  pair&lt;I, I&gt; p = swap_ranges(f, m, m, l);</a:t>
            </a:r>
          </a:p>
          <a:p>
            <a:pPr marL="0" indent="0">
              <a:buNone/>
            </a:pPr>
            <a:r>
              <a:rPr lang="en-US" sz="2400" dirty="0">
                <a:latin typeface="Menlo Regular"/>
                <a:cs typeface="Menlo Regular"/>
              </a:rPr>
              <a:t>  while (p.first != m || p.second != l) { </a:t>
            </a:r>
          </a:p>
          <a:p>
            <a:pPr marL="0" indent="0">
              <a:buNone/>
            </a:pPr>
            <a:r>
              <a:rPr lang="en-US" sz="2400" dirty="0">
                <a:latin typeface="Menlo Regular"/>
                <a:cs typeface="Menlo Regular"/>
              </a:rPr>
              <a:t>    f = p.first;      </a:t>
            </a:r>
          </a:p>
          <a:p>
            <a:pPr marL="0" indent="0">
              <a:buNone/>
            </a:pPr>
            <a:r>
              <a:rPr lang="en-US" sz="2400" dirty="0">
                <a:latin typeface="Menlo Regular"/>
                <a:cs typeface="Menlo Regular"/>
              </a:rPr>
              <a:t>    </a:t>
            </a:r>
            <a:r>
              <a:rPr lang="en-US" sz="2400">
                <a:latin typeface="Menlo Regular"/>
                <a:cs typeface="Menlo Regular"/>
              </a:rPr>
              <a:t>if </a:t>
            </a:r>
            <a:r>
              <a:rPr lang="en-US" sz="2400" smtClean="0">
                <a:latin typeface="Menlo Regular"/>
                <a:cs typeface="Menlo Regular"/>
              </a:rPr>
              <a:t>(m == f) </a:t>
            </a:r>
            <a:r>
              <a:rPr lang="en-US" sz="2400" dirty="0">
                <a:latin typeface="Menlo Regular"/>
                <a:cs typeface="Menlo Regular"/>
              </a:rPr>
              <a:t>m = p.second;</a:t>
            </a:r>
          </a:p>
          <a:p>
            <a:pPr marL="0" indent="0">
              <a:buNone/>
            </a:pPr>
            <a:r>
              <a:rPr lang="en-US" sz="2400" dirty="0">
                <a:latin typeface="Menlo Regular"/>
                <a:cs typeface="Menlo Regular"/>
              </a:rPr>
              <a:t>    p = swap_ranges(f, m, m, l);</a:t>
            </a:r>
          </a:p>
          <a:p>
            <a:pPr marL="0" indent="0">
              <a:buNone/>
            </a:pPr>
            <a:r>
              <a:rPr lang="en-US" sz="2400" dirty="0">
                <a:latin typeface="Menlo Regular"/>
                <a:cs typeface="Menlo Regular"/>
              </a:rPr>
              <a:t>  }</a:t>
            </a:r>
          </a:p>
          <a:p>
            <a:pPr marL="0" indent="0">
              <a:buNone/>
            </a:pPr>
            <a:r>
              <a:rPr lang="en-US" sz="2400" dirty="0">
                <a:latin typeface="Menlo Regular"/>
                <a:cs typeface="Menlo Regular"/>
              </a:rPr>
              <a:t>  return m1;</a:t>
            </a:r>
          </a:p>
          <a:p>
            <a:pPr marL="0" indent="0">
              <a:buNone/>
            </a:pPr>
            <a:r>
              <a:rPr lang="en-US" sz="2400" dirty="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293</a:t>
            </a:fld>
            <a:endParaRPr lang="en-US"/>
          </a:p>
        </p:txBody>
      </p:sp>
    </p:spTree>
    <p:extLst>
      <p:ext uri="{BB962C8B-B14F-4D97-AF65-F5344CB8AC3E}">
        <p14:creationId xmlns:p14="http://schemas.microsoft.com/office/powerpoint/2010/main" val="3028458196"/>
      </p:ext>
    </p:extLst>
  </p:cSld>
  <p:clrMapOvr>
    <a:masterClrMapping/>
  </p:clrMapOvr>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rotate for forward iterators</a:t>
            </a:r>
            <a:endParaRPr lang="en-US" dirty="0"/>
          </a:p>
        </p:txBody>
      </p:sp>
      <p:sp>
        <p:nvSpPr>
          <p:cNvPr id="3" name="Content Placeholder 2"/>
          <p:cNvSpPr>
            <a:spLocks noGrp="1"/>
          </p:cNvSpPr>
          <p:nvPr>
            <p:ph idx="1"/>
          </p:nvPr>
        </p:nvSpPr>
        <p:spPr>
          <a:xfrm>
            <a:off x="304800" y="1600200"/>
            <a:ext cx="8534400" cy="4525963"/>
          </a:xfrm>
        </p:spPr>
        <p:txBody>
          <a:bodyPr/>
          <a:lstStyle/>
          <a:p>
            <a:pPr marL="0" indent="0">
              <a:buNone/>
            </a:pPr>
            <a:r>
              <a:rPr lang="en-US" sz="2000" dirty="0">
                <a:latin typeface="Menlo Regular"/>
                <a:cs typeface="Menlo Regular"/>
              </a:rPr>
              <a:t>template &lt;ForwardIterator I&gt;</a:t>
            </a:r>
          </a:p>
          <a:p>
            <a:pPr marL="0" indent="0">
              <a:buNone/>
            </a:pPr>
            <a:r>
              <a:rPr lang="en-US" sz="2000" dirty="0">
                <a:latin typeface="Menlo Regular"/>
                <a:cs typeface="Menlo Regular"/>
              </a:rPr>
              <a:t>I rotate(I f, I m, I l, forward_iterator_tag) {</a:t>
            </a:r>
          </a:p>
          <a:p>
            <a:pPr marL="0" indent="0">
              <a:buNone/>
            </a:pPr>
            <a:r>
              <a:rPr lang="en-US" sz="2000" dirty="0">
                <a:latin typeface="Menlo Regular"/>
                <a:cs typeface="Menlo Regular"/>
              </a:rPr>
              <a:t>  if (f == m) return l;</a:t>
            </a:r>
          </a:p>
          <a:p>
            <a:pPr marL="0" indent="0">
              <a:buNone/>
            </a:pPr>
            <a:r>
              <a:rPr lang="en-US" sz="2000" dirty="0">
                <a:latin typeface="Menlo Regular"/>
                <a:cs typeface="Menlo Regular"/>
              </a:rPr>
              <a:t>  if (m == l) return f;</a:t>
            </a:r>
          </a:p>
          <a:p>
            <a:pPr marL="0" indent="0">
              <a:buNone/>
            </a:pPr>
            <a:r>
              <a:rPr lang="en-US" sz="2000" dirty="0">
                <a:latin typeface="Menlo Regular"/>
                <a:cs typeface="Menlo Regular"/>
              </a:rPr>
              <a:t>  pair&lt;I, I&gt; p = swap_ranges(f, m, m, l);</a:t>
            </a:r>
          </a:p>
          <a:p>
            <a:pPr marL="0" indent="0">
              <a:buNone/>
            </a:pPr>
            <a:r>
              <a:rPr lang="en-US" sz="2000" dirty="0">
                <a:latin typeface="Menlo Regular"/>
                <a:cs typeface="Menlo Regular"/>
              </a:rPr>
              <a:t>  while (p.first != m || p.second != l) {</a:t>
            </a:r>
          </a:p>
          <a:p>
            <a:pPr marL="0" indent="0">
              <a:buNone/>
            </a:pPr>
            <a:r>
              <a:rPr lang="en-US" sz="2000" dirty="0">
                <a:latin typeface="Menlo Regular"/>
                <a:cs typeface="Menlo Regular"/>
              </a:rPr>
              <a:t>    if (p.second == l) </a:t>
            </a:r>
            <a:endParaRPr lang="en-US" sz="2000" dirty="0" smtClean="0">
              <a:latin typeface="Menlo Regular"/>
              <a:cs typeface="Menlo Regular"/>
            </a:endParaRPr>
          </a:p>
          <a:p>
            <a:pPr marL="0" indent="0">
              <a:buNone/>
            </a:pPr>
            <a:r>
              <a:rPr lang="en-US" sz="2000" dirty="0">
                <a:latin typeface="Menlo Regular"/>
                <a:cs typeface="Menlo Regular"/>
              </a:rPr>
              <a:t> </a:t>
            </a:r>
            <a:r>
              <a:rPr lang="en-US" sz="2000" dirty="0" smtClean="0">
                <a:latin typeface="Menlo Regular"/>
                <a:cs typeface="Menlo Regular"/>
              </a:rPr>
              <a:t>     return </a:t>
            </a:r>
            <a:r>
              <a:rPr lang="en-US" sz="2000" dirty="0">
                <a:latin typeface="Menlo Regular"/>
                <a:cs typeface="Menlo Regular"/>
              </a:rPr>
              <a:t>rotate_unguarded(p.first, m, l, p.first);</a:t>
            </a:r>
          </a:p>
          <a:p>
            <a:pPr marL="0" indent="0">
              <a:buNone/>
            </a:pPr>
            <a:r>
              <a:rPr lang="en-US" sz="2000" dirty="0">
                <a:latin typeface="Menlo Regular"/>
                <a:cs typeface="Menlo Regular"/>
              </a:rPr>
              <a:t>    f = m;</a:t>
            </a:r>
          </a:p>
          <a:p>
            <a:pPr marL="0" indent="0">
              <a:buNone/>
            </a:pPr>
            <a:r>
              <a:rPr lang="en-US" sz="2000" dirty="0">
                <a:latin typeface="Menlo Regular"/>
                <a:cs typeface="Menlo Regular"/>
              </a:rPr>
              <a:t>    m = p.second;</a:t>
            </a:r>
          </a:p>
          <a:p>
            <a:pPr marL="0" indent="0">
              <a:buNone/>
            </a:pPr>
            <a:r>
              <a:rPr lang="en-US" sz="2000" dirty="0">
                <a:latin typeface="Menlo Regular"/>
                <a:cs typeface="Menlo Regular"/>
              </a:rPr>
              <a:t>    p = swap_ranges(f, m, m, l);</a:t>
            </a:r>
          </a:p>
          <a:p>
            <a:pPr marL="0" indent="0">
              <a:buNone/>
            </a:pPr>
            <a:r>
              <a:rPr lang="en-US" sz="2000" dirty="0">
                <a:latin typeface="Menlo Regular"/>
                <a:cs typeface="Menlo Regular"/>
              </a:rPr>
              <a:t>  }</a:t>
            </a:r>
          </a:p>
          <a:p>
            <a:pPr marL="0" indent="0">
              <a:buNone/>
            </a:pPr>
            <a:r>
              <a:rPr lang="en-US" sz="2000" dirty="0">
                <a:latin typeface="Menlo Regular"/>
                <a:cs typeface="Menlo Regular"/>
              </a:rPr>
              <a:t>  return m;</a:t>
            </a:r>
          </a:p>
          <a:p>
            <a:pPr marL="0" indent="0">
              <a:buNone/>
            </a:pPr>
            <a:r>
              <a:rPr lang="en-US" sz="20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294</a:t>
            </a:fld>
            <a:endParaRPr lang="en-US"/>
          </a:p>
        </p:txBody>
      </p:sp>
    </p:spTree>
    <p:extLst>
      <p:ext uri="{BB962C8B-B14F-4D97-AF65-F5344CB8AC3E}">
        <p14:creationId xmlns:p14="http://schemas.microsoft.com/office/powerpoint/2010/main" val="1949374639"/>
      </p:ext>
    </p:extLst>
  </p:cSld>
  <p:clrMapOvr>
    <a:masterClrMapping/>
  </p:clrMapOvr>
  <p:timing>
    <p:tnLst>
      <p:par>
        <p:cTn xmlns:p14="http://schemas.microsoft.com/office/powerpoint/2010/mai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search of faster algorithm</a:t>
            </a:r>
            <a:endParaRPr lang="en-US" dirty="0"/>
          </a:p>
        </p:txBody>
      </p:sp>
      <p:sp>
        <p:nvSpPr>
          <p:cNvPr id="3" name="Content Placeholder 2"/>
          <p:cNvSpPr>
            <a:spLocks noGrp="1"/>
          </p:cNvSpPr>
          <p:nvPr>
            <p:ph idx="1"/>
          </p:nvPr>
        </p:nvSpPr>
        <p:spPr/>
        <p:txBody>
          <a:bodyPr/>
          <a:lstStyle/>
          <a:p>
            <a:r>
              <a:rPr lang="en-US" dirty="0" smtClean="0"/>
              <a:t>We know that we can do a permutation without trivial cycles with </a:t>
            </a:r>
            <a:r>
              <a:rPr lang="en-US" i="1" dirty="0" smtClean="0">
                <a:latin typeface="Palatino"/>
                <a:cs typeface="Palatino"/>
              </a:rPr>
              <a:t>n + c </a:t>
            </a:r>
            <a:r>
              <a:rPr lang="en-US" dirty="0" smtClean="0"/>
              <a:t>assignments where </a:t>
            </a:r>
            <a:r>
              <a:rPr lang="en-US" i="1" dirty="0" smtClean="0">
                <a:latin typeface="Palatino"/>
                <a:cs typeface="Palatino"/>
              </a:rPr>
              <a:t>n</a:t>
            </a:r>
            <a:r>
              <a:rPr lang="en-US" dirty="0" smtClean="0"/>
              <a:t> is the size of permutation and </a:t>
            </a:r>
            <a:r>
              <a:rPr lang="en-US" i="1" dirty="0" smtClean="0">
                <a:latin typeface="Palatino"/>
                <a:cs typeface="Palatino"/>
              </a:rPr>
              <a:t>c</a:t>
            </a:r>
            <a:r>
              <a:rPr lang="en-US" dirty="0" smtClean="0"/>
              <a:t> is the number of cycles.</a:t>
            </a:r>
          </a:p>
          <a:p>
            <a:r>
              <a:rPr lang="en-US" dirty="0" smtClean="0"/>
              <a:t>Such an algorithm requires stronger requirements on the iterators.</a:t>
            </a:r>
          </a:p>
          <a:p>
            <a:r>
              <a:rPr lang="en-US" dirty="0" smtClean="0"/>
              <a:t>And we need to go through cycles in reverse order!</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295</a:t>
            </a:fld>
            <a:endParaRPr lang="en-US"/>
          </a:p>
        </p:txBody>
      </p:sp>
    </p:spTree>
    <p:extLst>
      <p:ext uri="{BB962C8B-B14F-4D97-AF65-F5344CB8AC3E}">
        <p14:creationId xmlns:p14="http://schemas.microsoft.com/office/powerpoint/2010/main" val="2565379730"/>
      </p:ext>
    </p:extLst>
  </p:cSld>
  <p:clrMapOvr>
    <a:masterClrMapping/>
  </p:clrMapOvr>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cycle_from</a:t>
            </a:r>
            <a:endParaRPr lang="en-US" dirty="0"/>
          </a:p>
        </p:txBody>
      </p:sp>
      <p:sp>
        <p:nvSpPr>
          <p:cNvPr id="3" name="Content Placeholder 2"/>
          <p:cNvSpPr>
            <a:spLocks noGrp="1"/>
          </p:cNvSpPr>
          <p:nvPr>
            <p:ph idx="1"/>
          </p:nvPr>
        </p:nvSpPr>
        <p:spPr>
          <a:xfrm>
            <a:off x="228600" y="1600200"/>
            <a:ext cx="8915400" cy="4525963"/>
          </a:xfrm>
        </p:spPr>
        <p:txBody>
          <a:bodyPr/>
          <a:lstStyle/>
          <a:p>
            <a:pPr marL="0" indent="0">
              <a:buNone/>
            </a:pPr>
            <a:r>
              <a:rPr lang="en-US" sz="2000" dirty="0">
                <a:latin typeface="Menlo Regular"/>
                <a:cs typeface="Menlo Regular"/>
              </a:rPr>
              <a:t>template &lt;ForwardIterator I, </a:t>
            </a:r>
            <a:endParaRPr lang="en-US" sz="2000" dirty="0" smtClean="0">
              <a:latin typeface="Menlo Regular"/>
              <a:cs typeface="Menlo Regular"/>
            </a:endParaRPr>
          </a:p>
          <a:p>
            <a:pPr marL="0" indent="0">
              <a:buNone/>
            </a:pPr>
            <a:r>
              <a:rPr lang="en-US" sz="2000" dirty="0">
                <a:latin typeface="Menlo Regular"/>
                <a:cs typeface="Menlo Regular"/>
              </a:rPr>
              <a:t> </a:t>
            </a:r>
            <a:r>
              <a:rPr lang="en-US" sz="2000" dirty="0" smtClean="0">
                <a:latin typeface="Menlo Regular"/>
                <a:cs typeface="Menlo Regular"/>
              </a:rPr>
              <a:t>         Transformation </a:t>
            </a:r>
            <a:r>
              <a:rPr lang="en-US" sz="2000" dirty="0">
                <a:latin typeface="Menlo Regular"/>
                <a:cs typeface="Menlo Regular"/>
              </a:rPr>
              <a:t>F&gt;</a:t>
            </a:r>
          </a:p>
          <a:p>
            <a:pPr marL="0" indent="0">
              <a:buNone/>
            </a:pPr>
            <a:r>
              <a:rPr lang="en-US" sz="2000" dirty="0">
                <a:latin typeface="Menlo Regular"/>
                <a:cs typeface="Menlo Regular"/>
              </a:rPr>
              <a:t>void cycle_from(I i, F from) {</a:t>
            </a:r>
          </a:p>
          <a:p>
            <a:pPr marL="0" indent="0">
              <a:buNone/>
            </a:pPr>
            <a:r>
              <a:rPr lang="en-US" sz="2000" dirty="0">
                <a:latin typeface="Menlo Regular"/>
                <a:cs typeface="Menlo Regular"/>
              </a:rPr>
              <a:t>  </a:t>
            </a:r>
            <a:r>
              <a:rPr lang="en-US" sz="1600" dirty="0" smtClean="0">
                <a:latin typeface="Menlo Regular"/>
                <a:cs typeface="Menlo Regular"/>
              </a:rPr>
              <a:t>typedef typename </a:t>
            </a:r>
            <a:r>
              <a:rPr lang="en-US" sz="1600" dirty="0">
                <a:latin typeface="Menlo Regular"/>
                <a:cs typeface="Menlo Regular"/>
              </a:rPr>
              <a:t>iterator_traits&lt;I&gt;::value_type </a:t>
            </a:r>
            <a:r>
              <a:rPr lang="en-US" sz="1600" dirty="0" smtClean="0">
                <a:latin typeface="Menlo Regular"/>
                <a:cs typeface="Menlo Regular"/>
              </a:rPr>
              <a:t>V;</a:t>
            </a:r>
          </a:p>
          <a:p>
            <a:pPr marL="0" indent="0">
              <a:buNone/>
            </a:pPr>
            <a:r>
              <a:rPr lang="en-US" sz="2000" dirty="0">
                <a:latin typeface="Menlo Regular"/>
                <a:cs typeface="Menlo Regular"/>
              </a:rPr>
              <a:t> </a:t>
            </a:r>
            <a:r>
              <a:rPr lang="en-US" sz="2000" dirty="0" smtClean="0">
                <a:latin typeface="Menlo Regular"/>
                <a:cs typeface="Menlo Regular"/>
              </a:rPr>
              <a:t> V tmp </a:t>
            </a:r>
            <a:r>
              <a:rPr lang="en-US" sz="2000" dirty="0">
                <a:latin typeface="Menlo Regular"/>
                <a:cs typeface="Menlo Regular"/>
              </a:rPr>
              <a:t>= *i;    </a:t>
            </a:r>
          </a:p>
          <a:p>
            <a:pPr marL="0" indent="0">
              <a:buNone/>
            </a:pPr>
            <a:r>
              <a:rPr lang="en-US" sz="2000" dirty="0">
                <a:latin typeface="Menlo Regular"/>
                <a:cs typeface="Menlo Regular"/>
              </a:rPr>
              <a:t>  I start = i;</a:t>
            </a:r>
          </a:p>
          <a:p>
            <a:pPr marL="0" indent="0">
              <a:buNone/>
            </a:pPr>
            <a:r>
              <a:rPr lang="en-US" sz="2000" dirty="0">
                <a:latin typeface="Menlo Regular"/>
                <a:cs typeface="Menlo Regular"/>
              </a:rPr>
              <a:t>  for (I j = from(i); j != start; j = from(j)) {</a:t>
            </a:r>
          </a:p>
          <a:p>
            <a:pPr marL="0" indent="0">
              <a:buNone/>
            </a:pPr>
            <a:r>
              <a:rPr lang="en-US" sz="2000" dirty="0">
                <a:latin typeface="Menlo Regular"/>
                <a:cs typeface="Menlo Regular"/>
              </a:rPr>
              <a:t>    *i = *j;</a:t>
            </a:r>
          </a:p>
          <a:p>
            <a:pPr marL="0" indent="0">
              <a:buNone/>
            </a:pPr>
            <a:r>
              <a:rPr lang="en-US" sz="2000" dirty="0">
                <a:latin typeface="Menlo Regular"/>
                <a:cs typeface="Menlo Regular"/>
              </a:rPr>
              <a:t>    i = j;</a:t>
            </a:r>
          </a:p>
          <a:p>
            <a:pPr marL="0" indent="0">
              <a:buNone/>
            </a:pPr>
            <a:r>
              <a:rPr lang="en-US" sz="2000" dirty="0">
                <a:latin typeface="Menlo Regular"/>
                <a:cs typeface="Menlo Regular"/>
              </a:rPr>
              <a:t>  }</a:t>
            </a:r>
          </a:p>
          <a:p>
            <a:pPr marL="0" indent="0">
              <a:buNone/>
            </a:pPr>
            <a:r>
              <a:rPr lang="en-US" sz="2000" dirty="0">
                <a:latin typeface="Menlo Regular"/>
                <a:cs typeface="Menlo Regular"/>
              </a:rPr>
              <a:t>  *i = tmp;</a:t>
            </a:r>
          </a:p>
          <a:p>
            <a:pPr marL="0" indent="0">
              <a:buNone/>
            </a:pPr>
            <a:r>
              <a:rPr lang="en-US" sz="20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296</a:t>
            </a:fld>
            <a:endParaRPr lang="en-US"/>
          </a:p>
        </p:txBody>
      </p:sp>
    </p:spTree>
    <p:extLst>
      <p:ext uri="{BB962C8B-B14F-4D97-AF65-F5344CB8AC3E}">
        <p14:creationId xmlns:p14="http://schemas.microsoft.com/office/powerpoint/2010/main" val="1407458085"/>
      </p:ext>
    </p:extLst>
  </p:cSld>
  <p:clrMapOvr>
    <a:masterClrMapping/>
  </p:clrMapOvr>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lstStyle/>
          <a:p>
            <a:r>
              <a:rPr lang="en-US" sz="4000" dirty="0" smtClean="0"/>
              <a:t>transformation for </a:t>
            </a:r>
            <a:r>
              <a:rPr lang="en-US" sz="4000" dirty="0" smtClean="0">
                <a:latin typeface="Menlo Regular"/>
                <a:cs typeface="Menlo Regular"/>
              </a:rPr>
              <a:t>rotate</a:t>
            </a:r>
            <a:endParaRPr lang="en-US" sz="4000"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000" dirty="0">
                <a:latin typeface="Menlo Regular"/>
                <a:cs typeface="Menlo Regular"/>
              </a:rPr>
              <a:t>template &lt;RandomAccessIterator I&gt;</a:t>
            </a:r>
          </a:p>
          <a:p>
            <a:pPr marL="0" indent="0">
              <a:buNone/>
            </a:pPr>
            <a:r>
              <a:rPr lang="en-US" sz="2000" dirty="0">
                <a:latin typeface="Menlo Regular"/>
                <a:cs typeface="Menlo Regular"/>
              </a:rPr>
              <a:t>struct </a:t>
            </a:r>
            <a:r>
              <a:rPr lang="en-US" sz="2000" dirty="0" err="1" smtClean="0">
                <a:latin typeface="Menlo Regular"/>
                <a:cs typeface="Menlo Regular"/>
              </a:rPr>
              <a:t>rotate_transform</a:t>
            </a:r>
            <a:r>
              <a:rPr lang="en-US" sz="2000" dirty="0" smtClean="0">
                <a:latin typeface="Menlo Regular"/>
                <a:cs typeface="Menlo Regular"/>
              </a:rPr>
              <a:t> {</a:t>
            </a:r>
          </a:p>
          <a:p>
            <a:pPr marL="0" indent="0">
              <a:buNone/>
            </a:pPr>
            <a:r>
              <a:rPr lang="en-US" sz="2000" dirty="0" smtClean="0">
                <a:latin typeface="Menlo Regular"/>
                <a:cs typeface="Menlo Regular"/>
              </a:rPr>
              <a:t> </a:t>
            </a:r>
            <a:r>
              <a:rPr lang="en-US" sz="2000" dirty="0">
                <a:latin typeface="Menlo Regular"/>
                <a:cs typeface="Menlo Regular"/>
              </a:rPr>
              <a:t> </a:t>
            </a:r>
            <a:r>
              <a:rPr lang="en-US" sz="1800" dirty="0">
                <a:latin typeface="Menlo Regular"/>
                <a:cs typeface="Menlo Regular"/>
              </a:rPr>
              <a:t>typedef typename iterator_traits&lt;I&gt;::difference_type N</a:t>
            </a:r>
            <a:r>
              <a:rPr lang="en-US" sz="1800" dirty="0" smtClean="0">
                <a:latin typeface="Menlo Regular"/>
                <a:cs typeface="Menlo Regular"/>
              </a:rPr>
              <a:t>;</a:t>
            </a:r>
          </a:p>
          <a:p>
            <a:pPr marL="0" indent="0">
              <a:buNone/>
            </a:pPr>
            <a:r>
              <a:rPr lang="en-US" sz="1800" dirty="0">
                <a:latin typeface="Menlo Regular"/>
                <a:cs typeface="Menlo Regular"/>
              </a:rPr>
              <a:t> </a:t>
            </a:r>
            <a:r>
              <a:rPr lang="en-US" sz="1800" dirty="0" smtClean="0">
                <a:latin typeface="Menlo Regular"/>
                <a:cs typeface="Menlo Regular"/>
              </a:rPr>
              <a:t> </a:t>
            </a:r>
            <a:r>
              <a:rPr lang="en-US" sz="2000" dirty="0" smtClean="0">
                <a:latin typeface="Menlo Regular"/>
                <a:cs typeface="Menlo Regular"/>
              </a:rPr>
              <a:t>N plus</a:t>
            </a:r>
            <a:r>
              <a:rPr lang="en-US" sz="2000" dirty="0">
                <a:latin typeface="Menlo Regular"/>
                <a:cs typeface="Menlo Regular"/>
              </a:rPr>
              <a:t>;</a:t>
            </a:r>
          </a:p>
          <a:p>
            <a:pPr marL="0" indent="0">
              <a:buNone/>
            </a:pPr>
            <a:r>
              <a:rPr lang="en-US" sz="2000" dirty="0">
                <a:latin typeface="Menlo Regular"/>
                <a:cs typeface="Menlo Regular"/>
              </a:rPr>
              <a:t>  </a:t>
            </a:r>
            <a:r>
              <a:rPr lang="en-US" sz="2000" dirty="0" smtClean="0">
                <a:latin typeface="Menlo Regular"/>
                <a:cs typeface="Menlo Regular"/>
              </a:rPr>
              <a:t>N minus</a:t>
            </a:r>
            <a:r>
              <a:rPr lang="en-US" sz="2000" dirty="0">
                <a:latin typeface="Menlo Regular"/>
                <a:cs typeface="Menlo Regular"/>
              </a:rPr>
              <a:t>;</a:t>
            </a:r>
          </a:p>
          <a:p>
            <a:pPr marL="0" indent="0">
              <a:buNone/>
            </a:pPr>
            <a:r>
              <a:rPr lang="en-US" sz="2000" dirty="0">
                <a:latin typeface="Menlo Regular"/>
                <a:cs typeface="Menlo Regular"/>
              </a:rPr>
              <a:t>  I m1</a:t>
            </a:r>
            <a:r>
              <a:rPr lang="en-US" sz="2000" dirty="0" smtClean="0">
                <a:latin typeface="Menlo Regular"/>
                <a:cs typeface="Menlo Regular"/>
              </a:rPr>
              <a:t>;</a:t>
            </a:r>
          </a:p>
          <a:p>
            <a:pPr marL="0" indent="0">
              <a:buNone/>
            </a:pPr>
            <a:endParaRPr lang="en-US" sz="2000" dirty="0">
              <a:latin typeface="Menlo Regular"/>
              <a:cs typeface="Menlo Regular"/>
            </a:endParaRPr>
          </a:p>
          <a:p>
            <a:pPr marL="0" indent="0">
              <a:buNone/>
            </a:pPr>
            <a:r>
              <a:rPr lang="en-US" sz="2000" dirty="0">
                <a:latin typeface="Menlo Regular"/>
                <a:cs typeface="Menlo Regular"/>
              </a:rPr>
              <a:t>  </a:t>
            </a:r>
            <a:r>
              <a:rPr lang="en-US" sz="2000" dirty="0" err="1" smtClean="0">
                <a:latin typeface="Menlo Regular"/>
                <a:cs typeface="Menlo Regular"/>
              </a:rPr>
              <a:t>rotate_transform</a:t>
            </a:r>
            <a:r>
              <a:rPr lang="en-US" sz="2000" dirty="0" smtClean="0">
                <a:latin typeface="Menlo Regular"/>
                <a:cs typeface="Menlo Regular"/>
              </a:rPr>
              <a:t>(</a:t>
            </a:r>
            <a:r>
              <a:rPr lang="en-US" sz="2000" dirty="0">
                <a:latin typeface="Menlo Regular"/>
                <a:cs typeface="Menlo Regular"/>
              </a:rPr>
              <a:t>I f, I m, I l) :</a:t>
            </a:r>
          </a:p>
          <a:p>
            <a:pPr marL="0" indent="0">
              <a:buNone/>
            </a:pPr>
            <a:r>
              <a:rPr lang="en-US" sz="2000" dirty="0">
                <a:latin typeface="Menlo Regular"/>
                <a:cs typeface="Menlo Regular"/>
              </a:rPr>
              <a:t>    plus(m – f), minus(m – l), m1(f + (l – m)){</a:t>
            </a:r>
            <a:r>
              <a:rPr lang="en-US" sz="2000" dirty="0" smtClean="0">
                <a:latin typeface="Menlo Regular"/>
                <a:cs typeface="Menlo Regular"/>
              </a:rPr>
              <a:t>}</a:t>
            </a:r>
          </a:p>
          <a:p>
            <a:pPr marL="0" indent="0">
              <a:buNone/>
            </a:pPr>
            <a:endParaRPr lang="en-US" sz="2000" dirty="0">
              <a:latin typeface="Menlo Regular"/>
              <a:cs typeface="Menlo Regular"/>
            </a:endParaRPr>
          </a:p>
          <a:p>
            <a:pPr marL="0" indent="0">
              <a:buNone/>
            </a:pPr>
            <a:r>
              <a:rPr lang="en-US" sz="2000" dirty="0">
                <a:latin typeface="Menlo Regular"/>
                <a:cs typeface="Menlo Regular"/>
              </a:rPr>
              <a:t>  I operator()(I i) const {</a:t>
            </a:r>
          </a:p>
          <a:p>
            <a:pPr marL="0" indent="0">
              <a:buNone/>
            </a:pPr>
            <a:r>
              <a:rPr lang="en-US" sz="2000" dirty="0">
                <a:latin typeface="Menlo Regular"/>
                <a:cs typeface="Menlo Regular"/>
              </a:rPr>
              <a:t>    return i + ((i &lt; m1) ?  plus : minus);</a:t>
            </a:r>
          </a:p>
          <a:p>
            <a:pPr marL="0" indent="0">
              <a:buNone/>
            </a:pPr>
            <a:r>
              <a:rPr lang="en-US" sz="2000" dirty="0">
                <a:latin typeface="Menlo Regular"/>
                <a:cs typeface="Menlo Regular"/>
              </a:rPr>
              <a:t>  }</a:t>
            </a: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297</a:t>
            </a:fld>
            <a:endParaRPr lang="en-US"/>
          </a:p>
        </p:txBody>
      </p:sp>
    </p:spTree>
    <p:extLst>
      <p:ext uri="{BB962C8B-B14F-4D97-AF65-F5344CB8AC3E}">
        <p14:creationId xmlns:p14="http://schemas.microsoft.com/office/powerpoint/2010/main" val="23475696"/>
      </p:ext>
    </p:extLst>
  </p:cSld>
  <p:clrMapOvr>
    <a:masterClrMapping/>
  </p:clrMapOvr>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Modified Fletcher-Silver algorithm</a:t>
            </a:r>
            <a:endParaRPr lang="en-US" sz="4000" dirty="0"/>
          </a:p>
        </p:txBody>
      </p:sp>
      <p:sp>
        <p:nvSpPr>
          <p:cNvPr id="3" name="Content Placeholder 2"/>
          <p:cNvSpPr>
            <a:spLocks noGrp="1"/>
          </p:cNvSpPr>
          <p:nvPr>
            <p:ph idx="1"/>
          </p:nvPr>
        </p:nvSpPr>
        <p:spPr/>
        <p:txBody>
          <a:bodyPr/>
          <a:lstStyle/>
          <a:p>
            <a:pPr marL="0" indent="0">
              <a:buNone/>
            </a:pPr>
            <a:r>
              <a:rPr lang="en-US" sz="2000" dirty="0">
                <a:latin typeface="Menlo Regular"/>
                <a:cs typeface="Menlo Regular"/>
              </a:rPr>
              <a:t>template &lt;RandomAccessIterator I&gt;</a:t>
            </a:r>
          </a:p>
          <a:p>
            <a:pPr marL="0" indent="0">
              <a:buNone/>
            </a:pPr>
            <a:r>
              <a:rPr lang="en-US" sz="2000" dirty="0">
                <a:latin typeface="Menlo Regular"/>
                <a:cs typeface="Menlo Regular"/>
              </a:rPr>
              <a:t>I rotate(I f, I m, I l, </a:t>
            </a:r>
          </a:p>
          <a:p>
            <a:pPr marL="0" indent="0">
              <a:buNone/>
            </a:pPr>
            <a:r>
              <a:rPr lang="en-US" sz="2000" dirty="0">
                <a:latin typeface="Menlo Regular"/>
                <a:cs typeface="Menlo Regular"/>
              </a:rPr>
              <a:t>         random_access_iterator_tag) {</a:t>
            </a:r>
          </a:p>
          <a:p>
            <a:pPr marL="0" indent="0">
              <a:buNone/>
            </a:pPr>
            <a:r>
              <a:rPr lang="en-US" sz="2000" dirty="0" smtClean="0">
                <a:latin typeface="Menlo Regular"/>
                <a:cs typeface="Menlo Regular"/>
              </a:rPr>
              <a:t>  if </a:t>
            </a:r>
            <a:r>
              <a:rPr lang="en-US" sz="2000" dirty="0">
                <a:latin typeface="Menlo Regular"/>
                <a:cs typeface="Menlo Regular"/>
              </a:rPr>
              <a:t>(f == m) return l;</a:t>
            </a:r>
          </a:p>
          <a:p>
            <a:pPr marL="0" indent="0">
              <a:buNone/>
            </a:pPr>
            <a:r>
              <a:rPr lang="en-US" sz="2000" dirty="0">
                <a:latin typeface="Menlo Regular"/>
                <a:cs typeface="Menlo Regular"/>
              </a:rPr>
              <a:t>  if (m == l) return f;</a:t>
            </a:r>
          </a:p>
          <a:p>
            <a:pPr marL="0" indent="0">
              <a:buNone/>
            </a:pPr>
            <a:r>
              <a:rPr lang="en-US" sz="2000" dirty="0">
                <a:latin typeface="Menlo Regular"/>
                <a:cs typeface="Menlo Regular"/>
              </a:rPr>
              <a:t>  </a:t>
            </a:r>
            <a:r>
              <a:rPr lang="en-US" sz="1800" dirty="0">
                <a:latin typeface="Menlo Regular"/>
                <a:cs typeface="Menlo Regular"/>
              </a:rPr>
              <a:t>typedef iterator_traits&lt;I&gt;::difference_type N;</a:t>
            </a:r>
          </a:p>
          <a:p>
            <a:pPr marL="0" indent="0">
              <a:buNone/>
            </a:pPr>
            <a:r>
              <a:rPr lang="en-US" sz="2000" dirty="0">
                <a:latin typeface="Menlo Regular"/>
                <a:cs typeface="Menlo Regular"/>
              </a:rPr>
              <a:t>  </a:t>
            </a:r>
            <a:r>
              <a:rPr lang="en-US" sz="2000" dirty="0" smtClean="0">
                <a:latin typeface="Menlo Regular"/>
                <a:cs typeface="Menlo Regular"/>
              </a:rPr>
              <a:t>N </a:t>
            </a:r>
            <a:r>
              <a:rPr lang="en-US" sz="2000" dirty="0">
                <a:latin typeface="Menlo Regular"/>
                <a:cs typeface="Menlo Regular"/>
              </a:rPr>
              <a:t>d = gcd(m - f, l - m);</a:t>
            </a:r>
          </a:p>
          <a:p>
            <a:pPr marL="0" indent="0">
              <a:buNone/>
            </a:pPr>
            <a:r>
              <a:rPr lang="en-US" sz="2000" dirty="0">
                <a:latin typeface="Menlo Regular"/>
                <a:cs typeface="Menlo Regular"/>
              </a:rPr>
              <a:t>  </a:t>
            </a:r>
            <a:r>
              <a:rPr lang="en-US" sz="2000" dirty="0" err="1" smtClean="0">
                <a:latin typeface="Menlo Regular"/>
                <a:cs typeface="Menlo Regular"/>
              </a:rPr>
              <a:t>rotate_transform</a:t>
            </a:r>
            <a:r>
              <a:rPr lang="en-US" sz="2000" dirty="0" smtClean="0">
                <a:latin typeface="Menlo Regular"/>
                <a:cs typeface="Menlo Regular"/>
              </a:rPr>
              <a:t>&lt;</a:t>
            </a:r>
            <a:r>
              <a:rPr lang="en-US" sz="2000" dirty="0">
                <a:latin typeface="Menlo Regular"/>
                <a:cs typeface="Menlo Regular"/>
              </a:rPr>
              <a:t>I&gt; rotator(f, m, l);</a:t>
            </a:r>
          </a:p>
          <a:p>
            <a:pPr marL="0" indent="0">
              <a:buNone/>
            </a:pPr>
            <a:r>
              <a:rPr lang="en-US" sz="2000" dirty="0">
                <a:latin typeface="Menlo Regular"/>
                <a:cs typeface="Menlo Regular"/>
              </a:rPr>
              <a:t>  while (d-- &gt; 0) cycle_from(f + d, rotator);</a:t>
            </a:r>
          </a:p>
          <a:p>
            <a:pPr marL="0" indent="0">
              <a:buNone/>
            </a:pPr>
            <a:r>
              <a:rPr lang="en-US" sz="2000" dirty="0">
                <a:latin typeface="Menlo Regular"/>
                <a:cs typeface="Menlo Regular"/>
              </a:rPr>
              <a:t>  return rotator.m1;</a:t>
            </a:r>
          </a:p>
          <a:p>
            <a:pPr marL="0" indent="0">
              <a:buNone/>
            </a:pPr>
            <a:r>
              <a:rPr lang="en-US" sz="2000" dirty="0">
                <a:latin typeface="Menlo Regular"/>
                <a:cs typeface="Menlo Regular"/>
              </a:rPr>
              <a:t>} </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298</a:t>
            </a:fld>
            <a:endParaRPr lang="en-US"/>
          </a:p>
        </p:txBody>
      </p:sp>
    </p:spTree>
    <p:extLst>
      <p:ext uri="{BB962C8B-B14F-4D97-AF65-F5344CB8AC3E}">
        <p14:creationId xmlns:p14="http://schemas.microsoft.com/office/powerpoint/2010/main" val="565913580"/>
      </p:ext>
    </p:extLst>
  </p:cSld>
  <p:clrMapOvr>
    <a:masterClrMapping/>
  </p:clrMapOvr>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3-reverse rotate</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&lt;BidirectionalIterator I&gt;</a:t>
            </a:r>
          </a:p>
          <a:p>
            <a:pPr marL="0" indent="0">
              <a:buNone/>
            </a:pPr>
            <a:r>
              <a:rPr lang="en-US" sz="2400" dirty="0">
                <a:latin typeface="Menlo Regular"/>
                <a:cs typeface="Menlo Regular"/>
              </a:rPr>
              <a:t>void </a:t>
            </a:r>
            <a:r>
              <a:rPr lang="en-US" sz="2400" dirty="0" smtClean="0">
                <a:latin typeface="Menlo Regular"/>
                <a:cs typeface="Menlo Regular"/>
              </a:rPr>
              <a:t>three_reverse_rotate(</a:t>
            </a:r>
            <a:r>
              <a:rPr lang="en-US" sz="2400" dirty="0">
                <a:latin typeface="Menlo Regular"/>
                <a:cs typeface="Menlo Regular"/>
              </a:rPr>
              <a:t>I f, I m, I l</a:t>
            </a:r>
            <a:r>
              <a:rPr lang="en-US" sz="2400" dirty="0" smtClean="0">
                <a:latin typeface="Menlo Regular"/>
                <a:cs typeface="Menlo Regular"/>
              </a:rPr>
              <a:t>) {</a:t>
            </a:r>
            <a:endParaRPr lang="en-US" sz="2400" dirty="0">
              <a:latin typeface="Menlo Regular"/>
              <a:cs typeface="Menlo Regular"/>
            </a:endParaRPr>
          </a:p>
          <a:p>
            <a:pPr marL="0" indent="0">
              <a:buNone/>
            </a:pPr>
            <a:r>
              <a:rPr lang="en-US" sz="2400" dirty="0">
                <a:latin typeface="Menlo Regular"/>
                <a:cs typeface="Menlo Regular"/>
              </a:rPr>
              <a:t>     reverse(f, m);</a:t>
            </a:r>
          </a:p>
          <a:p>
            <a:pPr marL="0" indent="0">
              <a:buNone/>
            </a:pPr>
            <a:r>
              <a:rPr lang="en-US" sz="2400" dirty="0">
                <a:latin typeface="Menlo Regular"/>
                <a:cs typeface="Menlo Regular"/>
              </a:rPr>
              <a:t>     reverse(m, l);</a:t>
            </a:r>
          </a:p>
          <a:p>
            <a:pPr marL="0" indent="0">
              <a:buNone/>
            </a:pPr>
            <a:r>
              <a:rPr lang="en-US" sz="2400" dirty="0">
                <a:latin typeface="Menlo Regular"/>
                <a:cs typeface="Menlo Regular"/>
              </a:rPr>
              <a:t>     reverse(f, l);</a:t>
            </a:r>
          </a:p>
          <a:p>
            <a:pPr marL="0" indent="0">
              <a:buNone/>
            </a:pPr>
            <a:r>
              <a:rPr lang="en-US" sz="2400" dirty="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299</a:t>
            </a:fld>
            <a:endParaRPr lang="en-US"/>
          </a:p>
        </p:txBody>
      </p:sp>
    </p:spTree>
    <p:extLst>
      <p:ext uri="{BB962C8B-B14F-4D97-AF65-F5344CB8AC3E}">
        <p14:creationId xmlns:p14="http://schemas.microsoft.com/office/powerpoint/2010/main" val="29293975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a:t>
            </a:r>
            <a:endParaRPr lang="en-US" dirty="0"/>
          </a:p>
        </p:txBody>
      </p:sp>
      <p:sp>
        <p:nvSpPr>
          <p:cNvPr id="3" name="Content Placeholder 2"/>
          <p:cNvSpPr>
            <a:spLocks noGrp="1"/>
          </p:cNvSpPr>
          <p:nvPr>
            <p:ph idx="1"/>
          </p:nvPr>
        </p:nvSpPr>
        <p:spPr/>
        <p:txBody>
          <a:bodyPr/>
          <a:lstStyle/>
          <a:p>
            <a:r>
              <a:rPr lang="en-US" dirty="0" smtClean="0"/>
              <a:t>Science of numbers and space.</a:t>
            </a:r>
          </a:p>
          <a:p>
            <a:endParaRPr lang="en-US" dirty="0"/>
          </a:p>
          <a:p>
            <a:r>
              <a:rPr lang="en-US" dirty="0" smtClean="0"/>
              <a:t>Numbers and space are our innate abilities.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a:t>
            </a:fld>
            <a:endParaRPr lang="en-US"/>
          </a:p>
        </p:txBody>
      </p:sp>
    </p:spTree>
    <p:extLst>
      <p:ext uri="{BB962C8B-B14F-4D97-AF65-F5344CB8AC3E}">
        <p14:creationId xmlns:p14="http://schemas.microsoft.com/office/powerpoint/2010/main" val="21299998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Gadfly</a:t>
            </a:r>
            <a:endParaRPr lang="en-US" dirty="0"/>
          </a:p>
        </p:txBody>
      </p:sp>
      <p:sp>
        <p:nvSpPr>
          <p:cNvPr id="3" name="Content Placeholder 2"/>
          <p:cNvSpPr>
            <a:spLocks noGrp="1"/>
          </p:cNvSpPr>
          <p:nvPr>
            <p:ph idx="1"/>
          </p:nvPr>
        </p:nvSpPr>
        <p:spPr/>
        <p:txBody>
          <a:bodyPr/>
          <a:lstStyle/>
          <a:p>
            <a:r>
              <a:rPr lang="en-US" dirty="0" smtClean="0"/>
              <a:t>I </a:t>
            </a:r>
            <a:r>
              <a:rPr lang="en-US" dirty="0"/>
              <a:t>neither know nor think that I know.</a:t>
            </a:r>
          </a:p>
          <a:p>
            <a:pPr marL="0" indent="0">
              <a:buNone/>
            </a:pPr>
            <a:endParaRPr lang="en-US" dirty="0"/>
          </a:p>
          <a:p>
            <a:r>
              <a:rPr lang="en-US" dirty="0"/>
              <a:t>T</a:t>
            </a:r>
            <a:r>
              <a:rPr lang="en-US" dirty="0" smtClean="0"/>
              <a:t>he </a:t>
            </a:r>
            <a:r>
              <a:rPr lang="en-US" dirty="0"/>
              <a:t>life which is unexamined is not worth </a:t>
            </a:r>
            <a:r>
              <a:rPr lang="en-US" dirty="0" smtClean="0"/>
              <a:t>living.</a:t>
            </a:r>
          </a:p>
          <a:p>
            <a:endParaRPr lang="en-US" dirty="0" smtClean="0"/>
          </a:p>
          <a:p>
            <a:r>
              <a:rPr lang="en-US" dirty="0" smtClean="0"/>
              <a:t>The </a:t>
            </a:r>
            <a:r>
              <a:rPr lang="en-US" dirty="0"/>
              <a:t>hour of departure has arrived, and we go our ways - I to die, and you to live. Which is better God only knows</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30</a:t>
            </a:fld>
            <a:endParaRPr lang="en-US"/>
          </a:p>
        </p:txBody>
      </p:sp>
    </p:spTree>
    <p:extLst>
      <p:ext uri="{BB962C8B-B14F-4D97-AF65-F5344CB8AC3E}">
        <p14:creationId xmlns:p14="http://schemas.microsoft.com/office/powerpoint/2010/main" val="1316595595"/>
      </p:ext>
    </p:extLst>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170F7D80-0516-144F-A0F8-50F30A51A616}" type="slidenum">
              <a:rPr lang="en-US" smtClean="0"/>
              <a:t>300</a:t>
            </a:fld>
            <a:endParaRPr lang="en-US" dirty="0"/>
          </a:p>
        </p:txBody>
      </p:sp>
      <p:sp>
        <p:nvSpPr>
          <p:cNvPr id="3" name="Content Placeholder 2"/>
          <p:cNvSpPr>
            <a:spLocks noGrp="1"/>
          </p:cNvSpPr>
          <p:nvPr>
            <p:ph idx="1"/>
          </p:nvPr>
        </p:nvSpPr>
        <p:spPr/>
        <p:txBody>
          <a:bodyPr/>
          <a:lstStyle/>
          <a:p>
            <a:r>
              <a:rPr lang="en-US" dirty="0" smtClean="0"/>
              <a:t>How many assignments does 3-reverse rotate perform?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300</a:t>
            </a:fld>
            <a:endParaRPr lang="en-US"/>
          </a:p>
        </p:txBody>
      </p:sp>
    </p:spTree>
    <p:extLst>
      <p:ext uri="{BB962C8B-B14F-4D97-AF65-F5344CB8AC3E}">
        <p14:creationId xmlns:p14="http://schemas.microsoft.com/office/powerpoint/2010/main" val="1421532217"/>
      </p:ext>
    </p:extLst>
  </p:cSld>
  <p:clrMapOvr>
    <a:masterClrMapping/>
  </p:clrMapOvr>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reverse_until</a:t>
            </a:r>
            <a:endParaRPr lang="en-US" dirty="0">
              <a:latin typeface="Menlo Regular"/>
              <a:cs typeface="Menlo Regular"/>
            </a:endParaRPr>
          </a:p>
        </p:txBody>
      </p:sp>
      <p:sp>
        <p:nvSpPr>
          <p:cNvPr id="3" name="Content Placeholder 2"/>
          <p:cNvSpPr>
            <a:spLocks noGrp="1"/>
          </p:cNvSpPr>
          <p:nvPr>
            <p:ph idx="1"/>
          </p:nvPr>
        </p:nvSpPr>
        <p:spPr>
          <a:xfrm>
            <a:off x="457200" y="1600200"/>
            <a:ext cx="8458200" cy="4525963"/>
          </a:xfrm>
        </p:spPr>
        <p:txBody>
          <a:bodyPr/>
          <a:lstStyle/>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template </a:t>
            </a:r>
            <a:r>
              <a:rPr lang="en-US" sz="2400" dirty="0">
                <a:latin typeface="Menlo Regular"/>
                <a:cs typeface="Menlo Regular"/>
              </a:rPr>
              <a:t>&lt;BidirectionalIterator I&gt;</a:t>
            </a:r>
          </a:p>
          <a:p>
            <a:pPr marL="0" indent="0">
              <a:buNone/>
            </a:pPr>
            <a:r>
              <a:rPr lang="en-US" sz="2400" dirty="0">
                <a:latin typeface="Menlo Regular"/>
                <a:cs typeface="Menlo Regular"/>
              </a:rPr>
              <a:t>pair&lt;I, I&gt; reverse_until(I f, I m, I l) {</a:t>
            </a:r>
          </a:p>
          <a:p>
            <a:pPr marL="0" indent="0">
              <a:buNone/>
            </a:pPr>
            <a:r>
              <a:rPr lang="en-US" sz="2400" dirty="0">
                <a:latin typeface="Menlo Regular"/>
                <a:cs typeface="Menlo Regular"/>
              </a:rPr>
              <a:t>  while (f != m &amp;&amp; m != l) swap(*f++, *--l);</a:t>
            </a:r>
          </a:p>
          <a:p>
            <a:pPr marL="0" indent="0">
              <a:buNone/>
            </a:pPr>
            <a:r>
              <a:rPr lang="en-US" sz="2400" dirty="0">
                <a:latin typeface="Menlo Regular"/>
                <a:cs typeface="Menlo Regular"/>
              </a:rPr>
              <a:t>  return pair&lt;I, I&gt;(f, l);</a:t>
            </a:r>
          </a:p>
          <a:p>
            <a:pPr marL="0" indent="0">
              <a:buNone/>
            </a:pPr>
            <a:r>
              <a:rPr lang="en-US" sz="24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301</a:t>
            </a:fld>
            <a:endParaRPr lang="en-US"/>
          </a:p>
        </p:txBody>
      </p:sp>
    </p:spTree>
    <p:extLst>
      <p:ext uri="{BB962C8B-B14F-4D97-AF65-F5344CB8AC3E}">
        <p14:creationId xmlns:p14="http://schemas.microsoft.com/office/powerpoint/2010/main" val="4218857733"/>
      </p:ext>
    </p:extLst>
  </p:cSld>
  <p:clrMapOvr>
    <a:masterClrMapping/>
  </p:clrMapOvr>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Bidirectional rotate</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&lt;BidirectionalIterator I&gt;</a:t>
            </a:r>
          </a:p>
          <a:p>
            <a:pPr marL="0" indent="0">
              <a:buNone/>
            </a:pPr>
            <a:r>
              <a:rPr lang="en-US" sz="2400" dirty="0">
                <a:latin typeface="Menlo Regular"/>
                <a:cs typeface="Menlo Regular"/>
              </a:rPr>
              <a:t>I rotate(I f, I m, I l, </a:t>
            </a:r>
          </a:p>
          <a:p>
            <a:pPr marL="0" indent="0">
              <a:buNone/>
            </a:pPr>
            <a:r>
              <a:rPr lang="en-US" sz="2400" dirty="0" smtClean="0">
                <a:latin typeface="Menlo Regular"/>
                <a:cs typeface="Menlo Regular"/>
              </a:rPr>
              <a:t>         </a:t>
            </a:r>
            <a:r>
              <a:rPr lang="en-US" sz="2000" dirty="0" smtClean="0">
                <a:latin typeface="Menlo Regular"/>
                <a:cs typeface="Menlo Regular"/>
              </a:rPr>
              <a:t>bidirectional_iterator_tag</a:t>
            </a:r>
            <a:r>
              <a:rPr lang="en-US" sz="2400" dirty="0" smtClean="0">
                <a:latin typeface="Menlo Regular"/>
                <a:cs typeface="Menlo Regular"/>
              </a:rPr>
              <a:t>) {</a:t>
            </a:r>
            <a:endParaRPr lang="en-US" sz="2400" dirty="0">
              <a:latin typeface="Menlo Regular"/>
              <a:cs typeface="Menlo Regular"/>
            </a:endParaRPr>
          </a:p>
          <a:p>
            <a:pPr marL="0" indent="0">
              <a:buNone/>
            </a:pPr>
            <a:r>
              <a:rPr lang="en-US" sz="2400" dirty="0">
                <a:latin typeface="Menlo Regular"/>
                <a:cs typeface="Menlo Regular"/>
              </a:rPr>
              <a:t>     reverse(f, m);</a:t>
            </a:r>
          </a:p>
          <a:p>
            <a:pPr marL="0" indent="0">
              <a:buNone/>
            </a:pPr>
            <a:r>
              <a:rPr lang="en-US" sz="2400" dirty="0">
                <a:latin typeface="Menlo Regular"/>
                <a:cs typeface="Menlo Regular"/>
              </a:rPr>
              <a:t>     reverse(m, l);</a:t>
            </a:r>
          </a:p>
          <a:p>
            <a:pPr marL="0" indent="0">
              <a:buNone/>
            </a:pPr>
            <a:r>
              <a:rPr lang="en-US" sz="2400" dirty="0">
                <a:latin typeface="Menlo Regular"/>
                <a:cs typeface="Menlo Regular"/>
              </a:rPr>
              <a:t>     pair&lt;I, I&gt; p = reverse_until(f, m, l);</a:t>
            </a:r>
          </a:p>
          <a:p>
            <a:pPr marL="0" indent="0">
              <a:buNone/>
            </a:pPr>
            <a:r>
              <a:rPr lang="en-US" sz="2400" dirty="0">
                <a:latin typeface="Menlo Regular"/>
                <a:cs typeface="Menlo Regular"/>
              </a:rPr>
              <a:t>     reverse(p.first, p.second);</a:t>
            </a:r>
          </a:p>
          <a:p>
            <a:pPr marL="0" indent="0">
              <a:buNone/>
            </a:pPr>
            <a:r>
              <a:rPr lang="en-US" sz="2400" dirty="0">
                <a:latin typeface="Menlo Regular"/>
                <a:cs typeface="Menlo Regular"/>
              </a:rPr>
              <a:t>     if (m == p.first) return p.second;</a:t>
            </a:r>
          </a:p>
          <a:p>
            <a:pPr marL="0" indent="0">
              <a:buNone/>
            </a:pPr>
            <a:r>
              <a:rPr lang="en-US" sz="2400" dirty="0">
                <a:latin typeface="Menlo Regular"/>
                <a:cs typeface="Menlo Regular"/>
              </a:rPr>
              <a:t>     return p.first;</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302</a:t>
            </a:fld>
            <a:endParaRPr lang="en-US"/>
          </a:p>
        </p:txBody>
      </p:sp>
    </p:spTree>
    <p:extLst>
      <p:ext uri="{BB962C8B-B14F-4D97-AF65-F5344CB8AC3E}">
        <p14:creationId xmlns:p14="http://schemas.microsoft.com/office/powerpoint/2010/main" val="3691661982"/>
      </p:ext>
    </p:extLst>
  </p:cSld>
  <p:clrMapOvr>
    <a:masterClrMapping/>
  </p:clrMapOvr>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Iterator category dispatch</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&lt;ForwardIterator I&gt;</a:t>
            </a:r>
          </a:p>
          <a:p>
            <a:pPr marL="0" indent="0">
              <a:buNone/>
            </a:pPr>
            <a:r>
              <a:rPr lang="en-US" sz="2400" dirty="0">
                <a:latin typeface="Menlo Regular"/>
                <a:cs typeface="Menlo Regular"/>
              </a:rPr>
              <a:t>inline</a:t>
            </a:r>
          </a:p>
          <a:p>
            <a:pPr marL="0" indent="0">
              <a:buNone/>
            </a:pPr>
            <a:r>
              <a:rPr lang="en-US" sz="2400" dirty="0">
                <a:latin typeface="Menlo Regular"/>
                <a:cs typeface="Menlo Regular"/>
              </a:rPr>
              <a:t>I rotate(I f, I m, I l) {</a:t>
            </a:r>
          </a:p>
          <a:p>
            <a:pPr marL="0" indent="0">
              <a:buNone/>
            </a:pPr>
            <a:r>
              <a:rPr lang="en-US" sz="2400" dirty="0">
                <a:latin typeface="Menlo Regular"/>
                <a:cs typeface="Menlo Regular"/>
              </a:rPr>
              <a:t>  </a:t>
            </a:r>
            <a:r>
              <a:rPr lang="en-US" sz="2000" dirty="0">
                <a:latin typeface="Menlo Regular"/>
                <a:cs typeface="Menlo Regular"/>
              </a:rPr>
              <a:t>typename iterator_traits&lt;I&gt;::iterator_category c; </a:t>
            </a:r>
          </a:p>
          <a:p>
            <a:pPr marL="0" indent="0">
              <a:buNone/>
            </a:pPr>
            <a:r>
              <a:rPr lang="en-US" sz="2400" dirty="0">
                <a:latin typeface="Menlo Regular"/>
                <a:cs typeface="Menlo Regular"/>
              </a:rPr>
              <a:t>  return rotate(f, m, l, c);</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303</a:t>
            </a:fld>
            <a:endParaRPr lang="en-US"/>
          </a:p>
        </p:txBody>
      </p:sp>
    </p:spTree>
    <p:extLst>
      <p:ext uri="{BB962C8B-B14F-4D97-AF65-F5344CB8AC3E}">
        <p14:creationId xmlns:p14="http://schemas.microsoft.com/office/powerpoint/2010/main" val="3294717334"/>
      </p:ext>
    </p:extLst>
  </p:cSld>
  <p:clrMapOvr>
    <a:masterClrMapping/>
  </p:clrMapOvr>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Bidirectional reverse</a:t>
            </a:r>
            <a:endParaRPr lang="en-US" dirty="0"/>
          </a:p>
        </p:txBody>
      </p:sp>
      <p:sp>
        <p:nvSpPr>
          <p:cNvPr id="3" name="Content Placeholder 2"/>
          <p:cNvSpPr>
            <a:spLocks noGrp="1"/>
          </p:cNvSpPr>
          <p:nvPr>
            <p:ph idx="1"/>
          </p:nvPr>
        </p:nvSpPr>
        <p:spPr>
          <a:xfrm>
            <a:off x="457200" y="1600200"/>
            <a:ext cx="8382000" cy="4525963"/>
          </a:xfrm>
        </p:spPr>
        <p:txBody>
          <a:bodyPr/>
          <a:lstStyle/>
          <a:p>
            <a:pPr marL="0" indent="0">
              <a:buNone/>
            </a:pPr>
            <a:endParaRPr lang="en-US" sz="2400" dirty="0" smtClean="0">
              <a:latin typeface="Menlo Regular"/>
              <a:cs typeface="Menlo Regular"/>
            </a:endParaRPr>
          </a:p>
          <a:p>
            <a:pPr marL="0" indent="0">
              <a:buNone/>
            </a:pPr>
            <a:r>
              <a:rPr lang="en-US" sz="2400" dirty="0">
                <a:latin typeface="Menlo Regular"/>
                <a:cs typeface="Menlo Regular"/>
              </a:rPr>
              <a:t>template &lt;BidirectionalIterator I&gt;</a:t>
            </a:r>
          </a:p>
          <a:p>
            <a:pPr marL="0" indent="0">
              <a:buNone/>
            </a:pPr>
            <a:r>
              <a:rPr lang="en-US" sz="2400" dirty="0">
                <a:latin typeface="Menlo Regular"/>
                <a:cs typeface="Menlo Regular"/>
              </a:rPr>
              <a:t>void reverse(I f, I l, </a:t>
            </a:r>
          </a:p>
          <a:p>
            <a:pPr marL="0" indent="0">
              <a:buNone/>
            </a:pPr>
            <a:r>
              <a:rPr lang="en-US" sz="2400" dirty="0">
                <a:latin typeface="Menlo Regular"/>
                <a:cs typeface="Menlo Regular"/>
              </a:rPr>
              <a:t>             </a:t>
            </a:r>
            <a:r>
              <a:rPr lang="en-US" sz="2000" dirty="0">
                <a:latin typeface="Menlo Regular"/>
                <a:cs typeface="Menlo Regular"/>
              </a:rPr>
              <a:t>bidirectional_iterator_tag</a:t>
            </a:r>
            <a:r>
              <a:rPr lang="en-US" sz="2400" dirty="0">
                <a:latin typeface="Menlo Regular"/>
                <a:cs typeface="Menlo Regular"/>
              </a:rPr>
              <a:t>) {</a:t>
            </a:r>
          </a:p>
          <a:p>
            <a:pPr marL="0" indent="0">
              <a:buNone/>
            </a:pPr>
            <a:r>
              <a:rPr lang="en-US" sz="2400" dirty="0">
                <a:latin typeface="Menlo Regular"/>
                <a:cs typeface="Menlo Regular"/>
              </a:rPr>
              <a:t>  while (f != l &amp;&amp; f != --l) swap(*f++, *l);</a:t>
            </a:r>
          </a:p>
          <a:p>
            <a:pPr marL="0" indent="0">
              <a:buNone/>
            </a:pPr>
            <a:r>
              <a:rPr lang="en-US" sz="24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304</a:t>
            </a:fld>
            <a:endParaRPr lang="en-US"/>
          </a:p>
        </p:txBody>
      </p:sp>
    </p:spTree>
    <p:extLst>
      <p:ext uri="{BB962C8B-B14F-4D97-AF65-F5344CB8AC3E}">
        <p14:creationId xmlns:p14="http://schemas.microsoft.com/office/powerpoint/2010/main" val="3921725697"/>
      </p:ext>
    </p:extLst>
  </p:cSld>
  <p:clrMapOvr>
    <a:masterClrMapping/>
  </p:clrMapOvr>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Returning from reverse</a:t>
            </a:r>
            <a:endParaRPr lang="en-US" dirty="0"/>
          </a:p>
        </p:txBody>
      </p:sp>
      <p:sp>
        <p:nvSpPr>
          <p:cNvPr id="3" name="Content Placeholder 2"/>
          <p:cNvSpPr>
            <a:spLocks noGrp="1"/>
          </p:cNvSpPr>
          <p:nvPr>
            <p:ph idx="1"/>
          </p:nvPr>
        </p:nvSpPr>
        <p:spPr/>
        <p:txBody>
          <a:bodyPr/>
          <a:lstStyle/>
          <a:p>
            <a:pPr marL="0" indent="0">
              <a:buNone/>
            </a:pPr>
            <a:r>
              <a:rPr lang="en-US" dirty="0" smtClean="0"/>
              <a:t>It might appear that according to the law of useful return we should return</a:t>
            </a:r>
            <a:br>
              <a:rPr lang="en-US" dirty="0" smtClean="0"/>
            </a:br>
            <a:endParaRPr lang="en-US" dirty="0" smtClean="0"/>
          </a:p>
          <a:p>
            <a:pPr marL="0" indent="0">
              <a:buNone/>
            </a:pPr>
            <a:r>
              <a:rPr lang="en-US" dirty="0" smtClean="0"/>
              <a:t>             </a:t>
            </a:r>
            <a:r>
              <a:rPr lang="en-US" dirty="0" smtClean="0">
                <a:latin typeface="Menlo Regular"/>
                <a:cs typeface="Menlo Regular"/>
              </a:rPr>
              <a:t>pair&lt;I, I&gt;(f, l)</a:t>
            </a:r>
            <a:br>
              <a:rPr lang="en-US" dirty="0" smtClean="0">
                <a:latin typeface="Menlo Regular"/>
                <a:cs typeface="Menlo Regular"/>
              </a:rPr>
            </a:br>
            <a:endParaRPr lang="en-US" dirty="0" smtClean="0">
              <a:latin typeface="Menlo Regular"/>
              <a:cs typeface="Menlo Regular"/>
            </a:endParaRPr>
          </a:p>
          <a:p>
            <a:pPr marL="0" indent="0">
              <a:buNone/>
            </a:pPr>
            <a:r>
              <a:rPr lang="en-US" dirty="0" smtClean="0">
                <a:cs typeface="Menlo Regular"/>
              </a:rPr>
              <a:t>However, there is no evidence that it is useful; therefore the law does not apply.</a:t>
            </a: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305</a:t>
            </a:fld>
            <a:endParaRPr lang="en-US"/>
          </a:p>
        </p:txBody>
      </p:sp>
    </p:spTree>
    <p:extLst>
      <p:ext uri="{BB962C8B-B14F-4D97-AF65-F5344CB8AC3E}">
        <p14:creationId xmlns:p14="http://schemas.microsoft.com/office/powerpoint/2010/main" val="136167446"/>
      </p:ext>
    </p:extLst>
  </p:cSld>
  <p:clrMapOvr>
    <a:masterClrMapping/>
  </p:clrMapOvr>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reverse_n</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800" dirty="0">
                <a:latin typeface="Menlo Regular"/>
                <a:cs typeface="Menlo Regular"/>
              </a:rPr>
              <a:t>template &lt;BidirectionalIterator I, </a:t>
            </a:r>
          </a:p>
          <a:p>
            <a:pPr marL="0" indent="0">
              <a:buNone/>
            </a:pPr>
            <a:r>
              <a:rPr lang="en-US" sz="2800" dirty="0">
                <a:latin typeface="Menlo Regular"/>
                <a:cs typeface="Menlo Regular"/>
              </a:rPr>
              <a:t>          Integer N&gt;</a:t>
            </a:r>
          </a:p>
          <a:p>
            <a:pPr marL="0" indent="0">
              <a:buNone/>
            </a:pPr>
            <a:r>
              <a:rPr lang="en-US" sz="2800" dirty="0">
                <a:latin typeface="Menlo Regular"/>
                <a:cs typeface="Menlo Regular"/>
              </a:rPr>
              <a:t>void reverse_n(I f, I l, N n) {</a:t>
            </a:r>
          </a:p>
          <a:p>
            <a:pPr marL="0" indent="0">
              <a:buNone/>
            </a:pPr>
            <a:r>
              <a:rPr lang="en-US" sz="2800" dirty="0">
                <a:latin typeface="Menlo Regular"/>
                <a:cs typeface="Menlo Regular"/>
              </a:rPr>
              <a:t>  n &gt;&gt;= 1;</a:t>
            </a:r>
          </a:p>
          <a:p>
            <a:pPr marL="0" indent="0">
              <a:buNone/>
            </a:pPr>
            <a:r>
              <a:rPr lang="en-US" sz="2800" dirty="0">
                <a:latin typeface="Menlo Regular"/>
                <a:cs typeface="Menlo Regular"/>
              </a:rPr>
              <a:t>  while (</a:t>
            </a:r>
            <a:r>
              <a:rPr lang="en-US" sz="2800" dirty="0" smtClean="0">
                <a:latin typeface="Menlo Regular"/>
                <a:cs typeface="Menlo Regular"/>
              </a:rPr>
              <a:t>n-- </a:t>
            </a:r>
            <a:r>
              <a:rPr lang="en-US" sz="2800" dirty="0">
                <a:latin typeface="Menlo Regular"/>
                <a:cs typeface="Menlo Regular"/>
              </a:rPr>
              <a:t>&gt; N(0)) {</a:t>
            </a:r>
          </a:p>
          <a:p>
            <a:pPr marL="0" indent="0">
              <a:buNone/>
            </a:pPr>
            <a:r>
              <a:rPr lang="en-US" sz="2800" dirty="0">
                <a:latin typeface="Menlo Regular"/>
                <a:cs typeface="Menlo Regular"/>
              </a:rPr>
              <a:t>    swap(*f++, </a:t>
            </a:r>
            <a:r>
              <a:rPr lang="en-US" sz="2800" dirty="0" smtClean="0">
                <a:latin typeface="Menlo Regular"/>
                <a:cs typeface="Menlo Regular"/>
              </a:rPr>
              <a:t>*--l);</a:t>
            </a:r>
          </a:p>
          <a:p>
            <a:pPr marL="0" indent="0">
              <a:buNone/>
            </a:pPr>
            <a:r>
              <a:rPr lang="en-US" sz="2800" dirty="0">
                <a:latin typeface="Menlo Regular"/>
                <a:cs typeface="Menlo Regular"/>
              </a:rPr>
              <a:t> </a:t>
            </a:r>
            <a:r>
              <a:rPr lang="en-US" sz="2800" dirty="0" smtClean="0">
                <a:latin typeface="Menlo Regular"/>
                <a:cs typeface="Menlo Regular"/>
              </a:rPr>
              <a:t> }</a:t>
            </a:r>
            <a:endParaRPr lang="en-US" sz="2800" dirty="0">
              <a:latin typeface="Menlo Regular"/>
              <a:cs typeface="Menlo Regular"/>
            </a:endParaRPr>
          </a:p>
          <a:p>
            <a:pPr marL="0" indent="0">
              <a:buNone/>
            </a:pPr>
            <a:r>
              <a:rPr lang="en-US" sz="2800" dirty="0">
                <a:latin typeface="Menlo Regular"/>
                <a:cs typeface="Menlo Regular"/>
              </a:rPr>
              <a:t>}</a:t>
            </a: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306</a:t>
            </a:fld>
            <a:endParaRPr lang="en-US"/>
          </a:p>
        </p:txBody>
      </p:sp>
    </p:spTree>
    <p:extLst>
      <p:ext uri="{BB962C8B-B14F-4D97-AF65-F5344CB8AC3E}">
        <p14:creationId xmlns:p14="http://schemas.microsoft.com/office/powerpoint/2010/main" val="2251096274"/>
      </p:ext>
    </p:extLst>
  </p:cSld>
  <p:clrMapOvr>
    <a:masterClrMapping/>
  </p:clrMapOvr>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16B9DBCD-211F-704F-9D92-9C8F53E4CA77}" type="slidenum">
              <a:rPr lang="en-US" smtClean="0"/>
              <a:t>307</a:t>
            </a:fld>
            <a:endParaRPr lang="en-US" dirty="0"/>
          </a:p>
        </p:txBody>
      </p:sp>
      <p:sp>
        <p:nvSpPr>
          <p:cNvPr id="3" name="Content Placeholder 2"/>
          <p:cNvSpPr>
            <a:spLocks noGrp="1"/>
          </p:cNvSpPr>
          <p:nvPr>
            <p:ph idx="1"/>
          </p:nvPr>
        </p:nvSpPr>
        <p:spPr/>
        <p:txBody>
          <a:bodyPr/>
          <a:lstStyle/>
          <a:p>
            <a:pPr marL="0" indent="0">
              <a:buNone/>
            </a:pPr>
            <a:r>
              <a:rPr lang="en-US" dirty="0" smtClean="0"/>
              <a:t>Unroll the loop of </a:t>
            </a:r>
            <a:r>
              <a:rPr lang="en-US" dirty="0" smtClean="0">
                <a:latin typeface="Menlo Regular"/>
                <a:cs typeface="Menlo Regular"/>
              </a:rPr>
              <a:t>reverse_n</a:t>
            </a:r>
            <a:r>
              <a:rPr lang="en-US" dirty="0" smtClean="0"/>
              <a:t> 4 times.</a:t>
            </a:r>
          </a:p>
          <a:p>
            <a:pPr marL="0" indent="0">
              <a:buNone/>
            </a:pPr>
            <a:r>
              <a:rPr lang="en-US" dirty="0" smtClean="0"/>
              <a:t>(Read about </a:t>
            </a:r>
            <a:r>
              <a:rPr lang="en-US" i="1" dirty="0" smtClean="0"/>
              <a:t>Duff’s device</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307</a:t>
            </a:fld>
            <a:endParaRPr lang="en-US"/>
          </a:p>
        </p:txBody>
      </p:sp>
    </p:spTree>
    <p:extLst>
      <p:ext uri="{BB962C8B-B14F-4D97-AF65-F5344CB8AC3E}">
        <p14:creationId xmlns:p14="http://schemas.microsoft.com/office/powerpoint/2010/main" val="310885451"/>
      </p:ext>
    </p:extLst>
  </p:cSld>
  <p:clrMapOvr>
    <a:masterClrMapping/>
  </p:clrMapOvr>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Access </a:t>
            </a:r>
            <a:r>
              <a:rPr lang="en-US" dirty="0" smtClean="0">
                <a:latin typeface="Menlo Regular"/>
                <a:cs typeface="Menlo Regular"/>
              </a:rPr>
              <a:t>reverse</a:t>
            </a:r>
            <a:endParaRPr lang="en-US" dirty="0">
              <a:latin typeface="Menlo Regular"/>
              <a:cs typeface="Menlo Regular"/>
            </a:endParaRPr>
          </a:p>
        </p:txBody>
      </p:sp>
      <p:sp>
        <p:nvSpPr>
          <p:cNvPr id="3" name="Content Placeholder 2"/>
          <p:cNvSpPr>
            <a:spLocks noGrp="1"/>
          </p:cNvSpPr>
          <p:nvPr>
            <p:ph idx="1"/>
          </p:nvPr>
        </p:nvSpPr>
        <p:spPr>
          <a:xfrm>
            <a:off x="457200" y="1600200"/>
            <a:ext cx="8382000" cy="4525963"/>
          </a:xfrm>
        </p:spPr>
        <p:txBody>
          <a:bodyPr/>
          <a:lstStyle/>
          <a:p>
            <a:pPr marL="0" indent="0">
              <a:buNone/>
            </a:pPr>
            <a:endParaRPr lang="en-US" sz="2800" dirty="0" smtClean="0">
              <a:latin typeface="Menlo Regular"/>
              <a:cs typeface="Menlo Regular"/>
            </a:endParaRPr>
          </a:p>
          <a:p>
            <a:pPr marL="0" indent="0">
              <a:buNone/>
            </a:pPr>
            <a:r>
              <a:rPr lang="en-US" sz="2800" dirty="0" smtClean="0">
                <a:latin typeface="Menlo Regular"/>
                <a:cs typeface="Menlo Regular"/>
              </a:rPr>
              <a:t>template </a:t>
            </a:r>
            <a:r>
              <a:rPr lang="en-US" sz="2800" dirty="0">
                <a:latin typeface="Menlo Regular"/>
                <a:cs typeface="Menlo Regular"/>
              </a:rPr>
              <a:t>&lt;RandomAccessIterator I&gt;</a:t>
            </a:r>
          </a:p>
          <a:p>
            <a:pPr marL="0" indent="0">
              <a:buNone/>
            </a:pPr>
            <a:r>
              <a:rPr lang="en-US" sz="2800" dirty="0">
                <a:latin typeface="Menlo Regular"/>
                <a:cs typeface="Menlo Regular"/>
              </a:rPr>
              <a:t>void reverse(I f, I l, </a:t>
            </a:r>
          </a:p>
          <a:p>
            <a:pPr marL="0" indent="0">
              <a:buNone/>
            </a:pPr>
            <a:r>
              <a:rPr lang="en-US" sz="2400" dirty="0">
                <a:latin typeface="Menlo Regular"/>
                <a:cs typeface="Menlo Regular"/>
              </a:rPr>
              <a:t>             </a:t>
            </a:r>
            <a:r>
              <a:rPr lang="en-US" sz="2400" dirty="0" smtClean="0">
                <a:latin typeface="Menlo Regular"/>
                <a:cs typeface="Menlo Regular"/>
              </a:rPr>
              <a:t>  random_access_iterator_tag</a:t>
            </a:r>
            <a:r>
              <a:rPr lang="en-US" sz="2800" dirty="0">
                <a:latin typeface="Menlo Regular"/>
                <a:cs typeface="Menlo Regular"/>
              </a:rPr>
              <a:t>) {</a:t>
            </a:r>
          </a:p>
          <a:p>
            <a:pPr marL="0" indent="0">
              <a:buNone/>
            </a:pPr>
            <a:r>
              <a:rPr lang="en-US" sz="2800" dirty="0">
                <a:latin typeface="Menlo Regular"/>
                <a:cs typeface="Menlo Regular"/>
              </a:rPr>
              <a:t>  reverse_n(f, l, l - f);</a:t>
            </a:r>
          </a:p>
          <a:p>
            <a:pPr marL="0" indent="0">
              <a:buNone/>
            </a:pPr>
            <a:r>
              <a:rPr lang="en-US" sz="2800" dirty="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308</a:t>
            </a:fld>
            <a:endParaRPr lang="en-US"/>
          </a:p>
        </p:txBody>
      </p:sp>
    </p:spTree>
    <p:extLst>
      <p:ext uri="{BB962C8B-B14F-4D97-AF65-F5344CB8AC3E}">
        <p14:creationId xmlns:p14="http://schemas.microsoft.com/office/powerpoint/2010/main" val="2056063935"/>
      </p:ext>
    </p:extLst>
  </p:cSld>
  <p:clrMapOvr>
    <a:masterClrMapping/>
  </p:clrMapOvr>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ecursive reverse</a:t>
            </a:r>
            <a:endParaRPr lang="en-US" dirty="0"/>
          </a:p>
        </p:txBody>
      </p:sp>
      <p:sp>
        <p:nvSpPr>
          <p:cNvPr id="3" name="Content Placeholder 2"/>
          <p:cNvSpPr>
            <a:spLocks noGrp="1"/>
          </p:cNvSpPr>
          <p:nvPr>
            <p:ph idx="1"/>
          </p:nvPr>
        </p:nvSpPr>
        <p:spPr>
          <a:xfrm>
            <a:off x="457200" y="1371600"/>
            <a:ext cx="8229600" cy="4525963"/>
          </a:xfrm>
        </p:spPr>
        <p:txBody>
          <a:bodyPr/>
          <a:lstStyle/>
          <a:p>
            <a:pPr marL="0" indent="0">
              <a:buNone/>
            </a:pPr>
            <a:r>
              <a:rPr lang="en-US" sz="2400" dirty="0">
                <a:latin typeface="Menlo Regular"/>
                <a:cs typeface="Menlo Regular"/>
              </a:rPr>
              <a:t>template &lt;ForwardIterator I, </a:t>
            </a:r>
          </a:p>
          <a:p>
            <a:pPr marL="0" indent="0">
              <a:buNone/>
            </a:pPr>
            <a:r>
              <a:rPr lang="en-US" sz="2400" dirty="0">
                <a:latin typeface="Menlo Regular"/>
                <a:cs typeface="Menlo Regular"/>
              </a:rPr>
              <a:t>          BinaryInteger N&gt;</a:t>
            </a:r>
          </a:p>
          <a:p>
            <a:pPr marL="0" indent="0">
              <a:buNone/>
            </a:pPr>
            <a:r>
              <a:rPr lang="en-US" sz="2400" dirty="0">
                <a:latin typeface="Menlo Regular"/>
                <a:cs typeface="Menlo Regular"/>
              </a:rPr>
              <a:t>I reverse_recursive(I f, N n) {</a:t>
            </a:r>
          </a:p>
          <a:p>
            <a:pPr marL="0" indent="0">
              <a:buNone/>
            </a:pPr>
            <a:r>
              <a:rPr lang="en-US" sz="2400" dirty="0">
                <a:latin typeface="Menlo Regular"/>
                <a:cs typeface="Menlo Regular"/>
              </a:rPr>
              <a:t>  if (n == 0) return f;</a:t>
            </a:r>
          </a:p>
          <a:p>
            <a:pPr marL="0" indent="0">
              <a:buNone/>
            </a:pPr>
            <a:r>
              <a:rPr lang="en-US" sz="2400" dirty="0">
                <a:latin typeface="Menlo Regular"/>
                <a:cs typeface="Menlo Regular"/>
              </a:rPr>
              <a:t>  if (n == 1) return ++f;</a:t>
            </a:r>
          </a:p>
          <a:p>
            <a:pPr marL="0" indent="0">
              <a:buNone/>
            </a:pPr>
            <a:r>
              <a:rPr lang="en-US" sz="2400" dirty="0">
                <a:latin typeface="Menlo Regular"/>
                <a:cs typeface="Menlo Regular"/>
              </a:rPr>
              <a:t>  N h = n &gt;&gt; 1;</a:t>
            </a:r>
          </a:p>
          <a:p>
            <a:pPr marL="0" indent="0">
              <a:buNone/>
            </a:pPr>
            <a:r>
              <a:rPr lang="en-US" sz="2400" dirty="0">
                <a:latin typeface="Menlo Regular"/>
                <a:cs typeface="Menlo Regular"/>
              </a:rPr>
              <a:t>  I m = reverse_recursive(f, h);</a:t>
            </a:r>
          </a:p>
          <a:p>
            <a:pPr marL="0" indent="0">
              <a:buNone/>
            </a:pPr>
            <a:r>
              <a:rPr lang="en-US" sz="2400" dirty="0">
                <a:latin typeface="Menlo Regular"/>
                <a:cs typeface="Menlo Regular"/>
              </a:rPr>
              <a:t>  advance(m, n &amp; 1);</a:t>
            </a:r>
          </a:p>
          <a:p>
            <a:pPr marL="0" indent="0">
              <a:buNone/>
            </a:pPr>
            <a:r>
              <a:rPr lang="en-US" sz="2400" dirty="0">
                <a:latin typeface="Menlo Regular"/>
                <a:cs typeface="Menlo Regular"/>
              </a:rPr>
              <a:t>  I l = reverse_recursive(m, h);</a:t>
            </a:r>
          </a:p>
          <a:p>
            <a:pPr marL="0" indent="0">
              <a:buNone/>
            </a:pPr>
            <a:r>
              <a:rPr lang="en-US" sz="2400" dirty="0">
                <a:latin typeface="Menlo Regular"/>
                <a:cs typeface="Menlo Regular"/>
              </a:rPr>
              <a:t>  swap_ranges_n(f, m, h);</a:t>
            </a:r>
          </a:p>
          <a:p>
            <a:pPr marL="0" indent="0">
              <a:buNone/>
            </a:pPr>
            <a:r>
              <a:rPr lang="en-US" sz="2400" dirty="0">
                <a:latin typeface="Menlo Regular"/>
                <a:cs typeface="Menlo Regular"/>
              </a:rPr>
              <a:t>  return l;</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309</a:t>
            </a:fld>
            <a:endParaRPr lang="en-US"/>
          </a:p>
        </p:txBody>
      </p:sp>
    </p:spTree>
    <p:extLst>
      <p:ext uri="{BB962C8B-B14F-4D97-AF65-F5344CB8AC3E}">
        <p14:creationId xmlns:p14="http://schemas.microsoft.com/office/powerpoint/2010/main" val="22556289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Plato’s life after 399</a:t>
            </a:r>
            <a:endParaRPr lang="en-US" dirty="0"/>
          </a:p>
        </p:txBody>
      </p:sp>
      <p:sp>
        <p:nvSpPr>
          <p:cNvPr id="3" name="Content Placeholder 2"/>
          <p:cNvSpPr>
            <a:spLocks noGrp="1"/>
          </p:cNvSpPr>
          <p:nvPr>
            <p:ph idx="1"/>
          </p:nvPr>
        </p:nvSpPr>
        <p:spPr/>
        <p:txBody>
          <a:bodyPr/>
          <a:lstStyle/>
          <a:p>
            <a:r>
              <a:rPr lang="en-US" dirty="0" smtClean="0"/>
              <a:t>Megara, Cyrene, Heliopolis, Tarentum, Syracuse (399BC – 387BC)</a:t>
            </a:r>
          </a:p>
          <a:p>
            <a:pPr lvl="1"/>
            <a:r>
              <a:rPr lang="en-US" sz="2400" dirty="0" smtClean="0"/>
              <a:t>sold into slavery by Dionysius I</a:t>
            </a:r>
          </a:p>
          <a:p>
            <a:r>
              <a:rPr lang="en-US" dirty="0" smtClean="0"/>
              <a:t>Starts the Academy near Athens (385BC)</a:t>
            </a:r>
          </a:p>
          <a:p>
            <a:r>
              <a:rPr lang="en-US" dirty="0" smtClean="0"/>
              <a:t>Syracuse (366BC)</a:t>
            </a:r>
          </a:p>
          <a:p>
            <a:pPr lvl="1"/>
            <a:r>
              <a:rPr lang="en-US" sz="2400" dirty="0"/>
              <a:t>“the palace was filled with sawdust, as they say, owing to the multitude of geometricians there.”</a:t>
            </a:r>
          </a:p>
          <a:p>
            <a:r>
              <a:rPr lang="en-US" dirty="0" smtClean="0"/>
              <a:t>Syracuse (361BC) </a:t>
            </a:r>
          </a:p>
          <a:p>
            <a:r>
              <a:rPr lang="en-US" dirty="0" smtClean="0"/>
              <a:t>Death (347BC)</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31</a:t>
            </a:fld>
            <a:endParaRPr lang="en-US"/>
          </a:p>
        </p:txBody>
      </p:sp>
    </p:spTree>
    <p:extLst>
      <p:ext uri="{BB962C8B-B14F-4D97-AF65-F5344CB8AC3E}">
        <p14:creationId xmlns:p14="http://schemas.microsoft.com/office/powerpoint/2010/main" val="213958676"/>
      </p:ext>
    </p:extLst>
  </p:cSld>
  <p:clrMapOvr>
    <a:masterClrMapping/>
  </p:clrMapOvr>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Iterator </a:t>
            </a:r>
            <a:r>
              <a:rPr lang="en-US" dirty="0" smtClean="0">
                <a:latin typeface="Menlo Regular"/>
                <a:cs typeface="Menlo Regular"/>
              </a:rPr>
              <a:t>reverse</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endParaRPr lang="en-US" sz="2800" dirty="0">
              <a:latin typeface="Menlo Regular"/>
              <a:cs typeface="Menlo Regular"/>
            </a:endParaRPr>
          </a:p>
          <a:p>
            <a:pPr marL="0" indent="0">
              <a:buNone/>
            </a:pPr>
            <a:r>
              <a:rPr lang="en-US" sz="2400" dirty="0">
                <a:latin typeface="Menlo Regular"/>
                <a:cs typeface="Menlo Regular"/>
              </a:rPr>
              <a:t>template &lt;ForwardIterator I&gt;</a:t>
            </a:r>
          </a:p>
          <a:p>
            <a:pPr marL="0" indent="0">
              <a:buNone/>
            </a:pPr>
            <a:r>
              <a:rPr lang="en-US" sz="2400" dirty="0">
                <a:latin typeface="Menlo Regular"/>
                <a:cs typeface="Menlo Regular"/>
              </a:rPr>
              <a:t>void reverse(I f, I l, </a:t>
            </a:r>
          </a:p>
          <a:p>
            <a:pPr marL="0" indent="0">
              <a:buNone/>
            </a:pPr>
            <a:r>
              <a:rPr lang="en-US" sz="2400" dirty="0">
                <a:latin typeface="Menlo Regular"/>
                <a:cs typeface="Menlo Regular"/>
              </a:rPr>
              <a:t>             </a:t>
            </a:r>
            <a:r>
              <a:rPr lang="en-US" sz="2000" dirty="0">
                <a:latin typeface="Menlo Regular"/>
                <a:cs typeface="Menlo Regular"/>
              </a:rPr>
              <a:t>forward_iterator_tag</a:t>
            </a:r>
            <a:r>
              <a:rPr lang="en-US" sz="2400" dirty="0">
                <a:latin typeface="Menlo Regular"/>
                <a:cs typeface="Menlo Regular"/>
              </a:rPr>
              <a:t>) {</a:t>
            </a:r>
          </a:p>
          <a:p>
            <a:pPr marL="0" indent="0">
              <a:buNone/>
            </a:pPr>
            <a:r>
              <a:rPr lang="en-US" sz="2400" dirty="0">
                <a:latin typeface="Menlo Regular"/>
                <a:cs typeface="Menlo Regular"/>
              </a:rPr>
              <a:t>  </a:t>
            </a:r>
            <a:r>
              <a:rPr lang="en-US" sz="2400" dirty="0" smtClean="0">
                <a:latin typeface="Menlo Regular"/>
                <a:cs typeface="Menlo Regular"/>
              </a:rPr>
              <a:t>reverse_recursive(</a:t>
            </a:r>
            <a:r>
              <a:rPr lang="en-US" sz="2400" dirty="0">
                <a:latin typeface="Menlo Regular"/>
                <a:cs typeface="Menlo Regular"/>
              </a:rPr>
              <a:t>f, distance(f, l));</a:t>
            </a:r>
          </a:p>
          <a:p>
            <a:pPr marL="0" indent="0">
              <a:buNone/>
            </a:pPr>
            <a:r>
              <a:rPr lang="en-US" sz="24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310</a:t>
            </a:fld>
            <a:endParaRPr lang="en-US"/>
          </a:p>
        </p:txBody>
      </p:sp>
    </p:spTree>
    <p:extLst>
      <p:ext uri="{BB962C8B-B14F-4D97-AF65-F5344CB8AC3E}">
        <p14:creationId xmlns:p14="http://schemas.microsoft.com/office/powerpoint/2010/main" val="959527261"/>
      </p:ext>
    </p:extLst>
  </p:cSld>
  <p:clrMapOvr>
    <a:masterClrMapping/>
  </p:clrMapOvr>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a:t>
            </a:r>
            <a:r>
              <a:rPr lang="en-US" dirty="0" smtClean="0">
                <a:latin typeface="Menlo Regular"/>
                <a:cs typeface="Menlo Regular"/>
              </a:rPr>
              <a:t>reverse</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endParaRPr lang="en-US" sz="2800" dirty="0">
              <a:latin typeface="Menlo Regular"/>
              <a:cs typeface="Menlo Regular"/>
            </a:endParaRPr>
          </a:p>
          <a:p>
            <a:pPr marL="0" indent="0">
              <a:buNone/>
            </a:pPr>
            <a:r>
              <a:rPr lang="en-US" sz="2800" dirty="0">
                <a:latin typeface="Menlo Regular"/>
                <a:cs typeface="Menlo Regular"/>
              </a:rPr>
              <a:t>template &lt;ForwardIterator I&gt;</a:t>
            </a:r>
          </a:p>
          <a:p>
            <a:pPr marL="0" indent="0">
              <a:buNone/>
            </a:pPr>
            <a:r>
              <a:rPr lang="en-US" sz="2800" dirty="0">
                <a:latin typeface="Menlo Regular"/>
                <a:cs typeface="Menlo Regular"/>
              </a:rPr>
              <a:t>inline</a:t>
            </a:r>
          </a:p>
          <a:p>
            <a:pPr marL="0" indent="0">
              <a:buNone/>
            </a:pPr>
            <a:r>
              <a:rPr lang="en-US" sz="2800" dirty="0" smtClean="0">
                <a:latin typeface="Menlo Regular"/>
                <a:cs typeface="Menlo Regular"/>
              </a:rPr>
              <a:t>void </a:t>
            </a:r>
            <a:r>
              <a:rPr lang="en-US" sz="2800" dirty="0">
                <a:latin typeface="Menlo Regular"/>
                <a:cs typeface="Menlo Regular"/>
              </a:rPr>
              <a:t>reverse(I f</a:t>
            </a:r>
            <a:r>
              <a:rPr lang="en-US" sz="2800" dirty="0" smtClean="0">
                <a:latin typeface="Menlo Regular"/>
                <a:cs typeface="Menlo Regular"/>
              </a:rPr>
              <a:t>, </a:t>
            </a:r>
            <a:r>
              <a:rPr lang="en-US" sz="2800" dirty="0">
                <a:latin typeface="Menlo Regular"/>
                <a:cs typeface="Menlo Regular"/>
              </a:rPr>
              <a:t>I l) {</a:t>
            </a:r>
          </a:p>
          <a:p>
            <a:pPr marL="0" indent="0">
              <a:buNone/>
            </a:pPr>
            <a:r>
              <a:rPr lang="en-US" sz="2800" dirty="0">
                <a:latin typeface="Menlo Regular"/>
                <a:cs typeface="Menlo Regular"/>
              </a:rPr>
              <a:t>  </a:t>
            </a:r>
            <a:r>
              <a:rPr lang="en-US" sz="2000" dirty="0">
                <a:latin typeface="Menlo Regular"/>
                <a:cs typeface="Menlo Regular"/>
              </a:rPr>
              <a:t>typename iterator_traits&lt;I&gt;::iterator_category c;</a:t>
            </a:r>
          </a:p>
          <a:p>
            <a:pPr marL="0" indent="0">
              <a:buNone/>
            </a:pPr>
            <a:r>
              <a:rPr lang="en-US" sz="2800" dirty="0">
                <a:latin typeface="Menlo Regular"/>
                <a:cs typeface="Menlo Regular"/>
              </a:rPr>
              <a:t>  </a:t>
            </a:r>
            <a:r>
              <a:rPr lang="en-US" sz="2800" dirty="0" smtClean="0">
                <a:latin typeface="Menlo Regular"/>
                <a:cs typeface="Menlo Regular"/>
              </a:rPr>
              <a:t>reverse</a:t>
            </a:r>
            <a:r>
              <a:rPr lang="en-US" sz="2800" dirty="0">
                <a:latin typeface="Menlo Regular"/>
                <a:cs typeface="Menlo Regular"/>
              </a:rPr>
              <a:t>(f</a:t>
            </a:r>
            <a:r>
              <a:rPr lang="en-US" sz="2800" dirty="0" smtClean="0">
                <a:latin typeface="Menlo Regular"/>
                <a:cs typeface="Menlo Regular"/>
              </a:rPr>
              <a:t>, </a:t>
            </a:r>
            <a:r>
              <a:rPr lang="en-US" sz="2800" dirty="0">
                <a:latin typeface="Menlo Regular"/>
                <a:cs typeface="Menlo Regular"/>
              </a:rPr>
              <a:t>l, c);</a:t>
            </a:r>
          </a:p>
          <a:p>
            <a:pPr marL="0" indent="0">
              <a:buNone/>
            </a:pPr>
            <a:r>
              <a:rPr lang="en-US" sz="28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311</a:t>
            </a:fld>
            <a:endParaRPr lang="en-US"/>
          </a:p>
        </p:txBody>
      </p:sp>
    </p:spTree>
    <p:extLst>
      <p:ext uri="{BB962C8B-B14F-4D97-AF65-F5344CB8AC3E}">
        <p14:creationId xmlns:p14="http://schemas.microsoft.com/office/powerpoint/2010/main" val="3496161105"/>
      </p:ext>
    </p:extLst>
  </p:cSld>
  <p:clrMapOvr>
    <a:masterClrMapping/>
  </p:clrMapOvr>
  <p:timing>
    <p:tnLst>
      <p:par>
        <p:cTn xmlns:p14="http://schemas.microsoft.com/office/powerpoint/2010/mai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of computation</a:t>
            </a:r>
            <a:endParaRPr lang="en-US" dirty="0"/>
          </a:p>
        </p:txBody>
      </p:sp>
      <p:sp>
        <p:nvSpPr>
          <p:cNvPr id="3" name="Content Placeholder 2"/>
          <p:cNvSpPr>
            <a:spLocks noGrp="1"/>
          </p:cNvSpPr>
          <p:nvPr>
            <p:ph idx="1"/>
          </p:nvPr>
        </p:nvSpPr>
        <p:spPr/>
        <p:txBody>
          <a:bodyPr/>
          <a:lstStyle/>
          <a:p>
            <a:r>
              <a:rPr lang="en-US" dirty="0" smtClean="0"/>
              <a:t>Time complexity</a:t>
            </a:r>
          </a:p>
          <a:p>
            <a:pPr lvl="1"/>
            <a:r>
              <a:rPr lang="en-US" dirty="0" smtClean="0"/>
              <a:t>Hartmanis and Stearns</a:t>
            </a:r>
          </a:p>
          <a:p>
            <a:pPr lvl="1"/>
            <a:r>
              <a:rPr lang="en-US" dirty="0" smtClean="0"/>
              <a:t>time hierarchy theorem</a:t>
            </a:r>
          </a:p>
          <a:p>
            <a:r>
              <a:rPr lang="en-US" dirty="0" smtClean="0"/>
              <a:t>Space complexity</a:t>
            </a:r>
          </a:p>
          <a:p>
            <a:pPr lvl="1"/>
            <a:r>
              <a:rPr lang="en-US" dirty="0" smtClean="0"/>
              <a:t>Lewis, Stearns and Hartmanis</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312</a:t>
            </a:fld>
            <a:endParaRPr lang="en-US"/>
          </a:p>
        </p:txBody>
      </p:sp>
    </p:spTree>
    <p:extLst>
      <p:ext uri="{BB962C8B-B14F-4D97-AF65-F5344CB8AC3E}">
        <p14:creationId xmlns:p14="http://schemas.microsoft.com/office/powerpoint/2010/main" val="4228993318"/>
      </p:ext>
    </p:extLst>
  </p:cSld>
  <p:clrMapOvr>
    <a:masterClrMapping/>
  </p:clrMapOvr>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complexity in concrete </a:t>
            </a:r>
            <a:r>
              <a:rPr lang="en-US" dirty="0" err="1" smtClean="0"/>
              <a:t>algorithmics</a:t>
            </a:r>
            <a:endParaRPr lang="en-US" dirty="0"/>
          </a:p>
        </p:txBody>
      </p:sp>
      <p:sp>
        <p:nvSpPr>
          <p:cNvPr id="3" name="Content Placeholder 2"/>
          <p:cNvSpPr>
            <a:spLocks noGrp="1"/>
          </p:cNvSpPr>
          <p:nvPr>
            <p:ph idx="1"/>
          </p:nvPr>
        </p:nvSpPr>
        <p:spPr/>
        <p:txBody>
          <a:bodyPr/>
          <a:lstStyle/>
          <a:p>
            <a:r>
              <a:rPr lang="en-US" dirty="0" smtClean="0"/>
              <a:t>In-place </a:t>
            </a:r>
          </a:p>
          <a:p>
            <a:pPr lvl="1"/>
            <a:r>
              <a:rPr lang="en-US" dirty="0"/>
              <a:t>An algorithm is </a:t>
            </a:r>
            <a:r>
              <a:rPr lang="en-US" i="1" dirty="0"/>
              <a:t>in-place</a:t>
            </a:r>
            <a:r>
              <a:rPr lang="en-US" dirty="0"/>
              <a:t> if for an input of length </a:t>
            </a:r>
            <a:r>
              <a:rPr lang="en-US" i="1" dirty="0">
                <a:latin typeface="Palatino"/>
                <a:cs typeface="Palatino"/>
              </a:rPr>
              <a:t>n</a:t>
            </a:r>
            <a:r>
              <a:rPr lang="en-US" dirty="0"/>
              <a:t> it uses </a:t>
            </a:r>
            <a:r>
              <a:rPr lang="en-US" i="1" dirty="0">
                <a:latin typeface="Palatino"/>
                <a:cs typeface="Palatino"/>
              </a:rPr>
              <a:t>O</a:t>
            </a:r>
            <a:r>
              <a:rPr lang="en-US" dirty="0">
                <a:latin typeface="Palatino"/>
                <a:cs typeface="Palatino"/>
              </a:rPr>
              <a:t>(</a:t>
            </a:r>
            <a:r>
              <a:rPr lang="en-US" i="1" dirty="0">
                <a:latin typeface="Palatino"/>
                <a:cs typeface="Palatino"/>
              </a:rPr>
              <a:t>p</a:t>
            </a:r>
            <a:r>
              <a:rPr lang="en-US" dirty="0">
                <a:latin typeface="Palatino"/>
                <a:cs typeface="Palatino"/>
              </a:rPr>
              <a:t>(log </a:t>
            </a:r>
            <a:r>
              <a:rPr lang="en-US" i="1" dirty="0">
                <a:latin typeface="Palatino"/>
                <a:cs typeface="Palatino"/>
              </a:rPr>
              <a:t>n</a:t>
            </a:r>
            <a:r>
              <a:rPr lang="en-US" dirty="0">
                <a:latin typeface="Palatino"/>
                <a:cs typeface="Palatino"/>
              </a:rPr>
              <a:t>)) </a:t>
            </a:r>
            <a:r>
              <a:rPr lang="en-US" dirty="0"/>
              <a:t>additional space where </a:t>
            </a:r>
            <a:r>
              <a:rPr lang="en-US" i="1" dirty="0">
                <a:latin typeface="Palatino"/>
                <a:cs typeface="Palatino"/>
              </a:rPr>
              <a:t>p</a:t>
            </a:r>
            <a:r>
              <a:rPr lang="en-US" dirty="0"/>
              <a:t> is a polynomial. (Such algorithms are also called </a:t>
            </a:r>
            <a:r>
              <a:rPr lang="en-US" i="1" dirty="0"/>
              <a:t>polylog space</a:t>
            </a:r>
            <a:r>
              <a:rPr lang="en-US" dirty="0"/>
              <a:t> algorithms</a:t>
            </a:r>
            <a:r>
              <a:rPr lang="en-US" dirty="0" smtClean="0"/>
              <a:t>.)</a:t>
            </a:r>
          </a:p>
          <a:p>
            <a:r>
              <a:rPr lang="en-US" dirty="0" smtClean="0"/>
              <a:t>Not in-place</a:t>
            </a:r>
          </a:p>
          <a:p>
            <a:pPr lvl="1"/>
            <a:r>
              <a:rPr lang="en-US" dirty="0" smtClean="0"/>
              <a:t>usually means that you can create a copy of your data</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313</a:t>
            </a:fld>
            <a:endParaRPr lang="en-US"/>
          </a:p>
        </p:txBody>
      </p:sp>
    </p:spTree>
    <p:extLst>
      <p:ext uri="{BB962C8B-B14F-4D97-AF65-F5344CB8AC3E}">
        <p14:creationId xmlns:p14="http://schemas.microsoft.com/office/powerpoint/2010/main" val="231300912"/>
      </p:ext>
    </p:extLst>
  </p:cSld>
  <p:clrMapOvr>
    <a:masterClrMapping/>
  </p:clrMapOvr>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with buffer</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&lt;ForwardIterator I, </a:t>
            </a:r>
          </a:p>
          <a:p>
            <a:pPr marL="0" indent="0">
              <a:buNone/>
            </a:pPr>
            <a:r>
              <a:rPr lang="en-US" sz="2400" dirty="0">
                <a:latin typeface="Menlo Regular"/>
                <a:cs typeface="Menlo Regular"/>
              </a:rPr>
              <a:t>          Integer n, </a:t>
            </a:r>
          </a:p>
          <a:p>
            <a:pPr marL="0" indent="0">
              <a:buNone/>
            </a:pPr>
            <a:r>
              <a:rPr lang="en-US" sz="2400" dirty="0">
                <a:latin typeface="Menlo Regular"/>
                <a:cs typeface="Menlo Regular"/>
              </a:rPr>
              <a:t>          BidirectionalIterator B&gt;</a:t>
            </a:r>
          </a:p>
          <a:p>
            <a:pPr marL="0" indent="0">
              <a:buNone/>
            </a:pPr>
            <a:r>
              <a:rPr lang="en-US" sz="2400" dirty="0">
                <a:latin typeface="Menlo Regular"/>
                <a:cs typeface="Menlo Regular"/>
              </a:rPr>
              <a:t>I reverse_n_with_buffer(I f, N n, B buffer) {</a:t>
            </a:r>
          </a:p>
          <a:p>
            <a:pPr marL="0" indent="0">
              <a:buNone/>
            </a:pPr>
            <a:r>
              <a:rPr lang="en-US" sz="2400" dirty="0">
                <a:latin typeface="Menlo Regular"/>
                <a:cs typeface="Menlo Regular"/>
              </a:rPr>
              <a:t>  return reverse_copy(buffer, </a:t>
            </a:r>
          </a:p>
          <a:p>
            <a:pPr marL="0" indent="0">
              <a:buNone/>
            </a:pPr>
            <a:r>
              <a:rPr lang="en-US" sz="2400" dirty="0">
                <a:latin typeface="Menlo Regular"/>
                <a:cs typeface="Menlo Regular"/>
              </a:rPr>
              <a:t>                      copy_n(f, n, buffer), </a:t>
            </a:r>
          </a:p>
          <a:p>
            <a:pPr marL="0" indent="0">
              <a:buNone/>
            </a:pPr>
            <a:r>
              <a:rPr lang="en-US" sz="2400" dirty="0">
                <a:latin typeface="Menlo Regular"/>
                <a:cs typeface="Menlo Regular"/>
              </a:rPr>
              <a:t>                      f);</a:t>
            </a:r>
          </a:p>
          <a:p>
            <a:pPr marL="0" indent="0">
              <a:buNone/>
            </a:pPr>
            <a:r>
              <a:rPr lang="en-US" sz="2400" dirty="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314</a:t>
            </a:fld>
            <a:endParaRPr lang="en-US"/>
          </a:p>
        </p:txBody>
      </p:sp>
    </p:spTree>
    <p:extLst>
      <p:ext uri="{BB962C8B-B14F-4D97-AF65-F5344CB8AC3E}">
        <p14:creationId xmlns:p14="http://schemas.microsoft.com/office/powerpoint/2010/main" val="2238918220"/>
      </p:ext>
    </p:extLst>
  </p:cSld>
  <p:clrMapOvr>
    <a:masterClrMapping/>
  </p:clrMapOvr>
  <p:timing>
    <p:tnLst>
      <p:par>
        <p:cTn xmlns:p14="http://schemas.microsoft.com/office/powerpoint/2010/mai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reverse_copy</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800" dirty="0">
                <a:latin typeface="Menlo Regular"/>
                <a:cs typeface="Menlo Regular"/>
              </a:rPr>
              <a:t>template &lt;BidirectionalIterator I, </a:t>
            </a:r>
          </a:p>
          <a:p>
            <a:pPr marL="0" indent="0">
              <a:buNone/>
            </a:pPr>
            <a:r>
              <a:rPr lang="en-US" sz="2800" dirty="0">
                <a:latin typeface="Menlo Regular"/>
                <a:cs typeface="Menlo Regular"/>
              </a:rPr>
              <a:t>          OutputIterator O&gt;</a:t>
            </a:r>
          </a:p>
          <a:p>
            <a:pPr marL="0" indent="0">
              <a:buNone/>
            </a:pPr>
            <a:r>
              <a:rPr lang="en-US" sz="2800" dirty="0">
                <a:latin typeface="Menlo Regular"/>
                <a:cs typeface="Menlo Regular"/>
              </a:rPr>
              <a:t>O reverse_copy(I f, I l, O r) {</a:t>
            </a:r>
          </a:p>
          <a:p>
            <a:pPr marL="0" indent="0">
              <a:buNone/>
            </a:pPr>
            <a:r>
              <a:rPr lang="en-US" sz="2800" dirty="0">
                <a:latin typeface="Menlo Regular"/>
                <a:cs typeface="Menlo Regular"/>
              </a:rPr>
              <a:t>  while (f ! = l) *r++ = *--l;</a:t>
            </a:r>
          </a:p>
          <a:p>
            <a:pPr marL="0" indent="0">
              <a:buNone/>
            </a:pPr>
            <a:r>
              <a:rPr lang="en-US" sz="2800" dirty="0">
                <a:latin typeface="Menlo Regular"/>
                <a:cs typeface="Menlo Regular"/>
              </a:rPr>
              <a:t>  return r;</a:t>
            </a:r>
          </a:p>
          <a:p>
            <a:pPr marL="0" indent="0">
              <a:buNone/>
            </a:pPr>
            <a:r>
              <a:rPr lang="en-US" sz="28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315</a:t>
            </a:fld>
            <a:endParaRPr lang="en-US"/>
          </a:p>
        </p:txBody>
      </p:sp>
    </p:spTree>
    <p:extLst>
      <p:ext uri="{BB962C8B-B14F-4D97-AF65-F5344CB8AC3E}">
        <p14:creationId xmlns:p14="http://schemas.microsoft.com/office/powerpoint/2010/main" val="3084067903"/>
      </p:ext>
    </p:extLst>
  </p:cSld>
  <p:clrMapOvr>
    <a:masterClrMapping/>
  </p:clrMapOvr>
  <p:timing>
    <p:tnLst>
      <p:par>
        <p:cTn xmlns:p14="http://schemas.microsoft.com/office/powerpoint/2010/mai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Memory-adaptive algorithms</a:t>
            </a:r>
            <a:endParaRPr lang="en-US" dirty="0"/>
          </a:p>
        </p:txBody>
      </p:sp>
      <p:sp>
        <p:nvSpPr>
          <p:cNvPr id="3" name="Content Placeholder 2"/>
          <p:cNvSpPr>
            <a:spLocks noGrp="1"/>
          </p:cNvSpPr>
          <p:nvPr>
            <p:ph idx="1"/>
          </p:nvPr>
        </p:nvSpPr>
        <p:spPr/>
        <p:txBody>
          <a:bodyPr/>
          <a:lstStyle/>
          <a:p>
            <a:r>
              <a:rPr lang="en-US" dirty="0" smtClean="0"/>
              <a:t>In practice, the dichotomy of in-place and not in-place algorithms is not very useful.</a:t>
            </a:r>
          </a:p>
          <a:p>
            <a:r>
              <a:rPr lang="en-US" dirty="0" smtClean="0"/>
              <a:t>While the assumption of unlimited memory is not realistic, neither is the assumption of only polylog extra memory.</a:t>
            </a:r>
          </a:p>
          <a:p>
            <a:r>
              <a:rPr lang="en-US" dirty="0" smtClean="0"/>
              <a:t>Usually 25%, 10%, 5% or at least 1%  of extra memory is available.</a:t>
            </a:r>
          </a:p>
          <a:p>
            <a:r>
              <a:rPr lang="en-US" dirty="0" smtClean="0"/>
              <a:t>Algorithms need to adapt to however much is available.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316</a:t>
            </a:fld>
            <a:endParaRPr lang="en-US"/>
          </a:p>
        </p:txBody>
      </p:sp>
    </p:spTree>
    <p:extLst>
      <p:ext uri="{BB962C8B-B14F-4D97-AF65-F5344CB8AC3E}">
        <p14:creationId xmlns:p14="http://schemas.microsoft.com/office/powerpoint/2010/main" val="1375186872"/>
      </p:ext>
    </p:extLst>
  </p:cSld>
  <p:clrMapOvr>
    <a:masterClrMapping/>
  </p:clrMapOvr>
  <p:timing>
    <p:tnLst>
      <p:par>
        <p:cTn xmlns:p14="http://schemas.microsoft.com/office/powerpoint/2010/mai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Adaptive reverse</a:t>
            </a:r>
            <a:endParaRPr lang="en-US" dirty="0"/>
          </a:p>
        </p:txBody>
      </p:sp>
      <p:sp>
        <p:nvSpPr>
          <p:cNvPr id="3" name="Content Placeholder 2"/>
          <p:cNvSpPr>
            <a:spLocks noGrp="1"/>
          </p:cNvSpPr>
          <p:nvPr>
            <p:ph idx="1"/>
          </p:nvPr>
        </p:nvSpPr>
        <p:spPr>
          <a:xfrm>
            <a:off x="304800" y="1600200"/>
            <a:ext cx="8534400" cy="4525963"/>
          </a:xfrm>
        </p:spPr>
        <p:txBody>
          <a:bodyPr/>
          <a:lstStyle/>
          <a:p>
            <a:pPr marL="0" indent="0">
              <a:buNone/>
            </a:pPr>
            <a:r>
              <a:rPr lang="en-US" sz="2000" dirty="0">
                <a:latin typeface="Menlo Regular"/>
                <a:cs typeface="Menlo Regular"/>
              </a:rPr>
              <a:t>template &lt;ForwardIterator I, </a:t>
            </a:r>
            <a:r>
              <a:rPr lang="en-US" sz="2000" dirty="0" smtClean="0">
                <a:latin typeface="Menlo Regular"/>
                <a:cs typeface="Menlo Regular"/>
              </a:rPr>
              <a:t>Integer </a:t>
            </a:r>
            <a:r>
              <a:rPr lang="en-US" sz="2000" dirty="0">
                <a:latin typeface="Menlo Regular"/>
                <a:cs typeface="Menlo Regular"/>
              </a:rPr>
              <a:t>n, </a:t>
            </a:r>
          </a:p>
          <a:p>
            <a:pPr marL="0" indent="0">
              <a:buNone/>
            </a:pPr>
            <a:r>
              <a:rPr lang="en-US" sz="2000" dirty="0">
                <a:latin typeface="Menlo Regular"/>
                <a:cs typeface="Menlo Regular"/>
              </a:rPr>
              <a:t>          BidirectionalIterator B&gt;</a:t>
            </a:r>
          </a:p>
          <a:p>
            <a:pPr marL="0" indent="0">
              <a:buNone/>
            </a:pPr>
            <a:r>
              <a:rPr lang="en-US" sz="2000" dirty="0">
                <a:latin typeface="Menlo Regular"/>
                <a:cs typeface="Menlo Regular"/>
              </a:rPr>
              <a:t>I reverse_n_adaptive(I f, N n, </a:t>
            </a:r>
          </a:p>
          <a:p>
            <a:pPr marL="0" indent="0">
              <a:buNone/>
            </a:pPr>
            <a:r>
              <a:rPr lang="en-US" sz="2000" dirty="0">
                <a:latin typeface="Menlo Regular"/>
                <a:cs typeface="Menlo Regular"/>
              </a:rPr>
              <a:t>                     B b, N b_n) {</a:t>
            </a:r>
          </a:p>
          <a:p>
            <a:pPr marL="0" indent="0">
              <a:buNone/>
            </a:pPr>
            <a:r>
              <a:rPr lang="en-US" sz="2000" dirty="0">
                <a:latin typeface="Menlo Regular"/>
                <a:cs typeface="Menlo Regular"/>
              </a:rPr>
              <a:t>  if (n == N(0)) return f;</a:t>
            </a:r>
          </a:p>
          <a:p>
            <a:pPr marL="0" indent="0">
              <a:buNone/>
            </a:pPr>
            <a:r>
              <a:rPr lang="en-US" sz="2000" dirty="0">
                <a:latin typeface="Menlo Regular"/>
                <a:cs typeface="Menlo Regular"/>
              </a:rPr>
              <a:t>  if (n == N(1)) return ++f;</a:t>
            </a:r>
          </a:p>
          <a:p>
            <a:pPr marL="0" indent="0">
              <a:buNone/>
            </a:pPr>
            <a:r>
              <a:rPr lang="en-US" sz="2000" dirty="0">
                <a:latin typeface="Menlo Regular"/>
                <a:cs typeface="Menlo Regular"/>
              </a:rPr>
              <a:t>  if (n &lt;= b_n) return reverse_n_with_buffer(f, n, b);</a:t>
            </a:r>
          </a:p>
          <a:p>
            <a:pPr marL="0" indent="0">
              <a:buNone/>
            </a:pPr>
            <a:r>
              <a:rPr lang="en-US" sz="2000" dirty="0">
                <a:latin typeface="Menlo Regular"/>
                <a:cs typeface="Menlo Regular"/>
              </a:rPr>
              <a:t>  N h = n &gt;&gt; 1;</a:t>
            </a:r>
          </a:p>
          <a:p>
            <a:pPr marL="0" indent="0">
              <a:buNone/>
            </a:pPr>
            <a:r>
              <a:rPr lang="en-US" sz="2000" dirty="0">
                <a:latin typeface="Menlo Regular"/>
                <a:cs typeface="Menlo Regular"/>
              </a:rPr>
              <a:t>  I m = reverse_n_adaptive(f, h, b, b_n);</a:t>
            </a:r>
          </a:p>
          <a:p>
            <a:pPr marL="0" indent="0">
              <a:buNone/>
            </a:pPr>
            <a:r>
              <a:rPr lang="en-US" sz="2000" dirty="0">
                <a:latin typeface="Menlo Regular"/>
                <a:cs typeface="Menlo Regular"/>
              </a:rPr>
              <a:t>  advance(m, n &amp; 1);</a:t>
            </a:r>
          </a:p>
          <a:p>
            <a:pPr marL="0" indent="0">
              <a:buNone/>
            </a:pPr>
            <a:r>
              <a:rPr lang="en-US" sz="2000" dirty="0">
                <a:latin typeface="Menlo Regular"/>
                <a:cs typeface="Menlo Regular"/>
              </a:rPr>
              <a:t>  I l = reverse_n_adaptive(m, h, b, b_n);</a:t>
            </a:r>
          </a:p>
          <a:p>
            <a:pPr marL="0" indent="0">
              <a:buNone/>
            </a:pPr>
            <a:r>
              <a:rPr lang="en-US" sz="2000" dirty="0">
                <a:latin typeface="Menlo Regular"/>
                <a:cs typeface="Menlo Regular"/>
              </a:rPr>
              <a:t>  swap_ranges_n(f, m, h);</a:t>
            </a:r>
          </a:p>
          <a:p>
            <a:pPr marL="0" indent="0">
              <a:buNone/>
            </a:pPr>
            <a:r>
              <a:rPr lang="en-US" sz="2000" dirty="0">
                <a:latin typeface="Menlo Regular"/>
                <a:cs typeface="Menlo Regular"/>
              </a:rPr>
              <a:t>  return l;</a:t>
            </a: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317</a:t>
            </a:fld>
            <a:endParaRPr lang="en-US"/>
          </a:p>
        </p:txBody>
      </p:sp>
    </p:spTree>
    <p:extLst>
      <p:ext uri="{BB962C8B-B14F-4D97-AF65-F5344CB8AC3E}">
        <p14:creationId xmlns:p14="http://schemas.microsoft.com/office/powerpoint/2010/main" val="1983504611"/>
      </p:ext>
    </p:extLst>
  </p:cSld>
  <p:clrMapOvr>
    <a:masterClrMapping/>
  </p:clrMapOvr>
  <p:timing>
    <p:tnLst>
      <p:par>
        <p:cTn xmlns:p14="http://schemas.microsoft.com/office/powerpoint/2010/mai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sad story of</a:t>
            </a:r>
            <a:br>
              <a:rPr lang="en-US" dirty="0" smtClean="0"/>
            </a:br>
            <a:r>
              <a:rPr lang="en-US" dirty="0" smtClean="0">
                <a:latin typeface="Menlo Regular"/>
                <a:cs typeface="Menlo Regular"/>
              </a:rPr>
              <a:t>get_temporary_buffer</a:t>
            </a:r>
            <a:endParaRPr lang="en-US" dirty="0">
              <a:latin typeface="Menlo Regular"/>
              <a:cs typeface="Menlo Regular"/>
            </a:endParaRPr>
          </a:p>
        </p:txBody>
      </p:sp>
      <p:sp>
        <p:nvSpPr>
          <p:cNvPr id="3" name="Content Placeholder 2"/>
          <p:cNvSpPr>
            <a:spLocks noGrp="1"/>
          </p:cNvSpPr>
          <p:nvPr>
            <p:ph idx="1"/>
          </p:nvPr>
        </p:nvSpPr>
        <p:spPr/>
        <p:txBody>
          <a:bodyPr/>
          <a:lstStyle/>
          <a:p>
            <a:r>
              <a:rPr lang="en-US" dirty="0" smtClean="0">
                <a:latin typeface="Menlo Regular"/>
                <a:cs typeface="Menlo Regular"/>
              </a:rPr>
              <a:t>get_temporary_buffer</a:t>
            </a:r>
            <a:r>
              <a:rPr lang="en-US" dirty="0" smtClean="0">
                <a:cs typeface="Menlo Regular"/>
              </a:rPr>
              <a:t> takes a size and should return the largest available buffer not greater than the size that fits into physical memory.</a:t>
            </a:r>
          </a:p>
          <a:p>
            <a:r>
              <a:rPr lang="en-US" dirty="0" smtClean="0">
                <a:cs typeface="Menlo Regular"/>
              </a:rPr>
              <a:t>There is a bogus implementation – using </a:t>
            </a:r>
            <a:r>
              <a:rPr lang="en-US" dirty="0" err="1" smtClean="0">
                <a:latin typeface="Menlo Regular"/>
                <a:cs typeface="Menlo Regular"/>
              </a:rPr>
              <a:t>malloc</a:t>
            </a:r>
            <a:r>
              <a:rPr lang="en-US" dirty="0" smtClean="0">
                <a:cs typeface="Menlo Regular"/>
              </a:rPr>
              <a:t> till it returns something.</a:t>
            </a:r>
          </a:p>
          <a:p>
            <a:r>
              <a:rPr lang="en-US" dirty="0" smtClean="0">
                <a:cs typeface="Menlo Regular"/>
              </a:rPr>
              <a:t>No vendor provides the correct implementation.</a:t>
            </a:r>
          </a:p>
          <a:p>
            <a:pPr marL="0" indent="0">
              <a:buNone/>
            </a:pPr>
            <a:endParaRPr lang="en-US" dirty="0">
              <a:cs typeface="Menlo Regular"/>
            </a:endParaRP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318</a:t>
            </a:fld>
            <a:endParaRPr lang="en-US"/>
          </a:p>
        </p:txBody>
      </p:sp>
    </p:spTree>
    <p:extLst>
      <p:ext uri="{BB962C8B-B14F-4D97-AF65-F5344CB8AC3E}">
        <p14:creationId xmlns:p14="http://schemas.microsoft.com/office/powerpoint/2010/main" val="296821410"/>
      </p:ext>
    </p:extLst>
  </p:cSld>
  <p:clrMapOvr>
    <a:masterClrMapping/>
  </p:clrMapOvr>
  <p:timing>
    <p:tnLst>
      <p:par>
        <p:cTn xmlns:p14="http://schemas.microsoft.com/office/powerpoint/2010/mai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of wisdom</a:t>
            </a:r>
            <a:endParaRPr lang="en-US" dirty="0"/>
          </a:p>
        </p:txBody>
      </p:sp>
      <p:sp>
        <p:nvSpPr>
          <p:cNvPr id="3" name="Content Placeholder 2"/>
          <p:cNvSpPr>
            <a:spLocks noGrp="1"/>
          </p:cNvSpPr>
          <p:nvPr>
            <p:ph idx="1"/>
          </p:nvPr>
        </p:nvSpPr>
        <p:spPr/>
        <p:txBody>
          <a:bodyPr/>
          <a:lstStyle/>
          <a:p>
            <a:pPr marL="0" indent="0">
              <a:buNone/>
            </a:pPr>
            <a:r>
              <a:rPr lang="en-US" dirty="0" smtClean="0"/>
              <a:t>Whose heirs are we?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319</a:t>
            </a:fld>
            <a:endParaRPr lang="en-US"/>
          </a:p>
        </p:txBody>
      </p:sp>
    </p:spTree>
    <p:extLst>
      <p:ext uri="{BB962C8B-B14F-4D97-AF65-F5344CB8AC3E}">
        <p14:creationId xmlns:p14="http://schemas.microsoft.com/office/powerpoint/2010/main" val="1125740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Academy</a:t>
            </a:r>
            <a:endParaRPr lang="en-US" dirty="0"/>
          </a:p>
        </p:txBody>
      </p:sp>
      <p:sp>
        <p:nvSpPr>
          <p:cNvPr id="3" name="Content Placeholder 2"/>
          <p:cNvSpPr>
            <a:spLocks noGrp="1"/>
          </p:cNvSpPr>
          <p:nvPr>
            <p:ph idx="1"/>
          </p:nvPr>
        </p:nvSpPr>
        <p:spPr/>
        <p:txBody>
          <a:bodyPr/>
          <a:lstStyle/>
          <a:p>
            <a:r>
              <a:rPr lang="el-GR" dirty="0"/>
              <a:t>Μηδείς αγεωμέτρητος </a:t>
            </a:r>
            <a:r>
              <a:rPr lang="el-GR" dirty="0" smtClean="0"/>
              <a:t>εισίτω</a:t>
            </a:r>
            <a:endParaRPr lang="en-US" dirty="0" smtClean="0"/>
          </a:p>
          <a:p>
            <a:endParaRPr lang="en-US" i="1" dirty="0"/>
          </a:p>
          <a:p>
            <a:pPr eaLnBrk="0" hangingPunct="0"/>
            <a:r>
              <a:rPr lang="en-US" dirty="0" smtClean="0"/>
              <a:t>Let no one ignorant of geometry enter</a:t>
            </a:r>
          </a:p>
          <a:p>
            <a:pPr eaLnBrk="0" hangingPunct="0"/>
            <a:endParaRPr lang="en-US" dirty="0"/>
          </a:p>
          <a:p>
            <a:pPr eaLnBrk="0" hangingPunct="0"/>
            <a:r>
              <a:rPr lang="en-US" dirty="0" smtClean="0"/>
              <a:t>10 out of 15 years of study were fully dedicated to mathematics </a:t>
            </a:r>
            <a:endParaRPr lang="en-US" i="1"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32</a:t>
            </a:fld>
            <a:endParaRPr lang="en-US"/>
          </a:p>
        </p:txBody>
      </p:sp>
    </p:spTree>
    <p:extLst>
      <p:ext uri="{BB962C8B-B14F-4D97-AF65-F5344CB8AC3E}">
        <p14:creationId xmlns:p14="http://schemas.microsoft.com/office/powerpoint/2010/main" val="2964138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Century of Plato”</a:t>
            </a:r>
            <a:endParaRPr lang="en-US" dirty="0"/>
          </a:p>
        </p:txBody>
      </p:sp>
      <p:sp>
        <p:nvSpPr>
          <p:cNvPr id="3" name="Content Placeholder 2"/>
          <p:cNvSpPr>
            <a:spLocks noGrp="1"/>
          </p:cNvSpPr>
          <p:nvPr>
            <p:ph idx="1"/>
          </p:nvPr>
        </p:nvSpPr>
        <p:spPr/>
        <p:txBody>
          <a:bodyPr/>
          <a:lstStyle/>
          <a:p>
            <a:pPr marL="0" indent="0">
              <a:buNone/>
            </a:pPr>
            <a:r>
              <a:rPr lang="en-US" dirty="0" smtClean="0"/>
              <a:t>“At the center of scientific life stood the personality of Plato. He guided and inspired scientific work in his Academia and outside.”</a:t>
            </a:r>
          </a:p>
          <a:p>
            <a:pPr marL="0" indent="0">
              <a:buNone/>
            </a:pPr>
            <a:r>
              <a:rPr lang="en-US" dirty="0"/>
              <a:t> </a:t>
            </a:r>
            <a:r>
              <a:rPr lang="en-US" dirty="0" smtClean="0"/>
              <a:t>                           B. L. van der Waerden</a:t>
            </a:r>
          </a:p>
          <a:p>
            <a:pPr marL="0" indent="0">
              <a:buNone/>
            </a:pPr>
            <a:r>
              <a:rPr lang="en-US" dirty="0"/>
              <a:t> </a:t>
            </a:r>
            <a:r>
              <a:rPr lang="en-US" dirty="0" smtClean="0"/>
              <a:t>                           </a:t>
            </a:r>
            <a:r>
              <a:rPr lang="en-US" i="1" dirty="0" smtClean="0"/>
              <a:t>Science Awakening</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33</a:t>
            </a:fld>
            <a:endParaRPr lang="en-US"/>
          </a:p>
        </p:txBody>
      </p:sp>
    </p:spTree>
    <p:extLst>
      <p:ext uri="{BB962C8B-B14F-4D97-AF65-F5344CB8AC3E}">
        <p14:creationId xmlns:p14="http://schemas.microsoft.com/office/powerpoint/2010/main" val="38404559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Platonic Solids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34</a:t>
            </a:fld>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pic>
        <p:nvPicPr>
          <p:cNvPr id="7" name="Picture 6"/>
          <p:cNvPicPr>
            <a:picLocks noChangeAspect="1"/>
          </p:cNvPicPr>
          <p:nvPr/>
        </p:nvPicPr>
        <p:blipFill>
          <a:blip r:embed="rId2"/>
          <a:stretch>
            <a:fillRect/>
          </a:stretch>
        </p:blipFill>
        <p:spPr>
          <a:xfrm>
            <a:off x="635000" y="2717800"/>
            <a:ext cx="7874000" cy="1854200"/>
          </a:xfrm>
          <a:prstGeom prst="rect">
            <a:avLst/>
          </a:prstGeom>
        </p:spPr>
      </p:pic>
    </p:spTree>
    <p:extLst>
      <p:ext uri="{BB962C8B-B14F-4D97-AF65-F5344CB8AC3E}">
        <p14:creationId xmlns:p14="http://schemas.microsoft.com/office/powerpoint/2010/main" val="14460306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Delian Problem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35</a:t>
            </a:fld>
            <a:endParaRPr lang="en-US"/>
          </a:p>
        </p:txBody>
      </p:sp>
      <p:sp>
        <p:nvSpPr>
          <p:cNvPr id="6" name="Content Placeholder 5"/>
          <p:cNvSpPr>
            <a:spLocks noGrp="1"/>
          </p:cNvSpPr>
          <p:nvPr>
            <p:ph idx="1"/>
          </p:nvPr>
        </p:nvSpPr>
        <p:spPr/>
        <p:txBody>
          <a:bodyPr/>
          <a:lstStyle/>
          <a:p>
            <a:r>
              <a:rPr lang="en-US" dirty="0" smtClean="0"/>
              <a:t>Doubling the cube</a:t>
            </a:r>
          </a:p>
          <a:p>
            <a:endParaRPr lang="en-US" dirty="0"/>
          </a:p>
          <a:p>
            <a:r>
              <a:rPr lang="en-US" dirty="0" smtClean="0"/>
              <a:t>Several mechanical solutions by Plato’s students</a:t>
            </a:r>
          </a:p>
          <a:p>
            <a:endParaRPr lang="en-US" dirty="0"/>
          </a:p>
          <a:p>
            <a:r>
              <a:rPr lang="en-US" dirty="0" smtClean="0"/>
              <a:t>Fully solved in 1837 </a:t>
            </a:r>
            <a:r>
              <a:rPr lang="en-US" dirty="0"/>
              <a:t>by Pierre </a:t>
            </a:r>
            <a:r>
              <a:rPr lang="en-US" dirty="0" err="1"/>
              <a:t>Wantzel</a:t>
            </a:r>
            <a:endParaRPr lang="en-US" dirty="0"/>
          </a:p>
          <a:p>
            <a:endParaRPr lang="en-US" dirty="0"/>
          </a:p>
        </p:txBody>
      </p:sp>
    </p:spTree>
    <p:extLst>
      <p:ext uri="{BB962C8B-B14F-4D97-AF65-F5344CB8AC3E}">
        <p14:creationId xmlns:p14="http://schemas.microsoft.com/office/powerpoint/2010/main" val="34328141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 Reception</a:t>
            </a:r>
            <a:endParaRPr lang="en-US" dirty="0"/>
          </a:p>
        </p:txBody>
      </p:sp>
      <p:sp>
        <p:nvSpPr>
          <p:cNvPr id="3" name="Content Placeholder 2"/>
          <p:cNvSpPr>
            <a:spLocks noGrp="1"/>
          </p:cNvSpPr>
          <p:nvPr>
            <p:ph idx="1"/>
          </p:nvPr>
        </p:nvSpPr>
        <p:spPr/>
        <p:txBody>
          <a:bodyPr/>
          <a:lstStyle/>
          <a:p>
            <a:pPr marL="0" indent="0" eaLnBrk="0" hangingPunct="0">
              <a:buNone/>
            </a:pPr>
            <a:r>
              <a:rPr lang="en-US" dirty="0" smtClean="0"/>
              <a:t>[Athenians] came </a:t>
            </a:r>
            <a:r>
              <a:rPr lang="en-US" dirty="0"/>
              <a:t>to </a:t>
            </a:r>
            <a:r>
              <a:rPr lang="en-US" dirty="0" smtClean="0"/>
              <a:t>Plato’s </a:t>
            </a:r>
            <a:r>
              <a:rPr lang="en-US" dirty="0"/>
              <a:t>lecture on the Good in the conviction that they would get some one or other of the things that the world calls good: riches, or health, or strength. But when they found that Plato</a:t>
            </a:r>
            <a:r>
              <a:rPr lang="ja-JP" altLang="en-US" dirty="0"/>
              <a:t>’</a:t>
            </a:r>
            <a:r>
              <a:rPr lang="en-US" dirty="0"/>
              <a:t>s </a:t>
            </a:r>
            <a:r>
              <a:rPr lang="en-US" dirty="0" err="1"/>
              <a:t>reasonings</a:t>
            </a:r>
            <a:r>
              <a:rPr lang="en-US" dirty="0"/>
              <a:t> </a:t>
            </a:r>
            <a:r>
              <a:rPr lang="en-US" dirty="0" smtClean="0"/>
              <a:t>were </a:t>
            </a:r>
            <a:r>
              <a:rPr lang="en-US" dirty="0"/>
              <a:t>of mathematics their disenchantment was complete.</a:t>
            </a:r>
          </a:p>
          <a:p>
            <a:pPr marL="0" indent="0" eaLnBrk="0" hangingPunct="0">
              <a:buNone/>
            </a:pPr>
            <a:r>
              <a:rPr lang="en-US" dirty="0"/>
              <a:t>					</a:t>
            </a:r>
            <a:r>
              <a:rPr lang="en-US" dirty="0" err="1"/>
              <a:t>Aristoxenus</a:t>
            </a: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36</a:t>
            </a:fld>
            <a:endParaRPr lang="en-US"/>
          </a:p>
        </p:txBody>
      </p:sp>
    </p:spTree>
    <p:extLst>
      <p:ext uri="{BB962C8B-B14F-4D97-AF65-F5344CB8AC3E}">
        <p14:creationId xmlns:p14="http://schemas.microsoft.com/office/powerpoint/2010/main" val="6489721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Alexandria</a:t>
            </a:r>
            <a:endParaRPr lang="en-US" dirty="0"/>
          </a:p>
        </p:txBody>
      </p:sp>
      <p:sp>
        <p:nvSpPr>
          <p:cNvPr id="3" name="Content Placeholder 2"/>
          <p:cNvSpPr>
            <a:spLocks noGrp="1"/>
          </p:cNvSpPr>
          <p:nvPr>
            <p:ph idx="1"/>
          </p:nvPr>
        </p:nvSpPr>
        <p:spPr/>
        <p:txBody>
          <a:bodyPr/>
          <a:lstStyle/>
          <a:p>
            <a:r>
              <a:rPr lang="en-US" dirty="0" smtClean="0"/>
              <a:t>Founded in 331BC</a:t>
            </a:r>
          </a:p>
          <a:p>
            <a:r>
              <a:rPr lang="en-US" dirty="0" smtClean="0"/>
              <a:t>Mouseion</a:t>
            </a:r>
          </a:p>
          <a:p>
            <a:pPr lvl="1"/>
            <a:r>
              <a:rPr lang="en-US" dirty="0" smtClean="0"/>
              <a:t>over 1000 scholars </a:t>
            </a:r>
          </a:p>
          <a:p>
            <a:pPr lvl="1"/>
            <a:r>
              <a:rPr lang="en-US" dirty="0" smtClean="0"/>
              <a:t>free room and board</a:t>
            </a:r>
          </a:p>
          <a:p>
            <a:r>
              <a:rPr lang="en-US" dirty="0" smtClean="0"/>
              <a:t>Lasting influence</a:t>
            </a:r>
          </a:p>
          <a:p>
            <a:pPr lvl="1"/>
            <a:r>
              <a:rPr lang="en-US" dirty="0" smtClean="0"/>
              <a:t>canon</a:t>
            </a:r>
          </a:p>
          <a:p>
            <a:pPr lvl="1"/>
            <a:r>
              <a:rPr lang="en-US" dirty="0" smtClean="0"/>
              <a:t>texts</a:t>
            </a:r>
          </a:p>
          <a:p>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37</a:t>
            </a:fld>
            <a:endParaRPr lang="en-US"/>
          </a:p>
        </p:txBody>
      </p:sp>
    </p:spTree>
    <p:extLst>
      <p:ext uri="{BB962C8B-B14F-4D97-AF65-F5344CB8AC3E}">
        <p14:creationId xmlns:p14="http://schemas.microsoft.com/office/powerpoint/2010/main" val="1146024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Bibliotheca</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Patronage by Ptolemy (I, II, III, </a:t>
            </a:r>
            <a:r>
              <a:rPr lang="en-US" sz="2800" dirty="0" smtClean="0"/>
              <a:t>IV</a:t>
            </a:r>
            <a:r>
              <a:rPr lang="en-US" dirty="0" smtClean="0"/>
              <a:t>, </a:t>
            </a:r>
            <a:r>
              <a:rPr lang="en-US" sz="2400" dirty="0" smtClean="0"/>
              <a:t>V</a:t>
            </a:r>
            <a:r>
              <a:rPr lang="en-US" dirty="0" smtClean="0"/>
              <a:t>, </a:t>
            </a:r>
            <a:r>
              <a:rPr lang="en-US" sz="2000" dirty="0" smtClean="0"/>
              <a:t>VI</a:t>
            </a:r>
            <a:r>
              <a:rPr lang="en-US" dirty="0" smtClean="0"/>
              <a:t>, </a:t>
            </a:r>
            <a:r>
              <a:rPr lang="en-US" sz="1800" dirty="0" smtClean="0"/>
              <a:t>VII</a:t>
            </a:r>
            <a:r>
              <a:rPr lang="en-US" dirty="0" smtClean="0"/>
              <a:t>)</a:t>
            </a:r>
          </a:p>
          <a:p>
            <a:r>
              <a:rPr lang="en-US" dirty="0" smtClean="0"/>
              <a:t>500000 scrolls</a:t>
            </a:r>
          </a:p>
          <a:p>
            <a:pPr lvl="1"/>
            <a:r>
              <a:rPr lang="en-US" dirty="0" smtClean="0"/>
              <a:t>manuscript acquisitions</a:t>
            </a:r>
          </a:p>
          <a:p>
            <a:pPr lvl="1"/>
            <a:r>
              <a:rPr lang="en-US" dirty="0" smtClean="0"/>
              <a:t>copying</a:t>
            </a:r>
          </a:p>
          <a:p>
            <a:pPr lvl="1"/>
            <a:r>
              <a:rPr lang="en-US" dirty="0" smtClean="0"/>
              <a:t>translating</a:t>
            </a:r>
          </a:p>
          <a:p>
            <a:pPr lvl="1"/>
            <a:r>
              <a:rPr lang="en-US" dirty="0" smtClean="0"/>
              <a:t>editing</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38</a:t>
            </a:fld>
            <a:endParaRPr lang="en-US"/>
          </a:p>
        </p:txBody>
      </p:sp>
    </p:spTree>
    <p:extLst>
      <p:ext uri="{BB962C8B-B14F-4D97-AF65-F5344CB8AC3E}">
        <p14:creationId xmlns:p14="http://schemas.microsoft.com/office/powerpoint/2010/main" val="16047596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Hellenistic Science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39</a:t>
            </a:fld>
            <a:endParaRPr lang="en-US"/>
          </a:p>
        </p:txBody>
      </p:sp>
      <p:pic>
        <p:nvPicPr>
          <p:cNvPr id="7" name="Content Placeholder 6"/>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17333590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Pythagorean School</a:t>
            </a:r>
            <a:endParaRPr lang="en-US" dirty="0"/>
          </a:p>
        </p:txBody>
      </p:sp>
      <p:sp>
        <p:nvSpPr>
          <p:cNvPr id="3" name="Content Placeholder 2"/>
          <p:cNvSpPr>
            <a:spLocks noGrp="1"/>
          </p:cNvSpPr>
          <p:nvPr>
            <p:ph idx="1"/>
          </p:nvPr>
        </p:nvSpPr>
        <p:spPr/>
        <p:txBody>
          <a:bodyPr/>
          <a:lstStyle/>
          <a:p>
            <a:r>
              <a:rPr lang="en-US" dirty="0" smtClean="0"/>
              <a:t>Square, oblong, triangular numbers</a:t>
            </a:r>
          </a:p>
          <a:p>
            <a:endParaRPr lang="en-US" dirty="0"/>
          </a:p>
          <a:p>
            <a:r>
              <a:rPr lang="en-US" dirty="0" smtClean="0"/>
              <a:t>Discrete structure of space</a:t>
            </a:r>
          </a:p>
          <a:p>
            <a:endParaRPr lang="en-US" dirty="0"/>
          </a:p>
          <a:p>
            <a:r>
              <a:rPr lang="en-US" dirty="0" smtClean="0"/>
              <a:t>Arithmetization of geometry</a:t>
            </a:r>
          </a:p>
          <a:p>
            <a:endParaRPr lang="en-US" dirty="0"/>
          </a:p>
          <a:p>
            <a:r>
              <a:rPr lang="en-US" dirty="0" smtClean="0"/>
              <a:t>A catastrophe</a:t>
            </a:r>
          </a:p>
          <a:p>
            <a:pPr lvl="1"/>
            <a:r>
              <a:rPr lang="en-US" dirty="0" smtClean="0"/>
              <a:t>the program cannot succeed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4</a:t>
            </a:fld>
            <a:endParaRPr lang="en-US"/>
          </a:p>
        </p:txBody>
      </p:sp>
    </p:spTree>
    <p:extLst>
      <p:ext uri="{BB962C8B-B14F-4D97-AF65-F5344CB8AC3E}">
        <p14:creationId xmlns:p14="http://schemas.microsoft.com/office/powerpoint/2010/main" val="11672554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Euclid (325BC-</a:t>
            </a:r>
            <a:r>
              <a:rPr lang="en-US" dirty="0" smtClean="0"/>
              <a:t>265BC)</a:t>
            </a:r>
            <a:endParaRPr lang="en-US" dirty="0"/>
          </a:p>
        </p:txBody>
      </p:sp>
      <p:pic>
        <p:nvPicPr>
          <p:cNvPr id="5" name="Content Placeholder 4"/>
          <p:cNvPicPr>
            <a:picLocks noGrp="1" noChangeAspect="1"/>
          </p:cNvPicPr>
          <p:nvPr>
            <p:ph idx="1"/>
          </p:nvPr>
        </p:nvPicPr>
        <p:blipFill>
          <a:blip r:embed="rId2"/>
          <a:srcRect l="-73064" r="-73064"/>
          <a:stretch>
            <a:fillRect/>
          </a:stretch>
        </p:blipFill>
        <p:spPr/>
      </p:pic>
      <p:sp>
        <p:nvSpPr>
          <p:cNvPr id="2" name="Slide Number Placeholder 1"/>
          <p:cNvSpPr>
            <a:spLocks noGrp="1"/>
          </p:cNvSpPr>
          <p:nvPr>
            <p:ph type="sldNum" sz="quarter" idx="12"/>
          </p:nvPr>
        </p:nvSpPr>
        <p:spPr/>
        <p:txBody>
          <a:bodyPr/>
          <a:lstStyle/>
          <a:p>
            <a:fld id="{0C7DE2F5-9581-C142-8FC5-6D2FCCC05E9B}" type="slidenum">
              <a:rPr lang="en-US" smtClean="0"/>
              <a:pPr/>
              <a:t>40</a:t>
            </a:fld>
            <a:endParaRPr lang="en-US"/>
          </a:p>
        </p:txBody>
      </p:sp>
    </p:spTree>
    <p:extLst>
      <p:ext uri="{BB962C8B-B14F-4D97-AF65-F5344CB8AC3E}">
        <p14:creationId xmlns:p14="http://schemas.microsoft.com/office/powerpoint/2010/main" val="8260127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do we gain from Euclid?</a:t>
            </a:r>
            <a:endParaRPr lang="en-US" dirty="0"/>
          </a:p>
        </p:txBody>
      </p:sp>
      <p:sp>
        <p:nvSpPr>
          <p:cNvPr id="4" name="Content Placeholder 3"/>
          <p:cNvSpPr>
            <a:spLocks noGrp="1"/>
          </p:cNvSpPr>
          <p:nvPr>
            <p:ph idx="1"/>
          </p:nvPr>
        </p:nvSpPr>
        <p:spPr/>
        <p:txBody>
          <a:bodyPr/>
          <a:lstStyle/>
          <a:p>
            <a:pPr>
              <a:lnSpc>
                <a:spcPct val="90000"/>
              </a:lnSpc>
              <a:buFontTx/>
              <a:buNone/>
            </a:pPr>
            <a:r>
              <a:rPr lang="en-US" dirty="0"/>
              <a:t>Some one who had begun to read geometry with Euclid, when he had learnt the first theorem, asked Euclid, </a:t>
            </a:r>
            <a:r>
              <a:rPr lang="ja-JP" altLang="en-US" dirty="0"/>
              <a:t>“</a:t>
            </a:r>
            <a:r>
              <a:rPr lang="en-US" dirty="0"/>
              <a:t>what shall I get by learning these things?</a:t>
            </a:r>
            <a:r>
              <a:rPr lang="ja-JP" altLang="en-US" dirty="0"/>
              <a:t>”</a:t>
            </a:r>
            <a:r>
              <a:rPr lang="en-US" dirty="0"/>
              <a:t> Euclid called his slave and said, </a:t>
            </a:r>
            <a:r>
              <a:rPr lang="ja-JP" altLang="en-US" dirty="0"/>
              <a:t>“</a:t>
            </a:r>
            <a:r>
              <a:rPr lang="en-US" dirty="0"/>
              <a:t>Give him three pence, since he must make gain out of what he learns.</a:t>
            </a:r>
            <a:r>
              <a:rPr lang="ja-JP" altLang="en-US" dirty="0"/>
              <a:t>”</a:t>
            </a:r>
            <a:endParaRPr lang="en-US" dirty="0"/>
          </a:p>
          <a:p>
            <a:pPr>
              <a:lnSpc>
                <a:spcPct val="90000"/>
              </a:lnSpc>
              <a:buFontTx/>
              <a:buNone/>
            </a:pPr>
            <a:endParaRPr lang="en-US" dirty="0"/>
          </a:p>
          <a:p>
            <a:pPr>
              <a:lnSpc>
                <a:spcPct val="90000"/>
              </a:lnSpc>
              <a:buFontTx/>
              <a:buNone/>
            </a:pPr>
            <a:r>
              <a:rPr lang="en-US" dirty="0" smtClean="0"/>
              <a:t>                               </a:t>
            </a:r>
            <a:r>
              <a:rPr lang="en-US" dirty="0" err="1" smtClean="0"/>
              <a:t>Strobaeus</a:t>
            </a:r>
            <a:r>
              <a:rPr lang="en-US" dirty="0"/>
              <a:t>, </a:t>
            </a:r>
            <a:r>
              <a:rPr lang="en-US" i="1" dirty="0"/>
              <a:t>Florilegium </a:t>
            </a:r>
          </a:p>
          <a:p>
            <a:pPr marL="0" indent="0">
              <a:buNone/>
            </a:pPr>
            <a:endParaRPr lang="en-US" dirty="0"/>
          </a:p>
        </p:txBody>
      </p:sp>
      <p:sp>
        <p:nvSpPr>
          <p:cNvPr id="2" name="Slide Number Placeholder 1"/>
          <p:cNvSpPr>
            <a:spLocks noGrp="1"/>
          </p:cNvSpPr>
          <p:nvPr>
            <p:ph type="sldNum" sz="quarter" idx="12"/>
          </p:nvPr>
        </p:nvSpPr>
        <p:spPr/>
        <p:txBody>
          <a:bodyPr/>
          <a:lstStyle/>
          <a:p>
            <a:fld id="{0C7DE2F5-9581-C142-8FC5-6D2FCCC05E9B}" type="slidenum">
              <a:rPr lang="en-US" smtClean="0"/>
              <a:pPr/>
              <a:t>41</a:t>
            </a:fld>
            <a:endParaRPr lang="en-US"/>
          </a:p>
        </p:txBody>
      </p:sp>
    </p:spTree>
    <p:extLst>
      <p:ext uri="{BB962C8B-B14F-4D97-AF65-F5344CB8AC3E}">
        <p14:creationId xmlns:p14="http://schemas.microsoft.com/office/powerpoint/2010/main" val="30892417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Royal Road?</a:t>
            </a:r>
            <a:endParaRPr lang="en-US" dirty="0"/>
          </a:p>
        </p:txBody>
      </p:sp>
      <p:sp>
        <p:nvSpPr>
          <p:cNvPr id="3" name="Content Placeholder 2"/>
          <p:cNvSpPr>
            <a:spLocks noGrp="1"/>
          </p:cNvSpPr>
          <p:nvPr>
            <p:ph idx="1"/>
          </p:nvPr>
        </p:nvSpPr>
        <p:spPr/>
        <p:txBody>
          <a:bodyPr/>
          <a:lstStyle/>
          <a:p>
            <a:pPr marL="0" indent="0">
              <a:buNone/>
            </a:pPr>
            <a:r>
              <a:rPr lang="en-US" dirty="0"/>
              <a:t>Ptolemy </a:t>
            </a:r>
            <a:r>
              <a:rPr lang="en-US" dirty="0" smtClean="0"/>
              <a:t>once </a:t>
            </a:r>
            <a:r>
              <a:rPr lang="en-US" dirty="0"/>
              <a:t>asked Euclid whether there was any shorter way to a knowledge of geometry than by study of </a:t>
            </a:r>
            <a:r>
              <a:rPr lang="en-US" dirty="0" smtClean="0"/>
              <a:t>the </a:t>
            </a:r>
            <a:r>
              <a:rPr lang="en-US" i="1" dirty="0"/>
              <a:t>Elements</a:t>
            </a:r>
            <a:r>
              <a:rPr lang="en-US" dirty="0"/>
              <a:t>, whereupon Euclid answered that there was no royal road to geometry</a:t>
            </a:r>
            <a:r>
              <a:rPr lang="en-US" dirty="0" smtClean="0"/>
              <a:t>.</a:t>
            </a:r>
          </a:p>
          <a:p>
            <a:pPr marL="0" indent="0">
              <a:buNone/>
            </a:pPr>
            <a:r>
              <a:rPr lang="en-US" dirty="0"/>
              <a:t> </a:t>
            </a:r>
            <a:r>
              <a:rPr lang="en-US" dirty="0" smtClean="0"/>
              <a:t>                            Proclus</a:t>
            </a:r>
            <a:br>
              <a:rPr lang="en-US" dirty="0" smtClean="0"/>
            </a:br>
            <a:r>
              <a:rPr lang="en-US" dirty="0" smtClean="0"/>
              <a:t>                             </a:t>
            </a:r>
            <a:r>
              <a:rPr lang="en-US" i="1" dirty="0" smtClean="0"/>
              <a:t>Commentary </a:t>
            </a:r>
            <a:r>
              <a:rPr lang="en-US" i="1" dirty="0"/>
              <a:t>on Elements</a:t>
            </a:r>
            <a:endParaRPr lang="en-US" i="1" dirty="0" smtClean="0"/>
          </a:p>
          <a:p>
            <a:pPr marL="0" indent="0">
              <a:buNone/>
            </a:pPr>
            <a:r>
              <a:rPr lang="en-US" dirty="0"/>
              <a:t> </a:t>
            </a:r>
            <a:r>
              <a:rPr lang="en-US" dirty="0" smtClean="0"/>
              <a:t>                            </a:t>
            </a:r>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42</a:t>
            </a:fld>
            <a:endParaRPr lang="en-US"/>
          </a:p>
        </p:txBody>
      </p:sp>
    </p:spTree>
    <p:extLst>
      <p:ext uri="{BB962C8B-B14F-4D97-AF65-F5344CB8AC3E}">
        <p14:creationId xmlns:p14="http://schemas.microsoft.com/office/powerpoint/2010/main" val="41682028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Poetic Insight</a:t>
            </a:r>
            <a:endParaRPr lang="en-US" dirty="0"/>
          </a:p>
        </p:txBody>
      </p:sp>
      <p:sp>
        <p:nvSpPr>
          <p:cNvPr id="3" name="Content Placeholder 2"/>
          <p:cNvSpPr>
            <a:spLocks noGrp="1"/>
          </p:cNvSpPr>
          <p:nvPr>
            <p:ph idx="1"/>
          </p:nvPr>
        </p:nvSpPr>
        <p:spPr/>
        <p:txBody>
          <a:bodyPr/>
          <a:lstStyle/>
          <a:p>
            <a:pPr marL="0" indent="0">
              <a:buNone/>
            </a:pPr>
            <a:r>
              <a:rPr lang="en-US" sz="2800" dirty="0" smtClean="0"/>
              <a:t>O </a:t>
            </a:r>
            <a:r>
              <a:rPr lang="en-US" sz="2800" dirty="0"/>
              <a:t>blinding hour, O holy, terrible day, </a:t>
            </a:r>
            <a:br>
              <a:rPr lang="en-US" sz="2800" dirty="0"/>
            </a:br>
            <a:r>
              <a:rPr lang="en-US" sz="2800" dirty="0"/>
              <a:t>When first the shaft into his vision shone </a:t>
            </a:r>
            <a:br>
              <a:rPr lang="en-US" sz="2800" dirty="0"/>
            </a:br>
            <a:r>
              <a:rPr lang="en-US" sz="2800" dirty="0"/>
              <a:t>Of light anatomized! Euclid alone </a:t>
            </a:r>
            <a:br>
              <a:rPr lang="en-US" sz="2800" dirty="0"/>
            </a:br>
            <a:r>
              <a:rPr lang="en-US" sz="2800" dirty="0"/>
              <a:t>Has looked on Beauty bare. Fortunate they </a:t>
            </a:r>
            <a:br>
              <a:rPr lang="en-US" sz="2800" dirty="0"/>
            </a:br>
            <a:r>
              <a:rPr lang="en-US" sz="2800" dirty="0"/>
              <a:t>Who, though once only and then but far away, </a:t>
            </a:r>
            <a:br>
              <a:rPr lang="en-US" sz="2800" dirty="0"/>
            </a:br>
            <a:r>
              <a:rPr lang="en-US" sz="2800" dirty="0"/>
              <a:t>Have heard her massive sandal set on stone.</a:t>
            </a:r>
            <a:endParaRPr lang="en-US" sz="2800" dirty="0" smtClean="0"/>
          </a:p>
          <a:p>
            <a:pPr marL="0" indent="0">
              <a:buNone/>
            </a:pPr>
            <a:r>
              <a:rPr lang="en-US" sz="2800" dirty="0" smtClean="0"/>
              <a:t>                              Edna </a:t>
            </a:r>
            <a:r>
              <a:rPr lang="en-US" sz="2800" dirty="0"/>
              <a:t>St Vincent Millay</a:t>
            </a:r>
          </a:p>
        </p:txBody>
      </p:sp>
      <p:sp>
        <p:nvSpPr>
          <p:cNvPr id="4" name="Slide Number Placeholder 3"/>
          <p:cNvSpPr>
            <a:spLocks noGrp="1"/>
          </p:cNvSpPr>
          <p:nvPr>
            <p:ph type="sldNum" sz="quarter" idx="12"/>
          </p:nvPr>
        </p:nvSpPr>
        <p:spPr/>
        <p:txBody>
          <a:bodyPr/>
          <a:lstStyle/>
          <a:p>
            <a:fld id="{4AA04D0C-89BA-0845-9137-904D20B84DDB}" type="slidenum">
              <a:rPr lang="en-US" smtClean="0"/>
              <a:pPr/>
              <a:t>43</a:t>
            </a:fld>
            <a:endParaRPr lang="en-US"/>
          </a:p>
        </p:txBody>
      </p:sp>
    </p:spTree>
    <p:extLst>
      <p:ext uri="{BB962C8B-B14F-4D97-AF65-F5344CB8AC3E}">
        <p14:creationId xmlns:p14="http://schemas.microsoft.com/office/powerpoint/2010/main" val="31947823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i="1" dirty="0"/>
              <a:t>Elements</a:t>
            </a:r>
            <a:r>
              <a:rPr lang="en-US" dirty="0"/>
              <a:t>, Book X</a:t>
            </a:r>
          </a:p>
        </p:txBody>
      </p:sp>
      <p:sp>
        <p:nvSpPr>
          <p:cNvPr id="169987" name="Rectangle 3"/>
          <p:cNvSpPr>
            <a:spLocks noGrp="1" noChangeArrowheads="1"/>
          </p:cNvSpPr>
          <p:nvPr>
            <p:ph type="body" idx="1"/>
          </p:nvPr>
        </p:nvSpPr>
        <p:spPr/>
        <p:txBody>
          <a:bodyPr/>
          <a:lstStyle/>
          <a:p>
            <a:pPr>
              <a:buFontTx/>
              <a:buNone/>
            </a:pPr>
            <a:r>
              <a:rPr lang="en-US"/>
              <a:t>Proposition 2. If, when the less of two unequal magnitudes is continually subtracted in turn from the greater that which is left never measures the one before it, then the two magnitudes are incommensurable. </a:t>
            </a:r>
          </a:p>
        </p:txBody>
      </p:sp>
      <p:sp>
        <p:nvSpPr>
          <p:cNvPr id="3" name="Slide Number Placeholder 2"/>
          <p:cNvSpPr>
            <a:spLocks noGrp="1"/>
          </p:cNvSpPr>
          <p:nvPr>
            <p:ph type="sldNum" sz="quarter" idx="12"/>
          </p:nvPr>
        </p:nvSpPr>
        <p:spPr/>
        <p:txBody>
          <a:bodyPr/>
          <a:lstStyle/>
          <a:p>
            <a:fld id="{4AA04D0C-89BA-0845-9137-904D20B84DDB}" type="slidenum">
              <a:rPr lang="en-US" smtClean="0"/>
              <a:pPr/>
              <a:t>44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800" dirty="0">
                <a:latin typeface="Menlo Regular"/>
                <a:cs typeface="Menlo Regular"/>
              </a:rPr>
              <a:t>line_segment </a:t>
            </a:r>
            <a:r>
              <a:rPr lang="en-US" sz="2800" dirty="0" smtClean="0">
                <a:latin typeface="Menlo Regular"/>
                <a:cs typeface="Menlo Regular"/>
              </a:rPr>
              <a:t>gcm0(</a:t>
            </a:r>
            <a:r>
              <a:rPr lang="en-US" sz="2800" dirty="0">
                <a:latin typeface="Menlo Regular"/>
                <a:cs typeface="Menlo Regular"/>
              </a:rPr>
              <a:t>line_segment a</a:t>
            </a:r>
            <a:r>
              <a:rPr lang="en-US" sz="2800" dirty="0" smtClean="0">
                <a:latin typeface="Menlo Regular"/>
                <a:cs typeface="Menlo Regular"/>
              </a:rPr>
              <a:t>, </a:t>
            </a:r>
            <a:br>
              <a:rPr lang="en-US" sz="2800" dirty="0" smtClean="0">
                <a:latin typeface="Menlo Regular"/>
                <a:cs typeface="Menlo Regular"/>
              </a:rPr>
            </a:br>
            <a:r>
              <a:rPr lang="en-US" sz="2800" dirty="0" smtClean="0">
                <a:latin typeface="Menlo Regular"/>
                <a:cs typeface="Menlo Regular"/>
              </a:rPr>
              <a:t>                  line_segment </a:t>
            </a:r>
            <a:r>
              <a:rPr lang="en-US" sz="2800" dirty="0">
                <a:latin typeface="Menlo Regular"/>
                <a:cs typeface="Menlo Regular"/>
              </a:rPr>
              <a:t>b) </a:t>
            </a:r>
            <a:r>
              <a:rPr lang="en-US" sz="2800" dirty="0" smtClean="0">
                <a:latin typeface="Menlo Regular"/>
                <a:cs typeface="Menlo Regular"/>
              </a:rPr>
              <a:t>{</a:t>
            </a:r>
            <a:br>
              <a:rPr lang="en-US" sz="2800" dirty="0" smtClean="0">
                <a:latin typeface="Menlo Regular"/>
                <a:cs typeface="Menlo Regular"/>
              </a:rPr>
            </a:br>
            <a:r>
              <a:rPr lang="en-US" sz="2800" dirty="0">
                <a:latin typeface="Menlo Regular"/>
                <a:cs typeface="Menlo Regular"/>
              </a:rPr>
              <a:t> </a:t>
            </a:r>
            <a:r>
              <a:rPr lang="en-US" sz="2800" dirty="0" smtClean="0">
                <a:latin typeface="Menlo Regular"/>
                <a:cs typeface="Menlo Regular"/>
              </a:rPr>
              <a:t> while (a != b) {</a:t>
            </a:r>
            <a:r>
              <a:rPr lang="en-US" sz="2800" dirty="0">
                <a:latin typeface="Menlo Regular"/>
                <a:cs typeface="Menlo Regular"/>
              </a:rPr>
              <a:t/>
            </a:r>
            <a:br>
              <a:rPr lang="en-US" sz="2800" dirty="0">
                <a:latin typeface="Menlo Regular"/>
                <a:cs typeface="Menlo Regular"/>
              </a:rPr>
            </a:br>
            <a:r>
              <a:rPr lang="en-US" sz="2800" dirty="0" smtClean="0">
                <a:latin typeface="Menlo Regular"/>
                <a:cs typeface="Menlo Regular"/>
              </a:rPr>
              <a:t>    if (b &lt; a) a = a - b;</a:t>
            </a:r>
            <a:endParaRPr lang="en-US" sz="2800" dirty="0">
              <a:latin typeface="Menlo Regular"/>
              <a:cs typeface="Menlo Regular"/>
            </a:endParaRPr>
          </a:p>
          <a:p>
            <a:pPr eaLnBrk="0" hangingPunct="0">
              <a:lnSpc>
                <a:spcPct val="50000"/>
              </a:lnSpc>
              <a:spcBef>
                <a:spcPct val="50000"/>
              </a:spcBef>
            </a:pPr>
            <a:r>
              <a:rPr lang="en-US" sz="2800" dirty="0">
                <a:latin typeface="Menlo Regular"/>
                <a:cs typeface="Menlo Regular"/>
              </a:rPr>
              <a:t>    </a:t>
            </a:r>
            <a:r>
              <a:rPr lang="en-US" sz="2800" dirty="0" smtClean="0">
                <a:latin typeface="Menlo Regular"/>
                <a:cs typeface="Menlo Regular"/>
              </a:rPr>
              <a:t>else       b = b - a;</a:t>
            </a:r>
          </a:p>
          <a:p>
            <a:pPr eaLnBrk="0" hangingPunct="0">
              <a:lnSpc>
                <a:spcPct val="50000"/>
              </a:lnSpc>
              <a:spcBef>
                <a:spcPct val="50000"/>
              </a:spcBef>
            </a:pPr>
            <a:r>
              <a:rPr lang="en-US" sz="2800" dirty="0">
                <a:latin typeface="Menlo Regular"/>
                <a:cs typeface="Menlo Regular"/>
              </a:rPr>
              <a:t> </a:t>
            </a:r>
            <a:r>
              <a:rPr lang="en-US" sz="2800" dirty="0" smtClean="0">
                <a:latin typeface="Menlo Regular"/>
                <a:cs typeface="Menlo Regular"/>
              </a:rPr>
              <a:t> }</a:t>
            </a:r>
          </a:p>
          <a:p>
            <a:pPr eaLnBrk="0" hangingPunct="0">
              <a:lnSpc>
                <a:spcPct val="50000"/>
              </a:lnSpc>
              <a:spcBef>
                <a:spcPct val="50000"/>
              </a:spcBef>
            </a:pPr>
            <a:r>
              <a:rPr lang="en-US" sz="2800" dirty="0" smtClean="0">
                <a:latin typeface="Menlo Regular"/>
                <a:cs typeface="Menlo Regular"/>
              </a:rPr>
              <a:t>  return a;</a:t>
            </a:r>
            <a:endParaRPr lang="en-US" sz="2800" dirty="0">
              <a:latin typeface="Menlo Regular"/>
              <a:cs typeface="Menlo Regular"/>
            </a:endParaRPr>
          </a:p>
          <a:p>
            <a:pPr eaLnBrk="0" hangingPunct="0">
              <a:lnSpc>
                <a:spcPct val="50000"/>
              </a:lnSpc>
              <a:spcBef>
                <a:spcPct val="50000"/>
              </a:spcBef>
            </a:pPr>
            <a:r>
              <a:rPr lang="en-US" sz="2800" dirty="0" smtClean="0">
                <a:latin typeface="Menlo Regular"/>
                <a:cs typeface="Menlo Regular"/>
              </a:rPr>
              <a:t>}</a:t>
            </a:r>
            <a:endParaRPr lang="en-US" sz="2800" dirty="0">
              <a:latin typeface="Menlo Regular"/>
              <a:cs typeface="Menlo Regular"/>
            </a:endParaRPr>
          </a:p>
          <a:p>
            <a:pPr eaLnBrk="0" hangingPunct="0">
              <a:lnSpc>
                <a:spcPct val="50000"/>
              </a:lnSpc>
              <a:spcBef>
                <a:spcPct val="50000"/>
              </a:spcBef>
            </a:pPr>
            <a:endParaRPr lang="en-US" sz="2400" i="1" dirty="0" smtClean="0">
              <a:latin typeface="+mn-lt"/>
              <a:cs typeface="Menlo Regular"/>
            </a:endParaRPr>
          </a:p>
          <a:p>
            <a:pPr eaLnBrk="0" hangingPunct="0">
              <a:lnSpc>
                <a:spcPct val="50000"/>
              </a:lnSpc>
              <a:spcBef>
                <a:spcPct val="50000"/>
              </a:spcBef>
            </a:pPr>
            <a:r>
              <a:rPr lang="en-US" sz="2400" i="1" dirty="0" smtClean="0">
                <a:latin typeface="+mn-lt"/>
                <a:cs typeface="Menlo Regular"/>
              </a:rPr>
              <a:t>a</a:t>
            </a:r>
            <a:r>
              <a:rPr lang="en-US" sz="2400" dirty="0" smtClean="0">
                <a:latin typeface="+mn-lt"/>
                <a:cs typeface="Menlo Regular"/>
              </a:rPr>
              <a:t> and </a:t>
            </a:r>
            <a:r>
              <a:rPr lang="en-US" sz="2400" i="1" dirty="0" smtClean="0">
                <a:latin typeface="+mn-lt"/>
                <a:cs typeface="Menlo Regular"/>
              </a:rPr>
              <a:t>b </a:t>
            </a:r>
            <a:r>
              <a:rPr lang="en-US" sz="2400" dirty="0" smtClean="0">
                <a:latin typeface="+mn-lt"/>
                <a:cs typeface="Menlo Regular"/>
              </a:rPr>
              <a:t>are incommensurable </a:t>
            </a:r>
            <a:r>
              <a:rPr lang="en-US" sz="2400" dirty="0" err="1" smtClean="0">
                <a:latin typeface="+mn-lt"/>
                <a:cs typeface="Menlo Regular"/>
              </a:rPr>
              <a:t>iff</a:t>
            </a:r>
            <a:r>
              <a:rPr lang="en-US" sz="2400" dirty="0" smtClean="0">
                <a:latin typeface="+mn-lt"/>
                <a:cs typeface="Menlo Regular"/>
              </a:rPr>
              <a:t>  gcm0 does not terminate. </a:t>
            </a:r>
            <a:endParaRPr lang="en-US" sz="2400" dirty="0">
              <a:latin typeface="+mn-lt"/>
              <a:cs typeface="Menlo Regular"/>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45</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i="1" dirty="0" smtClean="0"/>
              <a:t>gcm0</a:t>
            </a:r>
            <a:endParaRPr lang="en-US" i="1" dirty="0"/>
          </a:p>
        </p:txBody>
      </p:sp>
    </p:spTree>
    <p:extLst>
      <p:ext uri="{BB962C8B-B14F-4D97-AF65-F5344CB8AC3E}">
        <p14:creationId xmlns:p14="http://schemas.microsoft.com/office/powerpoint/2010/main" val="4530186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smtClean="0"/>
              <a:t>Problem </a:t>
            </a:r>
            <a:fld id="{BB40F0A3-5A22-D142-B5DE-D4351432A836}" type="slidenum">
              <a:rPr lang="en-US" smtClean="0"/>
              <a:t>46</a:t>
            </a:fld>
            <a:endParaRPr lang="en-US" dirty="0"/>
          </a:p>
        </p:txBody>
      </p:sp>
      <p:sp>
        <p:nvSpPr>
          <p:cNvPr id="171011" name="Rectangle 3"/>
          <p:cNvSpPr>
            <a:spLocks noGrp="1" noChangeArrowheads="1"/>
          </p:cNvSpPr>
          <p:nvPr>
            <p:ph type="body" idx="1"/>
          </p:nvPr>
        </p:nvSpPr>
        <p:spPr/>
        <p:txBody>
          <a:bodyPr/>
          <a:lstStyle/>
          <a:p>
            <a:pPr marL="0" indent="0">
              <a:buNone/>
            </a:pPr>
            <a:r>
              <a:rPr lang="en-US" i="1" dirty="0" smtClean="0"/>
              <a:t>gcm0</a:t>
            </a:r>
            <a:r>
              <a:rPr lang="en-US" dirty="0" smtClean="0"/>
              <a:t> is inefficient when one segment is much longer than the other. Come up with a more efficient implementation.</a:t>
            </a:r>
            <a:endParaRPr lang="en-US" dirty="0"/>
          </a:p>
          <a:p>
            <a:pPr>
              <a:buFontTx/>
              <a:buNone/>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46</a:t>
            </a:fld>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smtClean="0"/>
              <a:t>Problem </a:t>
            </a:r>
            <a:fld id="{BB40F0A3-5A22-D142-B5DE-D4351432A836}" type="slidenum">
              <a:rPr lang="en-US" smtClean="0"/>
              <a:t>47</a:t>
            </a:fld>
            <a:endParaRPr lang="en-US" dirty="0"/>
          </a:p>
        </p:txBody>
      </p:sp>
      <p:sp>
        <p:nvSpPr>
          <p:cNvPr id="171011" name="Rectangle 3"/>
          <p:cNvSpPr>
            <a:spLocks noGrp="1" noChangeArrowheads="1"/>
          </p:cNvSpPr>
          <p:nvPr>
            <p:ph type="body" idx="1"/>
          </p:nvPr>
        </p:nvSpPr>
        <p:spPr/>
        <p:txBody>
          <a:bodyPr/>
          <a:lstStyle/>
          <a:p>
            <a:pPr marL="0" indent="0">
              <a:buNone/>
            </a:pPr>
            <a:r>
              <a:rPr lang="en-US" dirty="0" smtClean="0"/>
              <a:t>Prove that if </a:t>
            </a:r>
            <a:r>
              <a:rPr lang="en-US" dirty="0"/>
              <a:t>a </a:t>
            </a:r>
            <a:r>
              <a:rPr lang="en-US" dirty="0" smtClean="0"/>
              <a:t>segment measures </a:t>
            </a:r>
            <a:r>
              <a:rPr lang="en-US" dirty="0"/>
              <a:t>two </a:t>
            </a:r>
            <a:r>
              <a:rPr lang="en-US" dirty="0" smtClean="0"/>
              <a:t>other segments, then </a:t>
            </a:r>
            <a:r>
              <a:rPr lang="en-US" dirty="0"/>
              <a:t>it </a:t>
            </a:r>
            <a:r>
              <a:rPr lang="en-US" dirty="0" smtClean="0"/>
              <a:t>measures </a:t>
            </a:r>
            <a:r>
              <a:rPr lang="en-US" dirty="0"/>
              <a:t>their greatest common measure. </a:t>
            </a:r>
          </a:p>
          <a:p>
            <a:pPr>
              <a:buFontTx/>
              <a:buNone/>
            </a:pP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47</a:t>
            </a:fld>
            <a:endParaRPr lang="en-US"/>
          </a:p>
        </p:txBody>
      </p:sp>
    </p:spTree>
    <p:extLst>
      <p:ext uri="{BB962C8B-B14F-4D97-AF65-F5344CB8AC3E}">
        <p14:creationId xmlns:p14="http://schemas.microsoft.com/office/powerpoint/2010/main" val="7708186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Heirs of Pythagoras</a:t>
            </a:r>
            <a:endParaRPr lang="en-US" dirty="0"/>
          </a:p>
        </p:txBody>
      </p:sp>
      <p:sp>
        <p:nvSpPr>
          <p:cNvPr id="6" name="Subtitle 5"/>
          <p:cNvSpPr>
            <a:spLocks noGrp="1"/>
          </p:cNvSpPr>
          <p:nvPr>
            <p:ph type="subTitle" idx="1"/>
          </p:nvPr>
        </p:nvSpPr>
        <p:spPr/>
        <p:txBody>
          <a:bodyPr/>
          <a:lstStyle/>
          <a:p>
            <a:r>
              <a:rPr lang="en-US" dirty="0" smtClean="0"/>
              <a:t>Lecture 2</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48</a:t>
            </a:fld>
            <a:endParaRPr lang="en-US"/>
          </a:p>
        </p:txBody>
      </p:sp>
    </p:spTree>
    <p:extLst>
      <p:ext uri="{BB962C8B-B14F-4D97-AF65-F5344CB8AC3E}">
        <p14:creationId xmlns:p14="http://schemas.microsoft.com/office/powerpoint/2010/main" val="25170678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800" dirty="0">
                <a:latin typeface="Menlo Regular"/>
                <a:cs typeface="Menlo Regular"/>
              </a:rPr>
              <a:t>line_segment </a:t>
            </a:r>
            <a:r>
              <a:rPr lang="en-US" sz="2800" dirty="0" smtClean="0">
                <a:latin typeface="Menlo Regular"/>
                <a:cs typeface="Menlo Regular"/>
              </a:rPr>
              <a:t>gcm0(</a:t>
            </a:r>
            <a:r>
              <a:rPr lang="en-US" sz="2800" dirty="0">
                <a:latin typeface="Menlo Regular"/>
                <a:cs typeface="Menlo Regular"/>
              </a:rPr>
              <a:t>line_segment a</a:t>
            </a:r>
            <a:r>
              <a:rPr lang="en-US" sz="2800" dirty="0" smtClean="0">
                <a:latin typeface="Menlo Regular"/>
                <a:cs typeface="Menlo Regular"/>
              </a:rPr>
              <a:t>, </a:t>
            </a:r>
            <a:br>
              <a:rPr lang="en-US" sz="2800" dirty="0" smtClean="0">
                <a:latin typeface="Menlo Regular"/>
                <a:cs typeface="Menlo Regular"/>
              </a:rPr>
            </a:br>
            <a:r>
              <a:rPr lang="en-US" sz="2800" dirty="0" smtClean="0">
                <a:latin typeface="Menlo Regular"/>
                <a:cs typeface="Menlo Regular"/>
              </a:rPr>
              <a:t>                  line_segment </a:t>
            </a:r>
            <a:r>
              <a:rPr lang="en-US" sz="2800" dirty="0">
                <a:latin typeface="Menlo Regular"/>
                <a:cs typeface="Menlo Regular"/>
              </a:rPr>
              <a:t>b) </a:t>
            </a:r>
            <a:r>
              <a:rPr lang="en-US" sz="2800" dirty="0" smtClean="0">
                <a:latin typeface="Menlo Regular"/>
                <a:cs typeface="Menlo Regular"/>
              </a:rPr>
              <a:t>{</a:t>
            </a:r>
            <a:br>
              <a:rPr lang="en-US" sz="2800" dirty="0" smtClean="0">
                <a:latin typeface="Menlo Regular"/>
                <a:cs typeface="Menlo Regular"/>
              </a:rPr>
            </a:br>
            <a:r>
              <a:rPr lang="en-US" sz="2800" dirty="0">
                <a:latin typeface="Menlo Regular"/>
                <a:cs typeface="Menlo Regular"/>
              </a:rPr>
              <a:t> </a:t>
            </a:r>
            <a:r>
              <a:rPr lang="en-US" sz="2800" dirty="0" smtClean="0">
                <a:latin typeface="Menlo Regular"/>
                <a:cs typeface="Menlo Regular"/>
              </a:rPr>
              <a:t> while (a != b) {</a:t>
            </a:r>
            <a:r>
              <a:rPr lang="en-US" sz="2800" dirty="0">
                <a:latin typeface="Menlo Regular"/>
                <a:cs typeface="Menlo Regular"/>
              </a:rPr>
              <a:t/>
            </a:r>
            <a:br>
              <a:rPr lang="en-US" sz="2800" dirty="0">
                <a:latin typeface="Menlo Regular"/>
                <a:cs typeface="Menlo Regular"/>
              </a:rPr>
            </a:br>
            <a:r>
              <a:rPr lang="en-US" sz="2800" dirty="0" smtClean="0">
                <a:latin typeface="Menlo Regular"/>
                <a:cs typeface="Menlo Regular"/>
              </a:rPr>
              <a:t>    if (b &lt; a) a = a - b;</a:t>
            </a:r>
            <a:endParaRPr lang="en-US" sz="2800" dirty="0">
              <a:latin typeface="Menlo Regular"/>
              <a:cs typeface="Menlo Regular"/>
            </a:endParaRPr>
          </a:p>
          <a:p>
            <a:pPr eaLnBrk="0" hangingPunct="0">
              <a:lnSpc>
                <a:spcPct val="50000"/>
              </a:lnSpc>
              <a:spcBef>
                <a:spcPct val="50000"/>
              </a:spcBef>
            </a:pPr>
            <a:r>
              <a:rPr lang="en-US" sz="2800" dirty="0">
                <a:latin typeface="Menlo Regular"/>
                <a:cs typeface="Menlo Regular"/>
              </a:rPr>
              <a:t>    </a:t>
            </a:r>
            <a:r>
              <a:rPr lang="en-US" sz="2800" dirty="0" smtClean="0">
                <a:latin typeface="Menlo Regular"/>
                <a:cs typeface="Menlo Regular"/>
              </a:rPr>
              <a:t>else       b = b - a;</a:t>
            </a:r>
          </a:p>
          <a:p>
            <a:pPr eaLnBrk="0" hangingPunct="0">
              <a:lnSpc>
                <a:spcPct val="50000"/>
              </a:lnSpc>
              <a:spcBef>
                <a:spcPct val="50000"/>
              </a:spcBef>
            </a:pPr>
            <a:r>
              <a:rPr lang="en-US" sz="2800" dirty="0">
                <a:latin typeface="Menlo Regular"/>
                <a:cs typeface="Menlo Regular"/>
              </a:rPr>
              <a:t> </a:t>
            </a:r>
            <a:r>
              <a:rPr lang="en-US" sz="2800" dirty="0" smtClean="0">
                <a:latin typeface="Menlo Regular"/>
                <a:cs typeface="Menlo Regular"/>
              </a:rPr>
              <a:t> }</a:t>
            </a:r>
          </a:p>
          <a:p>
            <a:pPr eaLnBrk="0" hangingPunct="0">
              <a:lnSpc>
                <a:spcPct val="50000"/>
              </a:lnSpc>
              <a:spcBef>
                <a:spcPct val="50000"/>
              </a:spcBef>
            </a:pPr>
            <a:r>
              <a:rPr lang="en-US" sz="2800" dirty="0" smtClean="0">
                <a:latin typeface="Menlo Regular"/>
                <a:cs typeface="Menlo Regular"/>
              </a:rPr>
              <a:t>  return a;</a:t>
            </a:r>
            <a:endParaRPr lang="en-US" sz="2800" dirty="0">
              <a:latin typeface="Menlo Regular"/>
              <a:cs typeface="Menlo Regular"/>
            </a:endParaRPr>
          </a:p>
          <a:p>
            <a:pPr eaLnBrk="0" hangingPunct="0">
              <a:lnSpc>
                <a:spcPct val="50000"/>
              </a:lnSpc>
              <a:spcBef>
                <a:spcPct val="50000"/>
              </a:spcBef>
            </a:pPr>
            <a:r>
              <a:rPr lang="en-US" sz="2800" dirty="0" smtClean="0">
                <a:latin typeface="Menlo Regular"/>
                <a:cs typeface="Menlo Regular"/>
              </a:rPr>
              <a:t>}</a:t>
            </a:r>
            <a:endParaRPr lang="en-US" sz="2800" dirty="0">
              <a:latin typeface="Menlo Regular"/>
              <a:cs typeface="Menlo Regular"/>
            </a:endParaRPr>
          </a:p>
          <a:p>
            <a:pPr eaLnBrk="0" hangingPunct="0">
              <a:lnSpc>
                <a:spcPct val="50000"/>
              </a:lnSpc>
              <a:spcBef>
                <a:spcPct val="50000"/>
              </a:spcBef>
            </a:pPr>
            <a:endParaRPr lang="en-US" sz="2400" i="1" dirty="0" smtClean="0">
              <a:latin typeface="+mn-lt"/>
              <a:cs typeface="Menlo Regular"/>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49</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i="1" dirty="0" smtClean="0"/>
              <a:t>gcm0 </a:t>
            </a:r>
            <a:r>
              <a:rPr lang="en-US" dirty="0" smtClean="0"/>
              <a:t>(repeat)</a:t>
            </a:r>
            <a:endParaRPr lang="en-US" i="1" dirty="0"/>
          </a:p>
        </p:txBody>
      </p:sp>
    </p:spTree>
    <p:extLst>
      <p:ext uri="{BB962C8B-B14F-4D97-AF65-F5344CB8AC3E}">
        <p14:creationId xmlns:p14="http://schemas.microsoft.com/office/powerpoint/2010/main" val="33168067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914400" y="2133600"/>
            <a:ext cx="8001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600" dirty="0"/>
              <a:t>He discovered </a:t>
            </a:r>
            <a:r>
              <a:rPr lang="ja-JP" altLang="en-US" sz="3600" dirty="0">
                <a:latin typeface="Arial"/>
              </a:rPr>
              <a:t>“</a:t>
            </a:r>
            <a:r>
              <a:rPr lang="en-US" sz="3600" dirty="0"/>
              <a:t>the theory of </a:t>
            </a:r>
            <a:r>
              <a:rPr lang="en-US" sz="3600" dirty="0" smtClean="0"/>
              <a:t>irrationals...</a:t>
            </a:r>
            <a:r>
              <a:rPr lang="ja-JP" altLang="en-US" sz="3600" dirty="0">
                <a:latin typeface="Arial"/>
              </a:rPr>
              <a:t>”</a:t>
            </a:r>
            <a:endParaRPr lang="en-US" sz="3600" dirty="0"/>
          </a:p>
          <a:p>
            <a:pPr eaLnBrk="0" hangingPunct="0">
              <a:spcBef>
                <a:spcPct val="50000"/>
              </a:spcBef>
            </a:pPr>
            <a:r>
              <a:rPr lang="en-US" sz="3600" dirty="0"/>
              <a:t>                                              Proclus</a:t>
            </a:r>
          </a:p>
        </p:txBody>
      </p:sp>
      <p:sp>
        <p:nvSpPr>
          <p:cNvPr id="3" name="Slide Number Placeholder 2"/>
          <p:cNvSpPr>
            <a:spLocks noGrp="1"/>
          </p:cNvSpPr>
          <p:nvPr>
            <p:ph type="sldNum" sz="quarter" idx="12"/>
          </p:nvPr>
        </p:nvSpPr>
        <p:spPr/>
        <p:txBody>
          <a:bodyPr/>
          <a:lstStyle/>
          <a:p>
            <a:fld id="{1390060D-1EE0-AD4D-BE99-A9D595E32993}" type="slidenum">
              <a:rPr lang="en-US" smtClean="0"/>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4154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800" dirty="0">
                <a:latin typeface="Menlo Regular"/>
                <a:cs typeface="Menlo Regular"/>
              </a:rPr>
              <a:t>line_segment </a:t>
            </a:r>
            <a:r>
              <a:rPr lang="en-US" sz="2800" dirty="0" smtClean="0">
                <a:latin typeface="Menlo Regular"/>
                <a:cs typeface="Menlo Regular"/>
              </a:rPr>
              <a:t>gcm1(</a:t>
            </a:r>
            <a:r>
              <a:rPr lang="en-US" sz="2800" dirty="0">
                <a:latin typeface="Menlo Regular"/>
                <a:cs typeface="Menlo Regular"/>
              </a:rPr>
              <a:t>line_segment a</a:t>
            </a:r>
            <a:r>
              <a:rPr lang="en-US" sz="2800" dirty="0" smtClean="0">
                <a:latin typeface="Menlo Regular"/>
                <a:cs typeface="Menlo Regular"/>
              </a:rPr>
              <a:t>, </a:t>
            </a:r>
            <a:br>
              <a:rPr lang="en-US" sz="2800" dirty="0" smtClean="0">
                <a:latin typeface="Menlo Regular"/>
                <a:cs typeface="Menlo Regular"/>
              </a:rPr>
            </a:br>
            <a:r>
              <a:rPr lang="en-US" sz="2800" dirty="0" smtClean="0">
                <a:latin typeface="Menlo Regular"/>
                <a:cs typeface="Menlo Regular"/>
              </a:rPr>
              <a:t>                  line_segment </a:t>
            </a:r>
            <a:r>
              <a:rPr lang="en-US" sz="2800" dirty="0">
                <a:latin typeface="Menlo Regular"/>
                <a:cs typeface="Menlo Regular"/>
              </a:rPr>
              <a:t>b) </a:t>
            </a:r>
            <a:r>
              <a:rPr lang="en-US" sz="2800" dirty="0" smtClean="0">
                <a:latin typeface="Menlo Regular"/>
                <a:cs typeface="Menlo Regular"/>
              </a:rPr>
              <a:t>{</a:t>
            </a:r>
            <a:br>
              <a:rPr lang="en-US" sz="2800" dirty="0" smtClean="0">
                <a:latin typeface="Menlo Regular"/>
                <a:cs typeface="Menlo Regular"/>
              </a:rPr>
            </a:br>
            <a:r>
              <a:rPr lang="en-US" sz="2800" dirty="0">
                <a:latin typeface="Menlo Regular"/>
                <a:cs typeface="Menlo Regular"/>
              </a:rPr>
              <a:t> </a:t>
            </a:r>
            <a:r>
              <a:rPr lang="en-US" sz="2800" dirty="0" smtClean="0">
                <a:latin typeface="Menlo Regular"/>
                <a:cs typeface="Menlo Regular"/>
              </a:rPr>
              <a:t> while (a != b) {</a:t>
            </a:r>
            <a:r>
              <a:rPr lang="en-US" sz="2800" dirty="0">
                <a:latin typeface="Menlo Regular"/>
                <a:cs typeface="Menlo Regular"/>
              </a:rPr>
              <a:t/>
            </a:r>
            <a:br>
              <a:rPr lang="en-US" sz="2800" dirty="0">
                <a:latin typeface="Menlo Regular"/>
                <a:cs typeface="Menlo Regular"/>
              </a:rPr>
            </a:br>
            <a:r>
              <a:rPr lang="en-US" sz="2800" dirty="0">
                <a:latin typeface="Menlo Regular"/>
                <a:cs typeface="Menlo Regular"/>
              </a:rPr>
              <a:t> </a:t>
            </a:r>
            <a:r>
              <a:rPr lang="en-US" sz="2800" dirty="0" smtClean="0">
                <a:latin typeface="Menlo Regular"/>
                <a:cs typeface="Menlo Regular"/>
              </a:rPr>
              <a:t>   while (b &lt; a) a = a – b;</a:t>
            </a:r>
            <a:r>
              <a:rPr lang="en-US" sz="2800" dirty="0">
                <a:latin typeface="Menlo Regular"/>
                <a:cs typeface="Menlo Regular"/>
              </a:rPr>
              <a:t/>
            </a:r>
            <a:br>
              <a:rPr lang="en-US" sz="2800" dirty="0">
                <a:latin typeface="Menlo Regular"/>
                <a:cs typeface="Menlo Regular"/>
              </a:rPr>
            </a:br>
            <a:r>
              <a:rPr lang="en-US" sz="2800" dirty="0" smtClean="0">
                <a:latin typeface="Menlo Regular"/>
                <a:cs typeface="Menlo Regular"/>
              </a:rPr>
              <a:t>    std::swap(a, b);</a:t>
            </a:r>
          </a:p>
          <a:p>
            <a:pPr eaLnBrk="0" hangingPunct="0">
              <a:spcBef>
                <a:spcPct val="50000"/>
              </a:spcBef>
            </a:pPr>
            <a:r>
              <a:rPr lang="en-US" sz="2800" dirty="0" smtClean="0">
                <a:latin typeface="Menlo Regular"/>
                <a:cs typeface="Menlo Regular"/>
              </a:rPr>
              <a:t>  }</a:t>
            </a:r>
          </a:p>
          <a:p>
            <a:pPr eaLnBrk="0" hangingPunct="0">
              <a:lnSpc>
                <a:spcPct val="50000"/>
              </a:lnSpc>
              <a:spcBef>
                <a:spcPct val="50000"/>
              </a:spcBef>
            </a:pPr>
            <a:r>
              <a:rPr lang="en-US" sz="2800" dirty="0">
                <a:latin typeface="Menlo Regular"/>
                <a:cs typeface="Menlo Regular"/>
              </a:rPr>
              <a:t>  return a;</a:t>
            </a:r>
          </a:p>
          <a:p>
            <a:pPr eaLnBrk="0" hangingPunct="0">
              <a:lnSpc>
                <a:spcPct val="50000"/>
              </a:lnSpc>
              <a:spcBef>
                <a:spcPct val="50000"/>
              </a:spcBef>
            </a:pPr>
            <a:r>
              <a:rPr lang="en-US" sz="2800" dirty="0" smtClean="0">
                <a:latin typeface="Menlo Regular"/>
                <a:cs typeface="Menlo Regular"/>
              </a:rPr>
              <a:t>}</a:t>
            </a:r>
            <a:endParaRPr lang="en-US" sz="2800" dirty="0">
              <a:latin typeface="Menlo Regular"/>
              <a:cs typeface="Menlo Regular"/>
            </a:endParaRPr>
          </a:p>
          <a:p>
            <a:pPr eaLnBrk="0" hangingPunct="0">
              <a:lnSpc>
                <a:spcPct val="50000"/>
              </a:lnSpc>
              <a:spcBef>
                <a:spcPct val="50000"/>
              </a:spcBef>
            </a:pPr>
            <a:endParaRPr lang="en-US" sz="2400" i="1" dirty="0" smtClean="0">
              <a:latin typeface="+mn-lt"/>
              <a:cs typeface="Menlo Regular"/>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50</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i="1" dirty="0" smtClean="0"/>
              <a:t>gcm1</a:t>
            </a:r>
            <a:endParaRPr lang="en-US" i="1" dirty="0"/>
          </a:p>
        </p:txBody>
      </p:sp>
    </p:spTree>
    <p:extLst>
      <p:ext uri="{BB962C8B-B14F-4D97-AF65-F5344CB8AC3E}">
        <p14:creationId xmlns:p14="http://schemas.microsoft.com/office/powerpoint/2010/main" val="32854197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segment_remainder</a:t>
            </a:r>
            <a:endParaRPr lang="en-US" dirty="0">
              <a:latin typeface="Menlo Regular"/>
              <a:cs typeface="Menlo Regular"/>
            </a:endParaRPr>
          </a:p>
        </p:txBody>
      </p:sp>
      <p:sp>
        <p:nvSpPr>
          <p:cNvPr id="3" name="Content Placeholder 2"/>
          <p:cNvSpPr>
            <a:spLocks noGrp="1"/>
          </p:cNvSpPr>
          <p:nvPr>
            <p:ph idx="1"/>
          </p:nvPr>
        </p:nvSpPr>
        <p:spPr>
          <a:xfrm>
            <a:off x="457200" y="1600200"/>
            <a:ext cx="8229600" cy="4525963"/>
          </a:xfrm>
        </p:spPr>
        <p:txBody>
          <a:bodyPr/>
          <a:lstStyle/>
          <a:p>
            <a:pPr marL="0" indent="0">
              <a:buNone/>
            </a:pPr>
            <a:r>
              <a:rPr lang="en-US" sz="2800" dirty="0">
                <a:latin typeface="Menlo Regular"/>
                <a:cs typeface="Menlo Regular"/>
              </a:rPr>
              <a:t>line_segment </a:t>
            </a:r>
            <a:endParaRPr lang="en-US" sz="2800" dirty="0" smtClean="0">
              <a:latin typeface="Menlo Regular"/>
              <a:cs typeface="Menlo Regular"/>
            </a:endParaRPr>
          </a:p>
          <a:p>
            <a:pPr marL="0" indent="0">
              <a:buNone/>
            </a:pPr>
            <a:r>
              <a:rPr lang="en-US" sz="2800" dirty="0" smtClean="0">
                <a:latin typeface="Menlo Regular"/>
                <a:cs typeface="Menlo Regular"/>
              </a:rPr>
              <a:t>segment_remainder</a:t>
            </a:r>
            <a:r>
              <a:rPr lang="en-US" sz="2800" dirty="0">
                <a:latin typeface="Menlo Regular"/>
                <a:cs typeface="Menlo Regular"/>
              </a:rPr>
              <a:t>(line_segment a</a:t>
            </a:r>
            <a:r>
              <a:rPr lang="en-US" sz="2800" dirty="0" smtClean="0">
                <a:latin typeface="Menlo Regular"/>
                <a:cs typeface="Menlo Regular"/>
              </a:rPr>
              <a:t>, </a:t>
            </a:r>
          </a:p>
          <a:p>
            <a:pPr marL="0" indent="0">
              <a:buNone/>
            </a:pPr>
            <a:r>
              <a:rPr lang="en-US" sz="2800" dirty="0">
                <a:latin typeface="Menlo Regular"/>
                <a:cs typeface="Menlo Regular"/>
              </a:rPr>
              <a:t> </a:t>
            </a:r>
            <a:r>
              <a:rPr lang="en-US" sz="2800" dirty="0" smtClean="0">
                <a:latin typeface="Menlo Regular"/>
                <a:cs typeface="Menlo Regular"/>
              </a:rPr>
              <a:t>                 line_segment </a:t>
            </a:r>
            <a:r>
              <a:rPr lang="en-US" sz="2800" dirty="0">
                <a:latin typeface="Menlo Regular"/>
                <a:cs typeface="Menlo Regular"/>
              </a:rPr>
              <a:t>b</a:t>
            </a:r>
            <a:r>
              <a:rPr lang="en-US" sz="2800" dirty="0" smtClean="0">
                <a:latin typeface="Menlo Regular"/>
                <a:cs typeface="Menlo Regular"/>
              </a:rPr>
              <a:t>) {</a:t>
            </a:r>
            <a:endParaRPr lang="en-US" sz="2800" dirty="0">
              <a:latin typeface="Menlo Regular"/>
              <a:cs typeface="Menlo Regular"/>
            </a:endParaRPr>
          </a:p>
          <a:p>
            <a:pPr marL="0" indent="0">
              <a:buNone/>
            </a:pPr>
            <a:r>
              <a:rPr lang="en-US" sz="2800" dirty="0">
                <a:latin typeface="Menlo Regular"/>
                <a:cs typeface="Menlo Regular"/>
              </a:rPr>
              <a:t>    while (b &lt; a) a = a - b;</a:t>
            </a:r>
          </a:p>
          <a:p>
            <a:pPr marL="0" indent="0">
              <a:buNone/>
            </a:pPr>
            <a:r>
              <a:rPr lang="en-US" sz="2800" dirty="0" smtClean="0">
                <a:latin typeface="Menlo Regular"/>
                <a:cs typeface="Menlo Regular"/>
              </a:rPr>
              <a:t>    return </a:t>
            </a:r>
            <a:r>
              <a:rPr lang="en-US" sz="2800" dirty="0">
                <a:latin typeface="Menlo Regular"/>
                <a:cs typeface="Menlo Regular"/>
              </a:rPr>
              <a:t>a;</a:t>
            </a:r>
          </a:p>
          <a:p>
            <a:pPr marL="0" indent="0">
              <a:buNone/>
            </a:pPr>
            <a:r>
              <a:rPr lang="en-US" sz="2800" dirty="0">
                <a:latin typeface="Menlo Regular"/>
                <a:cs typeface="Menlo Regular"/>
              </a:rPr>
              <a:t>}</a:t>
            </a:r>
          </a:p>
          <a:p>
            <a:pPr marL="0" indent="0">
              <a:buNone/>
            </a:pPr>
            <a:endParaRPr lang="en-US" dirty="0" smtClean="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51</a:t>
            </a:fld>
            <a:endParaRPr lang="en-US"/>
          </a:p>
        </p:txBody>
      </p:sp>
    </p:spTree>
    <p:extLst>
      <p:ext uri="{BB962C8B-B14F-4D97-AF65-F5344CB8AC3E}">
        <p14:creationId xmlns:p14="http://schemas.microsoft.com/office/powerpoint/2010/main" val="3969969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cs typeface="Menlo Regular"/>
              </a:rPr>
              <a:t/>
            </a:r>
            <a:br>
              <a:rPr lang="en-US" dirty="0" smtClean="0">
                <a:cs typeface="Menlo Regular"/>
              </a:rPr>
            </a:br>
            <a:r>
              <a:rPr lang="en-US" dirty="0" smtClean="0">
                <a:cs typeface="Menlo Regular"/>
              </a:rPr>
              <a:t>Why does this </a:t>
            </a:r>
            <a:r>
              <a:rPr lang="en-US" dirty="0">
                <a:cs typeface="Menlo Regular"/>
              </a:rPr>
              <a:t>terminate?</a:t>
            </a:r>
            <a:br>
              <a:rPr lang="en-US" dirty="0">
                <a:cs typeface="Menlo Regular"/>
              </a:rPr>
            </a:br>
            <a:endParaRPr lang="en-US" dirty="0">
              <a:latin typeface="Menlo Regular"/>
              <a:cs typeface="Menlo Regular"/>
            </a:endParaRPr>
          </a:p>
        </p:txBody>
      </p:sp>
      <p:sp>
        <p:nvSpPr>
          <p:cNvPr id="3" name="Content Placeholder 2"/>
          <p:cNvSpPr>
            <a:spLocks noGrp="1"/>
          </p:cNvSpPr>
          <p:nvPr>
            <p:ph idx="1"/>
          </p:nvPr>
        </p:nvSpPr>
        <p:spPr>
          <a:xfrm>
            <a:off x="457200" y="1600200"/>
            <a:ext cx="8229600" cy="4525963"/>
          </a:xfrm>
        </p:spPr>
        <p:txBody>
          <a:bodyPr/>
          <a:lstStyle/>
          <a:p>
            <a:pPr marL="0" indent="0">
              <a:buNone/>
            </a:pPr>
            <a:endParaRPr lang="en-US" sz="2800" dirty="0">
              <a:latin typeface="Menlo Regular"/>
              <a:cs typeface="Menlo Regular"/>
            </a:endParaRPr>
          </a:p>
          <a:p>
            <a:pPr marL="0" indent="0">
              <a:buNone/>
            </a:pPr>
            <a:r>
              <a:rPr lang="en-US" sz="2800" dirty="0" smtClean="0">
                <a:latin typeface="Menlo Regular"/>
                <a:cs typeface="Menlo Regular"/>
              </a:rPr>
              <a:t>    while </a:t>
            </a:r>
            <a:r>
              <a:rPr lang="en-US" sz="2800" dirty="0">
                <a:latin typeface="Menlo Regular"/>
                <a:cs typeface="Menlo Regular"/>
              </a:rPr>
              <a:t>(b &lt; a) a = a - b</a:t>
            </a:r>
            <a:r>
              <a:rPr lang="en-US" sz="2800" dirty="0" smtClean="0">
                <a:latin typeface="Menlo Regular"/>
                <a:cs typeface="Menlo Regular"/>
              </a:rPr>
              <a:t>;</a:t>
            </a:r>
          </a:p>
          <a:p>
            <a:pPr marL="0" indent="0">
              <a:buNone/>
            </a:pPr>
            <a:endParaRPr lang="en-US" sz="2800" dirty="0">
              <a:latin typeface="Menlo Regular"/>
              <a:cs typeface="Menlo Regular"/>
            </a:endParaRPr>
          </a:p>
          <a:p>
            <a:pPr marL="0" indent="0">
              <a:buNone/>
            </a:pPr>
            <a:r>
              <a:rPr lang="en-US" sz="2800" dirty="0" smtClean="0">
                <a:cs typeface="Menlo Regular"/>
              </a:rPr>
              <a:t>Axiom of Archimedes:</a:t>
            </a:r>
          </a:p>
          <a:p>
            <a:pPr marL="0" indent="0">
              <a:buNone/>
            </a:pPr>
            <a:endParaRPr lang="en-US" sz="2800" dirty="0">
              <a:cs typeface="Menlo Regular"/>
            </a:endParaRPr>
          </a:p>
          <a:p>
            <a:pPr marL="0" indent="0">
              <a:buNone/>
            </a:pPr>
            <a:endParaRPr lang="en-US" sz="2800" dirty="0">
              <a:cs typeface="Menlo Regular"/>
            </a:endParaRPr>
          </a:p>
          <a:p>
            <a:pPr marL="0" indent="0">
              <a:buNone/>
            </a:pPr>
            <a:endParaRPr lang="en-US" sz="2800" dirty="0" smtClean="0">
              <a:cs typeface="Menlo Regular"/>
            </a:endParaRPr>
          </a:p>
          <a:p>
            <a:pPr marL="0" indent="0">
              <a:buNone/>
            </a:pPr>
            <a:r>
              <a:rPr lang="en-US" sz="2800" dirty="0" smtClean="0">
                <a:cs typeface="Menlo Regular"/>
              </a:rPr>
              <a:t>(For Greeks segments are never 0.)</a:t>
            </a:r>
            <a:endParaRPr lang="en-US" sz="2800" dirty="0">
              <a:cs typeface="Menlo Regular"/>
            </a:endParaRPr>
          </a:p>
          <a:p>
            <a:pPr marL="0" indent="0">
              <a:buNone/>
            </a:pPr>
            <a:r>
              <a:rPr lang="en-US" sz="2800" dirty="0" smtClean="0">
                <a:latin typeface="Menlo Regular"/>
                <a:cs typeface="Menlo Regular"/>
              </a:rPr>
              <a:t>    </a:t>
            </a:r>
            <a:endParaRPr lang="en-US" dirty="0" smtClean="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52</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641" y="4191000"/>
            <a:ext cx="3263900" cy="419100"/>
          </a:xfrm>
          <a:prstGeom prst="rect">
            <a:avLst/>
          </a:prstGeom>
        </p:spPr>
      </p:pic>
    </p:spTree>
    <p:extLst>
      <p:ext uri="{BB962C8B-B14F-4D97-AF65-F5344CB8AC3E}">
        <p14:creationId xmlns:p14="http://schemas.microsoft.com/office/powerpoint/2010/main" val="424203519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segment_gcm</a:t>
            </a:r>
            <a:endParaRPr lang="en-US" dirty="0">
              <a:latin typeface="Menlo Regular"/>
              <a:cs typeface="Menlo Regular"/>
            </a:endParaRPr>
          </a:p>
        </p:txBody>
      </p:sp>
      <p:sp>
        <p:nvSpPr>
          <p:cNvPr id="3" name="Content Placeholder 2"/>
          <p:cNvSpPr>
            <a:spLocks noGrp="1"/>
          </p:cNvSpPr>
          <p:nvPr>
            <p:ph idx="1"/>
          </p:nvPr>
        </p:nvSpPr>
        <p:spPr>
          <a:xfrm>
            <a:off x="457200" y="1600200"/>
            <a:ext cx="8382000" cy="5105400"/>
          </a:xfrm>
        </p:spPr>
        <p:txBody>
          <a:bodyPr>
            <a:normAutofit/>
          </a:bodyPr>
          <a:lstStyle/>
          <a:p>
            <a:pPr marL="0" indent="0">
              <a:buNone/>
            </a:pPr>
            <a:r>
              <a:rPr lang="en-US" sz="2800" dirty="0" smtClean="0">
                <a:latin typeface="Menlo Regular"/>
                <a:cs typeface="Menlo Regular"/>
              </a:rPr>
              <a:t>line_segment </a:t>
            </a:r>
          </a:p>
          <a:p>
            <a:pPr marL="0" indent="0">
              <a:buNone/>
            </a:pPr>
            <a:r>
              <a:rPr lang="en-US" sz="2800" dirty="0" smtClean="0">
                <a:latin typeface="Menlo Regular"/>
                <a:cs typeface="Menlo Regular"/>
              </a:rPr>
              <a:t>segment_gcm(line_segment a,   </a:t>
            </a:r>
          </a:p>
          <a:p>
            <a:pPr marL="0" indent="0">
              <a:buNone/>
            </a:pPr>
            <a:r>
              <a:rPr lang="en-US" sz="2800" dirty="0">
                <a:latin typeface="Menlo Regular"/>
                <a:cs typeface="Menlo Regular"/>
              </a:rPr>
              <a:t> </a:t>
            </a:r>
            <a:r>
              <a:rPr lang="en-US" sz="2800" dirty="0" smtClean="0">
                <a:latin typeface="Menlo Regular"/>
                <a:cs typeface="Menlo Regular"/>
              </a:rPr>
              <a:t>           line_segment b) {</a:t>
            </a:r>
          </a:p>
          <a:p>
            <a:pPr marL="0" indent="0">
              <a:buNone/>
            </a:pPr>
            <a:r>
              <a:rPr lang="en-US" sz="2800" dirty="0">
                <a:latin typeface="Menlo Regular"/>
                <a:cs typeface="Menlo Regular"/>
              </a:rPr>
              <a:t> </a:t>
            </a:r>
            <a:r>
              <a:rPr lang="en-US" sz="2800" dirty="0" smtClean="0">
                <a:latin typeface="Menlo Regular"/>
                <a:cs typeface="Menlo Regular"/>
              </a:rPr>
              <a:t> while </a:t>
            </a:r>
            <a:r>
              <a:rPr lang="en-US" sz="2800" dirty="0">
                <a:latin typeface="Menlo Regular"/>
                <a:cs typeface="Menlo Regular"/>
              </a:rPr>
              <a:t>(a != b) </a:t>
            </a:r>
            <a:r>
              <a:rPr lang="en-US" sz="2800" dirty="0" smtClean="0">
                <a:latin typeface="Menlo Regular"/>
                <a:cs typeface="Menlo Regular"/>
              </a:rPr>
              <a:t>{</a:t>
            </a:r>
            <a:r>
              <a:rPr lang="en-US" sz="2800" dirty="0">
                <a:latin typeface="Menlo Regular"/>
                <a:cs typeface="Menlo Regular"/>
              </a:rPr>
              <a:t/>
            </a:r>
            <a:br>
              <a:rPr lang="en-US" sz="2800" dirty="0">
                <a:latin typeface="Menlo Regular"/>
                <a:cs typeface="Menlo Regular"/>
              </a:rPr>
            </a:br>
            <a:r>
              <a:rPr lang="en-US" sz="2800" dirty="0" smtClean="0">
                <a:latin typeface="Menlo Regular"/>
                <a:cs typeface="Menlo Regular"/>
              </a:rPr>
              <a:t>    a </a:t>
            </a:r>
            <a:r>
              <a:rPr lang="en-US" sz="2800" dirty="0">
                <a:latin typeface="Menlo Regular"/>
                <a:cs typeface="Menlo Regular"/>
              </a:rPr>
              <a:t>= segment_remainder(a, b)</a:t>
            </a:r>
            <a:r>
              <a:rPr lang="en-US" sz="2800" dirty="0" smtClean="0">
                <a:latin typeface="Menlo Regular"/>
                <a:cs typeface="Menlo Regular"/>
              </a:rPr>
              <a:t>;</a:t>
            </a:r>
            <a:br>
              <a:rPr lang="en-US" sz="2800" dirty="0" smtClean="0">
                <a:latin typeface="Menlo Regular"/>
                <a:cs typeface="Menlo Regular"/>
              </a:rPr>
            </a:br>
            <a:r>
              <a:rPr lang="en-US" sz="2800" dirty="0" smtClean="0">
                <a:latin typeface="Menlo Regular"/>
                <a:cs typeface="Menlo Regular"/>
              </a:rPr>
              <a:t>    std</a:t>
            </a:r>
            <a:r>
              <a:rPr lang="en-US" sz="2800" dirty="0">
                <a:latin typeface="Menlo Regular"/>
                <a:cs typeface="Menlo Regular"/>
              </a:rPr>
              <a:t>::swap(a, b)</a:t>
            </a:r>
            <a:r>
              <a:rPr lang="en-US" sz="2800" dirty="0" smtClean="0">
                <a:latin typeface="Menlo Regular"/>
                <a:cs typeface="Menlo Regular"/>
              </a:rPr>
              <a:t>;</a:t>
            </a:r>
          </a:p>
          <a:p>
            <a:pPr marL="0" indent="0">
              <a:buNone/>
            </a:pPr>
            <a:r>
              <a:rPr lang="en-US" sz="2800" dirty="0">
                <a:latin typeface="Menlo Regular"/>
                <a:cs typeface="Menlo Regular"/>
              </a:rPr>
              <a:t> </a:t>
            </a:r>
            <a:r>
              <a:rPr lang="en-US" sz="2800" dirty="0" smtClean="0">
                <a:latin typeface="Menlo Regular"/>
                <a:cs typeface="Menlo Regular"/>
              </a:rPr>
              <a:t> }</a:t>
            </a:r>
            <a:endParaRPr lang="en-US" sz="2800" dirty="0">
              <a:latin typeface="Menlo Regular"/>
              <a:cs typeface="Menlo Regular"/>
            </a:endParaRPr>
          </a:p>
          <a:p>
            <a:pPr marL="0" indent="0" eaLnBrk="0" hangingPunct="0">
              <a:lnSpc>
                <a:spcPct val="50000"/>
              </a:lnSpc>
              <a:spcBef>
                <a:spcPct val="50000"/>
              </a:spcBef>
              <a:buNone/>
            </a:pPr>
            <a:r>
              <a:rPr lang="en-US" sz="2800" dirty="0">
                <a:latin typeface="Menlo Regular"/>
                <a:cs typeface="Menlo Regular"/>
              </a:rPr>
              <a:t>  return a</a:t>
            </a:r>
            <a:r>
              <a:rPr lang="en-US" sz="2800" dirty="0" smtClean="0">
                <a:latin typeface="Menlo Regular"/>
                <a:cs typeface="Menlo Regular"/>
              </a:rPr>
              <a:t>;</a:t>
            </a:r>
          </a:p>
          <a:p>
            <a:pPr marL="0" indent="0" eaLnBrk="0" hangingPunct="0">
              <a:lnSpc>
                <a:spcPct val="50000"/>
              </a:lnSpc>
              <a:spcBef>
                <a:spcPct val="50000"/>
              </a:spcBef>
              <a:buNone/>
            </a:pPr>
            <a:r>
              <a:rPr lang="en-US" sz="2800" dirty="0" smtClean="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53</a:t>
            </a:fld>
            <a:endParaRPr lang="en-US"/>
          </a:p>
        </p:txBody>
      </p:sp>
    </p:spTree>
    <p:extLst>
      <p:ext uri="{BB962C8B-B14F-4D97-AF65-F5344CB8AC3E}">
        <p14:creationId xmlns:p14="http://schemas.microsoft.com/office/powerpoint/2010/main" val="8310781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Recursive Remainder Lemma</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54</a:t>
            </a:fld>
            <a:endParaRPr lang="en-US"/>
          </a:p>
        </p:txBody>
      </p:sp>
      <p:pic>
        <p:nvPicPr>
          <p:cNvPr id="17" name="Content Placeholder 1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7591" b="-77591"/>
          <a:stretch>
            <a:fillRect/>
          </a:stretch>
        </p:blipFill>
        <p:spPr/>
      </p:pic>
    </p:spTree>
    <p:extLst>
      <p:ext uri="{BB962C8B-B14F-4D97-AF65-F5344CB8AC3E}">
        <p14:creationId xmlns:p14="http://schemas.microsoft.com/office/powerpoint/2010/main" val="7094773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fast_segment_remainder</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line_segment </a:t>
            </a:r>
          </a:p>
          <a:p>
            <a:pPr marL="0" indent="0">
              <a:buNone/>
            </a:pPr>
            <a:r>
              <a:rPr lang="en-US" sz="2400" dirty="0">
                <a:latin typeface="Menlo Regular"/>
                <a:cs typeface="Menlo Regular"/>
              </a:rPr>
              <a:t>fast_segment_remainder(line_segment a, </a:t>
            </a:r>
          </a:p>
          <a:p>
            <a:pPr marL="0" indent="0">
              <a:buNone/>
            </a:pPr>
            <a:r>
              <a:rPr lang="en-US" sz="2400" dirty="0">
                <a:latin typeface="Menlo Regular"/>
                <a:cs typeface="Menlo Regular"/>
              </a:rPr>
              <a:t>                       line_segment b)</a:t>
            </a:r>
          </a:p>
          <a:p>
            <a:pPr marL="0" indent="0">
              <a:buNone/>
            </a:pPr>
            <a:r>
              <a:rPr lang="en-US" sz="2400" dirty="0">
                <a:latin typeface="Menlo Regular"/>
                <a:cs typeface="Menlo Regular"/>
              </a:rPr>
              <a:t>{</a:t>
            </a:r>
          </a:p>
          <a:p>
            <a:pPr marL="0" indent="0">
              <a:buNone/>
            </a:pPr>
            <a:r>
              <a:rPr lang="en-US" sz="2400" dirty="0">
                <a:latin typeface="Menlo Regular"/>
                <a:cs typeface="Menlo Regular"/>
              </a:rPr>
              <a:t>  if (a &lt;= b) return a;</a:t>
            </a:r>
          </a:p>
          <a:p>
            <a:pPr marL="0" indent="0">
              <a:buNone/>
            </a:pPr>
            <a:r>
              <a:rPr lang="en-US" sz="2400" dirty="0">
                <a:latin typeface="Menlo Regular"/>
                <a:cs typeface="Menlo Regular"/>
              </a:rPr>
              <a:t>  if (a - b &lt;= b) return a - b;</a:t>
            </a:r>
          </a:p>
          <a:p>
            <a:pPr marL="0" indent="0">
              <a:buNone/>
            </a:pPr>
            <a:r>
              <a:rPr lang="en-US" sz="2400" dirty="0" smtClean="0">
                <a:latin typeface="Menlo Regular"/>
                <a:cs typeface="Menlo Regular"/>
              </a:rPr>
              <a:t>  a </a:t>
            </a:r>
            <a:r>
              <a:rPr lang="en-US" sz="2400" dirty="0">
                <a:latin typeface="Menlo Regular"/>
                <a:cs typeface="Menlo Regular"/>
              </a:rPr>
              <a:t>= fast_segment_remainder(a, b + b);</a:t>
            </a:r>
          </a:p>
          <a:p>
            <a:pPr marL="0" indent="0">
              <a:buNone/>
            </a:pPr>
            <a:r>
              <a:rPr lang="en-US" sz="2400" dirty="0" smtClean="0">
                <a:latin typeface="Menlo Regular"/>
                <a:cs typeface="Menlo Regular"/>
              </a:rPr>
              <a:t>  if </a:t>
            </a:r>
            <a:r>
              <a:rPr lang="en-US" sz="2400" dirty="0">
                <a:latin typeface="Menlo Regular"/>
                <a:cs typeface="Menlo Regular"/>
              </a:rPr>
              <a:t>(a &lt;= b) return a;</a:t>
            </a:r>
          </a:p>
          <a:p>
            <a:pPr marL="0" indent="0">
              <a:buNone/>
            </a:pPr>
            <a:r>
              <a:rPr lang="en-US" sz="2400" dirty="0">
                <a:latin typeface="Menlo Regular"/>
                <a:cs typeface="Menlo Regular"/>
              </a:rPr>
              <a:t>  return a - b;</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55</a:t>
            </a:fld>
            <a:endParaRPr lang="en-US"/>
          </a:p>
        </p:txBody>
      </p:sp>
    </p:spTree>
    <p:extLst>
      <p:ext uri="{BB962C8B-B14F-4D97-AF65-F5344CB8AC3E}">
        <p14:creationId xmlns:p14="http://schemas.microsoft.com/office/powerpoint/2010/main" val="8534064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fast_segment_gcm</a:t>
            </a:r>
            <a:endParaRPr lang="en-US" dirty="0">
              <a:latin typeface="Menlo Regular"/>
              <a:cs typeface="Menlo Regular"/>
            </a:endParaRPr>
          </a:p>
        </p:txBody>
      </p:sp>
      <p:sp>
        <p:nvSpPr>
          <p:cNvPr id="3" name="Content Placeholder 2"/>
          <p:cNvSpPr>
            <a:spLocks noGrp="1"/>
          </p:cNvSpPr>
          <p:nvPr>
            <p:ph idx="1"/>
          </p:nvPr>
        </p:nvSpPr>
        <p:spPr>
          <a:xfrm>
            <a:off x="457200" y="1600200"/>
            <a:ext cx="8382000" cy="5105400"/>
          </a:xfrm>
        </p:spPr>
        <p:txBody>
          <a:bodyPr>
            <a:normAutofit/>
          </a:bodyPr>
          <a:lstStyle/>
          <a:p>
            <a:pPr marL="0" indent="0">
              <a:buNone/>
            </a:pPr>
            <a:r>
              <a:rPr lang="en-US" sz="2800" dirty="0" smtClean="0">
                <a:latin typeface="Menlo Regular"/>
                <a:cs typeface="Menlo Regular"/>
              </a:rPr>
              <a:t>line_segment </a:t>
            </a:r>
          </a:p>
          <a:p>
            <a:pPr marL="0" indent="0">
              <a:buNone/>
            </a:pPr>
            <a:r>
              <a:rPr lang="en-US" sz="2800" dirty="0" smtClean="0">
                <a:latin typeface="Menlo Regular"/>
                <a:cs typeface="Menlo Regular"/>
              </a:rPr>
              <a:t>fast_segment_gcm(line_segment a,   </a:t>
            </a:r>
          </a:p>
          <a:p>
            <a:pPr marL="0" indent="0">
              <a:buNone/>
            </a:pPr>
            <a:r>
              <a:rPr lang="en-US" sz="2800" dirty="0">
                <a:latin typeface="Menlo Regular"/>
                <a:cs typeface="Menlo Regular"/>
              </a:rPr>
              <a:t> </a:t>
            </a:r>
            <a:r>
              <a:rPr lang="en-US" sz="2800" dirty="0" smtClean="0">
                <a:latin typeface="Menlo Regular"/>
                <a:cs typeface="Menlo Regular"/>
              </a:rPr>
              <a:t>                line_segment b) {</a:t>
            </a:r>
          </a:p>
          <a:p>
            <a:pPr marL="0" indent="0">
              <a:buNone/>
            </a:pPr>
            <a:r>
              <a:rPr lang="en-US" sz="2800" dirty="0" smtClean="0">
                <a:latin typeface="Menlo Regular"/>
                <a:cs typeface="Menlo Regular"/>
              </a:rPr>
              <a:t>while </a:t>
            </a:r>
            <a:r>
              <a:rPr lang="en-US" sz="2800" dirty="0">
                <a:latin typeface="Menlo Regular"/>
                <a:cs typeface="Menlo Regular"/>
              </a:rPr>
              <a:t>(a != b) {</a:t>
            </a:r>
            <a:br>
              <a:rPr lang="en-US" sz="2800" dirty="0">
                <a:latin typeface="Menlo Regular"/>
                <a:cs typeface="Menlo Regular"/>
              </a:rPr>
            </a:br>
            <a:r>
              <a:rPr lang="en-US" sz="2800" dirty="0">
                <a:latin typeface="Menlo Regular"/>
                <a:cs typeface="Menlo Regular"/>
              </a:rPr>
              <a:t>    a = </a:t>
            </a:r>
            <a:r>
              <a:rPr lang="en-US" sz="2800" dirty="0" smtClean="0">
                <a:latin typeface="Menlo Regular"/>
                <a:cs typeface="Menlo Regular"/>
              </a:rPr>
              <a:t>fast_segment_remainder</a:t>
            </a:r>
            <a:r>
              <a:rPr lang="en-US" sz="2800" dirty="0">
                <a:latin typeface="Menlo Regular"/>
                <a:cs typeface="Menlo Regular"/>
              </a:rPr>
              <a:t>(a, b);</a:t>
            </a:r>
            <a:br>
              <a:rPr lang="en-US" sz="2800" dirty="0">
                <a:latin typeface="Menlo Regular"/>
                <a:cs typeface="Menlo Regular"/>
              </a:rPr>
            </a:br>
            <a:r>
              <a:rPr lang="en-US" sz="2800" dirty="0">
                <a:latin typeface="Menlo Regular"/>
                <a:cs typeface="Menlo Regular"/>
              </a:rPr>
              <a:t>    std::swap(a, b);</a:t>
            </a:r>
          </a:p>
          <a:p>
            <a:pPr marL="0" indent="0">
              <a:buNone/>
            </a:pPr>
            <a:r>
              <a:rPr lang="en-US" sz="2800" dirty="0">
                <a:latin typeface="Menlo Regular"/>
                <a:cs typeface="Menlo Regular"/>
              </a:rPr>
              <a:t>  }</a:t>
            </a:r>
          </a:p>
          <a:p>
            <a:pPr marL="0" indent="0" eaLnBrk="0" hangingPunct="0">
              <a:lnSpc>
                <a:spcPct val="50000"/>
              </a:lnSpc>
              <a:spcBef>
                <a:spcPct val="50000"/>
              </a:spcBef>
              <a:buNone/>
            </a:pPr>
            <a:r>
              <a:rPr lang="en-US" sz="2800" dirty="0">
                <a:latin typeface="Menlo Regular"/>
                <a:cs typeface="Menlo Regular"/>
              </a:rPr>
              <a:t>  return a;</a:t>
            </a:r>
          </a:p>
          <a:p>
            <a:pPr marL="0" indent="0" eaLnBrk="0" hangingPunct="0">
              <a:lnSpc>
                <a:spcPct val="50000"/>
              </a:lnSpc>
              <a:spcBef>
                <a:spcPct val="50000"/>
              </a:spcBef>
              <a:buNone/>
            </a:pPr>
            <a:r>
              <a:rPr lang="en-US" sz="2800" dirty="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56</a:t>
            </a:fld>
            <a:endParaRPr lang="en-US"/>
          </a:p>
        </p:txBody>
      </p:sp>
    </p:spTree>
    <p:extLst>
      <p:ext uri="{BB962C8B-B14F-4D97-AF65-F5344CB8AC3E}">
        <p14:creationId xmlns:p14="http://schemas.microsoft.com/office/powerpoint/2010/main" val="32443861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of 0</a:t>
            </a:r>
            <a:endParaRPr lang="en-US" dirty="0"/>
          </a:p>
        </p:txBody>
      </p:sp>
      <p:sp>
        <p:nvSpPr>
          <p:cNvPr id="3" name="Content Placeholder 2"/>
          <p:cNvSpPr>
            <a:spLocks noGrp="1"/>
          </p:cNvSpPr>
          <p:nvPr>
            <p:ph idx="1"/>
          </p:nvPr>
        </p:nvSpPr>
        <p:spPr/>
        <p:txBody>
          <a:bodyPr/>
          <a:lstStyle/>
          <a:p>
            <a:r>
              <a:rPr lang="en-US" dirty="0" smtClean="0"/>
              <a:t>Babylonian astronomers used 0 with base 60 positional notation.</a:t>
            </a:r>
          </a:p>
          <a:p>
            <a:pPr lvl="1"/>
            <a:r>
              <a:rPr lang="en-US" dirty="0" smtClean="0"/>
              <a:t>The rest of their society used decimal non-positional notation.</a:t>
            </a:r>
          </a:p>
          <a:p>
            <a:r>
              <a:rPr lang="en-US" dirty="0" smtClean="0"/>
              <a:t>Greek astronomers used base 60 positional notation for their trigonometric tables.</a:t>
            </a:r>
          </a:p>
          <a:p>
            <a:pPr marL="0" indent="0">
              <a:buNone/>
            </a:pPr>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57</a:t>
            </a:fld>
            <a:endParaRPr lang="en-US"/>
          </a:p>
        </p:txBody>
      </p:sp>
    </p:spTree>
    <p:extLst>
      <p:ext uri="{BB962C8B-B14F-4D97-AF65-F5344CB8AC3E}">
        <p14:creationId xmlns:p14="http://schemas.microsoft.com/office/powerpoint/2010/main" val="15805950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Abacus</a:t>
            </a:r>
            <a:endParaRPr lang="en-US" dirty="0"/>
          </a:p>
        </p:txBody>
      </p:sp>
      <p:sp>
        <p:nvSpPr>
          <p:cNvPr id="8" name="Content Placeholder 7"/>
          <p:cNvSpPr>
            <a:spLocks noGrp="1"/>
          </p:cNvSpPr>
          <p:nvPr>
            <p:ph sz="half" idx="2"/>
          </p:nvPr>
        </p:nvSpPr>
        <p:spPr/>
        <p:txBody>
          <a:bodyPr/>
          <a:lstStyle/>
          <a:p>
            <a:r>
              <a:rPr lang="en-US" dirty="0"/>
              <a:t>K</a:t>
            </a:r>
            <a:r>
              <a:rPr lang="en-US" dirty="0" smtClean="0"/>
              <a:t>nown throughout from ancient China to Rome</a:t>
            </a:r>
          </a:p>
          <a:p>
            <a:r>
              <a:rPr lang="en-US" dirty="0" smtClean="0"/>
              <a:t>Positional decimal representation </a:t>
            </a:r>
          </a:p>
          <a:p>
            <a:r>
              <a:rPr lang="en-US" dirty="0" smtClean="0"/>
              <a:t>Still, no written representation of 0 for 1000 years!</a:t>
            </a:r>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58</a:t>
            </a:fld>
            <a:endParaRPr lang="en-US"/>
          </a:p>
        </p:txBody>
      </p:sp>
      <p:pic>
        <p:nvPicPr>
          <p:cNvPr id="10" name="Content Placeholder 9"/>
          <p:cNvPicPr>
            <a:picLocks noGrp="1" noChangeAspect="1"/>
          </p:cNvPicPr>
          <p:nvPr>
            <p:ph sz="half" idx="1"/>
          </p:nvPr>
        </p:nvPicPr>
        <p:blipFill>
          <a:blip r:embed="rId2"/>
          <a:srcRect t="1657" b="1657"/>
          <a:stretch>
            <a:fillRect/>
          </a:stretch>
        </p:blipFill>
        <p:spPr/>
      </p:pic>
    </p:spTree>
    <p:extLst>
      <p:ext uri="{BB962C8B-B14F-4D97-AF65-F5344CB8AC3E}">
        <p14:creationId xmlns:p14="http://schemas.microsoft.com/office/powerpoint/2010/main" val="30984581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Decimal 0</a:t>
            </a:r>
            <a:endParaRPr lang="en-US" dirty="0"/>
          </a:p>
        </p:txBody>
      </p:sp>
      <p:sp>
        <p:nvSpPr>
          <p:cNvPr id="3" name="Content Placeholder 2"/>
          <p:cNvSpPr>
            <a:spLocks noGrp="1"/>
          </p:cNvSpPr>
          <p:nvPr>
            <p:ph idx="1"/>
          </p:nvPr>
        </p:nvSpPr>
        <p:spPr/>
        <p:txBody>
          <a:bodyPr/>
          <a:lstStyle/>
          <a:p>
            <a:r>
              <a:rPr lang="en-US" dirty="0" smtClean="0"/>
              <a:t>Indian mathematicians combined “natural” decimal integers with positional notation and 0</a:t>
            </a:r>
          </a:p>
          <a:p>
            <a:pPr lvl="1"/>
            <a:r>
              <a:rPr lang="en-US" dirty="0" smtClean="0"/>
              <a:t>The notation spread through India to Persia from  6</a:t>
            </a:r>
            <a:r>
              <a:rPr lang="en-US" baseline="30000" dirty="0" smtClean="0"/>
              <a:t>th</a:t>
            </a:r>
            <a:r>
              <a:rPr lang="en-US" dirty="0" smtClean="0"/>
              <a:t>  to 9</a:t>
            </a:r>
            <a:r>
              <a:rPr lang="en-US" baseline="30000" dirty="0" smtClean="0"/>
              <a:t>th</a:t>
            </a:r>
            <a:r>
              <a:rPr lang="en-US" dirty="0" smtClean="0"/>
              <a:t> century AD.</a:t>
            </a:r>
          </a:p>
          <a:p>
            <a:r>
              <a:rPr lang="en-US" dirty="0" smtClean="0"/>
              <a:t>Arab scholars adopted it and it was taught </a:t>
            </a:r>
            <a:r>
              <a:rPr lang="en-US" dirty="0"/>
              <a:t>from </a:t>
            </a:r>
            <a:r>
              <a:rPr lang="en-US" dirty="0" smtClean="0"/>
              <a:t>Bagdad to Cairo to Cordoba.</a:t>
            </a:r>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59</a:t>
            </a:fld>
            <a:endParaRPr lang="en-US"/>
          </a:p>
        </p:txBody>
      </p:sp>
    </p:spTree>
    <p:extLst>
      <p:ext uri="{BB962C8B-B14F-4D97-AF65-F5344CB8AC3E}">
        <p14:creationId xmlns:p14="http://schemas.microsoft.com/office/powerpoint/2010/main" val="8993060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Measure</a:t>
            </a:r>
            <a:endParaRPr lang="en-US" dirty="0"/>
          </a:p>
        </p:txBody>
      </p:sp>
      <p:sp>
        <p:nvSpPr>
          <p:cNvPr id="3" name="Content Placeholder 2"/>
          <p:cNvSpPr>
            <a:spLocks noGrp="1"/>
          </p:cNvSpPr>
          <p:nvPr>
            <p:ph idx="1"/>
          </p:nvPr>
        </p:nvSpPr>
        <p:spPr/>
        <p:txBody>
          <a:bodyPr>
            <a:normAutofit lnSpcReduction="10000"/>
          </a:bodyPr>
          <a:lstStyle/>
          <a:p>
            <a:r>
              <a:rPr lang="en-US" dirty="0" smtClean="0"/>
              <a:t>A segment </a:t>
            </a:r>
            <a:r>
              <a:rPr lang="en-US" i="1" dirty="0" smtClean="0"/>
              <a:t>V</a:t>
            </a:r>
            <a:r>
              <a:rPr lang="en-US" dirty="0" smtClean="0"/>
              <a:t> is a </a:t>
            </a:r>
            <a:r>
              <a:rPr lang="en-US" i="1" dirty="0" smtClean="0"/>
              <a:t>measure</a:t>
            </a:r>
            <a:r>
              <a:rPr lang="en-US" dirty="0" smtClean="0"/>
              <a:t> of a segment </a:t>
            </a:r>
            <a:r>
              <a:rPr lang="en-US" i="1" dirty="0" smtClean="0"/>
              <a:t>A</a:t>
            </a:r>
            <a:r>
              <a:rPr lang="en-US" dirty="0" smtClean="0"/>
              <a:t> </a:t>
            </a:r>
            <a:r>
              <a:rPr lang="en-US" dirty="0" err="1" smtClean="0"/>
              <a:t>iff</a:t>
            </a:r>
            <a:r>
              <a:rPr lang="en-US" dirty="0" smtClean="0"/>
              <a:t> </a:t>
            </a:r>
            <a:r>
              <a:rPr lang="en-US" i="1" dirty="0" smtClean="0"/>
              <a:t>A</a:t>
            </a:r>
            <a:r>
              <a:rPr lang="en-US" dirty="0" smtClean="0"/>
              <a:t> can be represented as a finite concatenation of copies of </a:t>
            </a:r>
            <a:r>
              <a:rPr lang="en-US" i="1" dirty="0" smtClean="0"/>
              <a:t>V</a:t>
            </a:r>
            <a:r>
              <a:rPr lang="en-US" dirty="0" smtClean="0"/>
              <a:t>.</a:t>
            </a:r>
          </a:p>
          <a:p>
            <a:r>
              <a:rPr lang="en-US" dirty="0"/>
              <a:t>A segment </a:t>
            </a:r>
            <a:r>
              <a:rPr lang="en-US" i="1" dirty="0" smtClean="0"/>
              <a:t>V</a:t>
            </a:r>
            <a:r>
              <a:rPr lang="en-US" dirty="0" smtClean="0"/>
              <a:t> </a:t>
            </a:r>
            <a:r>
              <a:rPr lang="en-US" dirty="0"/>
              <a:t>is a </a:t>
            </a:r>
            <a:r>
              <a:rPr lang="en-US" i="1" dirty="0" smtClean="0"/>
              <a:t>common measure</a:t>
            </a:r>
            <a:r>
              <a:rPr lang="en-US" dirty="0" smtClean="0"/>
              <a:t> </a:t>
            </a:r>
            <a:r>
              <a:rPr lang="en-US" dirty="0"/>
              <a:t>of </a:t>
            </a:r>
            <a:r>
              <a:rPr lang="en-US" dirty="0" smtClean="0"/>
              <a:t>segments </a:t>
            </a:r>
            <a:r>
              <a:rPr lang="en-US" i="1" dirty="0" smtClean="0"/>
              <a:t>A</a:t>
            </a:r>
            <a:r>
              <a:rPr lang="en-US" dirty="0" smtClean="0"/>
              <a:t> and </a:t>
            </a:r>
            <a:r>
              <a:rPr lang="en-US" i="1" dirty="0" smtClean="0"/>
              <a:t>B</a:t>
            </a:r>
            <a:r>
              <a:rPr lang="en-US" dirty="0" smtClean="0"/>
              <a:t> </a:t>
            </a:r>
            <a:r>
              <a:rPr lang="en-US" dirty="0" err="1" smtClean="0"/>
              <a:t>iff</a:t>
            </a:r>
            <a:r>
              <a:rPr lang="en-US" dirty="0" smtClean="0"/>
              <a:t> it is a measure of both.</a:t>
            </a:r>
          </a:p>
          <a:p>
            <a:r>
              <a:rPr lang="en-US" dirty="0" smtClean="0"/>
              <a:t>A segment </a:t>
            </a:r>
            <a:r>
              <a:rPr lang="en-US" i="1" dirty="0" smtClean="0"/>
              <a:t>V</a:t>
            </a:r>
            <a:r>
              <a:rPr lang="en-US" dirty="0" smtClean="0"/>
              <a:t> is the greatest common measure of </a:t>
            </a:r>
            <a:r>
              <a:rPr lang="en-US" i="1" dirty="0" smtClean="0"/>
              <a:t>A</a:t>
            </a:r>
            <a:r>
              <a:rPr lang="en-US" dirty="0" smtClean="0"/>
              <a:t> and </a:t>
            </a:r>
            <a:r>
              <a:rPr lang="en-US" i="1" dirty="0" smtClean="0"/>
              <a:t>B</a:t>
            </a:r>
            <a:r>
              <a:rPr lang="en-US" dirty="0" smtClean="0"/>
              <a:t> if it is greater than any other common measure of </a:t>
            </a:r>
            <a:r>
              <a:rPr lang="en-US" i="1" dirty="0" smtClean="0"/>
              <a:t>A </a:t>
            </a:r>
            <a:r>
              <a:rPr lang="en-US" dirty="0" smtClean="0"/>
              <a:t>and </a:t>
            </a:r>
            <a:r>
              <a:rPr lang="en-US" i="1" dirty="0" smtClean="0"/>
              <a:t>B</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a:t>
            </a:fld>
            <a:endParaRPr lang="en-US"/>
          </a:p>
        </p:txBody>
      </p:sp>
    </p:spTree>
    <p:extLst>
      <p:ext uri="{BB962C8B-B14F-4D97-AF65-F5344CB8AC3E}">
        <p14:creationId xmlns:p14="http://schemas.microsoft.com/office/powerpoint/2010/main" val="26066866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Pisa</a:t>
            </a:r>
            <a:endParaRPr lang="en-US" dirty="0"/>
          </a:p>
        </p:txBody>
      </p:sp>
      <p:pic>
        <p:nvPicPr>
          <p:cNvPr id="5" name="Content Placeholder 4"/>
          <p:cNvPicPr>
            <a:picLocks noGrp="1" noChangeAspect="1"/>
          </p:cNvPicPr>
          <p:nvPr>
            <p:ph idx="1"/>
          </p:nvPr>
        </p:nvPicPr>
        <p:blipFill>
          <a:blip r:embed="rId2"/>
          <a:srcRect l="-14209" r="-14209"/>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60</a:t>
            </a:fld>
            <a:endParaRPr lang="en-US"/>
          </a:p>
        </p:txBody>
      </p:sp>
    </p:spTree>
    <p:extLst>
      <p:ext uri="{BB962C8B-B14F-4D97-AF65-F5344CB8AC3E}">
        <p14:creationId xmlns:p14="http://schemas.microsoft.com/office/powerpoint/2010/main" val="29991574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026" descr="Fibonac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1358900"/>
            <a:ext cx="3403600" cy="4140200"/>
          </a:xfrm>
          <a:prstGeom prst="rect">
            <a:avLst/>
          </a:prstGeom>
          <a:noFill/>
          <a:extLst>
            <a:ext uri="{909E8E84-426E-40dd-AFC4-6F175D3DCCD1}">
              <a14:hiddenFill xmlns:a14="http://schemas.microsoft.com/office/drawing/2010/main">
                <a:solidFill>
                  <a:srgbClr val="FFFFFF"/>
                </a:solidFill>
              </a14:hiddenFill>
            </a:ext>
          </a:extLst>
        </p:spPr>
      </p:pic>
      <p:sp>
        <p:nvSpPr>
          <p:cNvPr id="74755" name="Text Box 1027"/>
          <p:cNvSpPr txBox="1">
            <a:spLocks noChangeArrowheads="1"/>
          </p:cNvSpPr>
          <p:nvPr/>
        </p:nvSpPr>
        <p:spPr bwMode="auto">
          <a:xfrm>
            <a:off x="1828800" y="5576888"/>
            <a:ext cx="5638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r>
              <a:rPr lang="en-US" sz="3200">
                <a:latin typeface="Times New Roman" charset="0"/>
              </a:rPr>
              <a:t>Leonardo Pisano (1170-1250)</a:t>
            </a:r>
          </a:p>
        </p:txBody>
      </p:sp>
      <p:sp>
        <p:nvSpPr>
          <p:cNvPr id="3" name="Slide Number Placeholder 2"/>
          <p:cNvSpPr>
            <a:spLocks noGrp="1"/>
          </p:cNvSpPr>
          <p:nvPr>
            <p:ph type="sldNum" sz="quarter" idx="12"/>
          </p:nvPr>
        </p:nvSpPr>
        <p:spPr/>
        <p:txBody>
          <a:bodyPr/>
          <a:lstStyle/>
          <a:p>
            <a:fld id="{0C7DE2F5-9581-C142-8FC5-6D2FCCC05E9B}" type="slidenum">
              <a:rPr lang="en-US" smtClean="0"/>
              <a:pPr/>
              <a:t>61</a:t>
            </a:fld>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Leonardo’s Journeys</a:t>
            </a:r>
            <a:endParaRPr lang="en-US" dirty="0"/>
          </a:p>
        </p:txBody>
      </p:sp>
      <p:sp>
        <p:nvSpPr>
          <p:cNvPr id="4" name="Content Placeholder 3"/>
          <p:cNvSpPr>
            <a:spLocks noGrp="1"/>
          </p:cNvSpPr>
          <p:nvPr>
            <p:ph idx="1"/>
          </p:nvPr>
        </p:nvSpPr>
        <p:spPr/>
        <p:txBody>
          <a:bodyPr/>
          <a:lstStyle/>
          <a:p>
            <a:r>
              <a:rPr lang="en-US" dirty="0" smtClean="0"/>
              <a:t>“In his boyhood” visits his father in </a:t>
            </a:r>
            <a:r>
              <a:rPr lang="en-US" dirty="0" err="1" smtClean="0"/>
              <a:t>Bugia</a:t>
            </a:r>
            <a:r>
              <a:rPr lang="en-US" dirty="0" smtClean="0"/>
              <a:t>, Algiers where he studies “Hindu digits”.</a:t>
            </a:r>
          </a:p>
          <a:p>
            <a:r>
              <a:rPr lang="en-US" dirty="0" smtClean="0"/>
              <a:t>Later, while on business, he studied further techniques in Egypt, Syria, Greece, Sicily, and Provence.</a:t>
            </a:r>
          </a:p>
          <a:p>
            <a:r>
              <a:rPr lang="en-US" dirty="0" smtClean="0"/>
              <a:t>Leonardo and Frederick II (Michael Scott, John of Palermo.)</a:t>
            </a:r>
          </a:p>
          <a:p>
            <a:r>
              <a:rPr lang="en-US" dirty="0" smtClean="0"/>
              <a:t>Given a salary by Pisa in recognition of his accomplishments. </a:t>
            </a:r>
            <a:endParaRPr lang="en-US" dirty="0"/>
          </a:p>
        </p:txBody>
      </p:sp>
      <p:sp>
        <p:nvSpPr>
          <p:cNvPr id="2" name="Slide Number Placeholder 1"/>
          <p:cNvSpPr>
            <a:spLocks noGrp="1"/>
          </p:cNvSpPr>
          <p:nvPr>
            <p:ph type="sldNum" sz="quarter" idx="12"/>
          </p:nvPr>
        </p:nvSpPr>
        <p:spPr/>
        <p:txBody>
          <a:bodyPr/>
          <a:lstStyle/>
          <a:p>
            <a:fld id="{0C7DE2F5-9581-C142-8FC5-6D2FCCC05E9B}" type="slidenum">
              <a:rPr lang="en-US" smtClean="0"/>
              <a:pPr/>
              <a:t>62</a:t>
            </a:fld>
            <a:endParaRPr lang="en-US"/>
          </a:p>
        </p:txBody>
      </p:sp>
    </p:spTree>
    <p:extLst>
      <p:ext uri="{BB962C8B-B14F-4D97-AF65-F5344CB8AC3E}">
        <p14:creationId xmlns:p14="http://schemas.microsoft.com/office/powerpoint/2010/main" val="21638129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Leonardo’s Books</a:t>
            </a:r>
            <a:endParaRPr lang="en-US" dirty="0"/>
          </a:p>
        </p:txBody>
      </p:sp>
      <p:sp>
        <p:nvSpPr>
          <p:cNvPr id="3" name="Content Placeholder 2"/>
          <p:cNvSpPr>
            <a:spLocks noGrp="1"/>
          </p:cNvSpPr>
          <p:nvPr>
            <p:ph idx="1"/>
          </p:nvPr>
        </p:nvSpPr>
        <p:spPr/>
        <p:txBody>
          <a:bodyPr/>
          <a:lstStyle/>
          <a:p>
            <a:r>
              <a:rPr lang="en-US" dirty="0" smtClean="0"/>
              <a:t>Liber Abaci (1</a:t>
            </a:r>
            <a:r>
              <a:rPr lang="en-US" baseline="30000" dirty="0" smtClean="0"/>
              <a:t>st</a:t>
            </a:r>
            <a:r>
              <a:rPr lang="en-US" dirty="0"/>
              <a:t> </a:t>
            </a:r>
            <a:r>
              <a:rPr lang="en-US" dirty="0" smtClean="0"/>
              <a:t>edition, 1203)</a:t>
            </a:r>
          </a:p>
          <a:p>
            <a:pPr lvl="1"/>
            <a:r>
              <a:rPr lang="en-US" dirty="0" smtClean="0"/>
              <a:t>Book of Computations</a:t>
            </a:r>
          </a:p>
          <a:p>
            <a:r>
              <a:rPr lang="en-US" dirty="0" err="1" smtClean="0"/>
              <a:t>Practica</a:t>
            </a:r>
            <a:r>
              <a:rPr lang="en-US" dirty="0" smtClean="0"/>
              <a:t> </a:t>
            </a:r>
            <a:r>
              <a:rPr lang="en-US" dirty="0" err="1" smtClean="0"/>
              <a:t>Geometriae</a:t>
            </a:r>
            <a:r>
              <a:rPr lang="en-US" dirty="0" smtClean="0"/>
              <a:t> (1223)</a:t>
            </a:r>
          </a:p>
          <a:p>
            <a:r>
              <a:rPr lang="en-US" dirty="0" err="1" smtClean="0"/>
              <a:t>Flos</a:t>
            </a:r>
            <a:r>
              <a:rPr lang="en-US" dirty="0" smtClean="0"/>
              <a:t> (1225)</a:t>
            </a:r>
          </a:p>
          <a:p>
            <a:r>
              <a:rPr lang="en-US" dirty="0" smtClean="0"/>
              <a:t>Liber </a:t>
            </a:r>
            <a:r>
              <a:rPr lang="en-US" dirty="0" err="1" smtClean="0"/>
              <a:t>Quadratorum</a:t>
            </a:r>
            <a:r>
              <a:rPr lang="en-US" dirty="0" smtClean="0"/>
              <a:t> (1226)</a:t>
            </a:r>
          </a:p>
          <a:p>
            <a:r>
              <a:rPr lang="en-US" dirty="0"/>
              <a:t>Liber </a:t>
            </a:r>
            <a:r>
              <a:rPr lang="en-US" dirty="0" smtClean="0"/>
              <a:t>Abaci (2</a:t>
            </a:r>
            <a:r>
              <a:rPr lang="en-US" baseline="30000" dirty="0" smtClean="0"/>
              <a:t>nd</a:t>
            </a:r>
            <a:r>
              <a:rPr lang="en-US" dirty="0" smtClean="0"/>
              <a:t> edition</a:t>
            </a:r>
            <a:r>
              <a:rPr lang="en-US" dirty="0"/>
              <a:t>, </a:t>
            </a:r>
            <a:r>
              <a:rPr lang="en-US" dirty="0" smtClean="0"/>
              <a:t>1228)</a:t>
            </a:r>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63</a:t>
            </a:fld>
            <a:endParaRPr lang="en-US"/>
          </a:p>
        </p:txBody>
      </p:sp>
    </p:spTree>
    <p:extLst>
      <p:ext uri="{BB962C8B-B14F-4D97-AF65-F5344CB8AC3E}">
        <p14:creationId xmlns:p14="http://schemas.microsoft.com/office/powerpoint/2010/main" val="35576843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1803A8F6-2A85-934D-95C8-EDC6671A6B41}" type="slidenum">
              <a:rPr lang="en-US" smtClean="0"/>
              <a:t>64</a:t>
            </a:fld>
            <a:r>
              <a:rPr lang="en-US" dirty="0" smtClean="0"/>
              <a:t> (easy)</a:t>
            </a:r>
            <a:endParaRPr lang="en-US" dirty="0"/>
          </a:p>
        </p:txBody>
      </p:sp>
      <p:sp>
        <p:nvSpPr>
          <p:cNvPr id="3" name="Content Placeholder 2"/>
          <p:cNvSpPr>
            <a:spLocks noGrp="1"/>
          </p:cNvSpPr>
          <p:nvPr>
            <p:ph idx="1"/>
          </p:nvPr>
        </p:nvSpPr>
        <p:spPr/>
        <p:txBody>
          <a:bodyPr/>
          <a:lstStyle/>
          <a:p>
            <a:pPr marL="0" indent="0">
              <a:buNone/>
            </a:pPr>
            <a:r>
              <a:rPr lang="en-US" dirty="0" smtClean="0"/>
              <a:t>Prove that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Why was it difficult for the Greeks?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64</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959100"/>
            <a:ext cx="3987800" cy="482600"/>
          </a:xfrm>
          <a:prstGeom prst="rect">
            <a:avLst/>
          </a:prstGeom>
        </p:spPr>
      </p:pic>
    </p:spTree>
    <p:extLst>
      <p:ext uri="{BB962C8B-B14F-4D97-AF65-F5344CB8AC3E}">
        <p14:creationId xmlns:p14="http://schemas.microsoft.com/office/powerpoint/2010/main" val="14298450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C7A73136-6D83-F945-86F8-DB74D5643B9E}" type="slidenum">
              <a:rPr lang="en-US" smtClean="0"/>
              <a:t>65</a:t>
            </a:fld>
            <a:endParaRPr lang="en-US" dirty="0"/>
          </a:p>
        </p:txBody>
      </p:sp>
      <p:sp>
        <p:nvSpPr>
          <p:cNvPr id="3" name="Content Placeholder 2"/>
          <p:cNvSpPr>
            <a:spLocks noGrp="1"/>
          </p:cNvSpPr>
          <p:nvPr>
            <p:ph idx="1"/>
          </p:nvPr>
        </p:nvSpPr>
        <p:spPr/>
        <p:txBody>
          <a:bodyPr/>
          <a:lstStyle/>
          <a:p>
            <a:pPr marL="0" indent="0">
              <a:buNone/>
            </a:pPr>
            <a:r>
              <a:rPr lang="en-US" dirty="0" smtClean="0"/>
              <a:t>For any odd square number </a:t>
            </a:r>
            <a:r>
              <a:rPr lang="en-US" i="1" dirty="0" smtClean="0"/>
              <a:t>x</a:t>
            </a:r>
            <a:r>
              <a:rPr lang="en-US" dirty="0" smtClean="0"/>
              <a:t> find an even square number </a:t>
            </a:r>
            <a:r>
              <a:rPr lang="en-US" i="1" dirty="0" smtClean="0"/>
              <a:t>y</a:t>
            </a:r>
            <a:r>
              <a:rPr lang="en-US" dirty="0" smtClean="0"/>
              <a:t>, such that </a:t>
            </a:r>
            <a:r>
              <a:rPr lang="en-US" i="1" dirty="0" smtClean="0"/>
              <a:t>x + y </a:t>
            </a:r>
            <a:r>
              <a:rPr lang="en-US" dirty="0" smtClean="0"/>
              <a:t>is a square number.</a:t>
            </a:r>
          </a:p>
          <a:p>
            <a:pPr marL="0" indent="0">
              <a:buNone/>
            </a:pPr>
            <a:r>
              <a:rPr lang="en-US" dirty="0"/>
              <a:t> </a:t>
            </a:r>
            <a:r>
              <a:rPr lang="en-US" dirty="0" smtClean="0"/>
              <a:t>                            </a:t>
            </a:r>
            <a:r>
              <a:rPr lang="en-US" i="1" dirty="0" smtClean="0"/>
              <a:t>Liber </a:t>
            </a:r>
            <a:r>
              <a:rPr lang="en-US" i="1" dirty="0" err="1" smtClean="0"/>
              <a:t>Quadratorum</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65</a:t>
            </a:fld>
            <a:endParaRPr lang="en-US"/>
          </a:p>
        </p:txBody>
      </p:sp>
    </p:spTree>
    <p:extLst>
      <p:ext uri="{BB962C8B-B14F-4D97-AF65-F5344CB8AC3E}">
        <p14:creationId xmlns:p14="http://schemas.microsoft.com/office/powerpoint/2010/main" val="33321343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C301E5F5-6977-1248-8198-F6BBA1D6CCB2}" type="slidenum">
              <a:rPr lang="en-US" smtClean="0"/>
              <a:t>66</a:t>
            </a:fld>
            <a:r>
              <a:rPr lang="en-US" dirty="0" smtClean="0"/>
              <a:t> (hard)</a:t>
            </a:r>
            <a:endParaRPr lang="en-US" dirty="0"/>
          </a:p>
        </p:txBody>
      </p:sp>
      <p:sp>
        <p:nvSpPr>
          <p:cNvPr id="3" name="Content Placeholder 2"/>
          <p:cNvSpPr>
            <a:spLocks noGrp="1"/>
          </p:cNvSpPr>
          <p:nvPr>
            <p:ph idx="1"/>
          </p:nvPr>
        </p:nvSpPr>
        <p:spPr/>
        <p:txBody>
          <a:bodyPr/>
          <a:lstStyle/>
          <a:p>
            <a:pPr marL="0" indent="0">
              <a:buNone/>
            </a:pPr>
            <a:r>
              <a:rPr lang="en-US" dirty="0" smtClean="0"/>
              <a:t>If </a:t>
            </a:r>
            <a:r>
              <a:rPr lang="en-US" i="1" dirty="0" smtClean="0"/>
              <a:t>x</a:t>
            </a:r>
            <a:r>
              <a:rPr lang="en-US" dirty="0" smtClean="0"/>
              <a:t> and </a:t>
            </a:r>
            <a:r>
              <a:rPr lang="en-US" i="1" dirty="0" smtClean="0"/>
              <a:t>y</a:t>
            </a:r>
            <a:r>
              <a:rPr lang="en-US" dirty="0" smtClean="0"/>
              <a:t> are both sums of two squares, then so is their product </a:t>
            </a:r>
            <a:r>
              <a:rPr lang="en-US" i="1" dirty="0" smtClean="0"/>
              <a:t>xy</a:t>
            </a:r>
            <a:r>
              <a:rPr lang="en-US" dirty="0" smtClean="0"/>
              <a:t>.</a:t>
            </a:r>
          </a:p>
          <a:p>
            <a:pPr marL="0" indent="0">
              <a:buNone/>
            </a:pPr>
            <a:r>
              <a:rPr lang="en-US" dirty="0"/>
              <a:t> </a:t>
            </a:r>
            <a:r>
              <a:rPr lang="en-US" dirty="0" smtClean="0"/>
              <a:t>                           </a:t>
            </a:r>
            <a:r>
              <a:rPr lang="en-US" i="1" dirty="0" smtClean="0"/>
              <a:t>Liber </a:t>
            </a:r>
            <a:r>
              <a:rPr lang="en-US" i="1" dirty="0" err="1"/>
              <a:t>Quadratorum</a:t>
            </a:r>
            <a:endParaRPr lang="en-US" dirty="0" smtClean="0"/>
          </a:p>
          <a:p>
            <a:pPr marL="0" indent="0">
              <a:buNone/>
            </a:pPr>
            <a:r>
              <a:rPr lang="en-US" dirty="0"/>
              <a:t> </a:t>
            </a: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66</a:t>
            </a:fld>
            <a:endParaRPr lang="en-US"/>
          </a:p>
        </p:txBody>
      </p:sp>
    </p:spTree>
    <p:extLst>
      <p:ext uri="{BB962C8B-B14F-4D97-AF65-F5344CB8AC3E}">
        <p14:creationId xmlns:p14="http://schemas.microsoft.com/office/powerpoint/2010/main" val="210062051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segments</a:t>
            </a:r>
            <a:endParaRPr lang="en-US" dirty="0"/>
          </a:p>
        </p:txBody>
      </p:sp>
      <p:sp>
        <p:nvSpPr>
          <p:cNvPr id="3" name="Content Placeholder 2"/>
          <p:cNvSpPr>
            <a:spLocks noGrp="1"/>
          </p:cNvSpPr>
          <p:nvPr>
            <p:ph idx="1"/>
          </p:nvPr>
        </p:nvSpPr>
        <p:spPr/>
        <p:txBody>
          <a:bodyPr/>
          <a:lstStyle/>
          <a:p>
            <a:r>
              <a:rPr lang="en-US" dirty="0" smtClean="0"/>
              <a:t>We can view AA as a segment. </a:t>
            </a:r>
          </a:p>
          <a:p>
            <a:r>
              <a:rPr lang="en-US" dirty="0" smtClean="0"/>
              <a:t>That forces the re-adjustment in our procedures.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67</a:t>
            </a:fld>
            <a:endParaRPr lang="en-US"/>
          </a:p>
        </p:txBody>
      </p:sp>
    </p:spTree>
    <p:extLst>
      <p:ext uri="{BB962C8B-B14F-4D97-AF65-F5344CB8AC3E}">
        <p14:creationId xmlns:p14="http://schemas.microsoft.com/office/powerpoint/2010/main" val="132397656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fast_segment_remainder1</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line_segment </a:t>
            </a:r>
          </a:p>
          <a:p>
            <a:pPr marL="0" indent="0">
              <a:buNone/>
            </a:pPr>
            <a:r>
              <a:rPr lang="en-US" sz="2400" dirty="0" smtClean="0">
                <a:latin typeface="Menlo Regular"/>
                <a:cs typeface="Menlo Regular"/>
              </a:rPr>
              <a:t>fast_segment_remainder1(</a:t>
            </a:r>
            <a:r>
              <a:rPr lang="en-US" sz="2400" dirty="0">
                <a:latin typeface="Menlo Regular"/>
                <a:cs typeface="Menlo Regular"/>
              </a:rPr>
              <a:t>line_segment a, </a:t>
            </a:r>
          </a:p>
          <a:p>
            <a:pPr marL="0" indent="0">
              <a:buNone/>
            </a:pPr>
            <a:r>
              <a:rPr lang="en-US" sz="2400" dirty="0">
                <a:latin typeface="Menlo Regular"/>
                <a:cs typeface="Menlo Regular"/>
              </a:rPr>
              <a:t>                       </a:t>
            </a:r>
            <a:r>
              <a:rPr lang="en-US" sz="2400" dirty="0" smtClean="0">
                <a:latin typeface="Menlo Regular"/>
                <a:cs typeface="Menlo Regular"/>
              </a:rPr>
              <a:t> line_segment </a:t>
            </a:r>
            <a:r>
              <a:rPr lang="en-US" sz="2400" dirty="0">
                <a:latin typeface="Menlo Regular"/>
                <a:cs typeface="Menlo Regular"/>
              </a:rPr>
              <a:t>b)</a:t>
            </a:r>
          </a:p>
          <a:p>
            <a:pPr marL="0" indent="0">
              <a:buNone/>
            </a:pPr>
            <a:r>
              <a:rPr lang="en-US" sz="2400" dirty="0" smtClean="0">
                <a:latin typeface="Menlo Regular"/>
                <a:cs typeface="Menlo Regular"/>
              </a:rPr>
              <a:t>{</a:t>
            </a:r>
          </a:p>
          <a:p>
            <a:pPr marL="0" indent="0">
              <a:buNone/>
            </a:pPr>
            <a:r>
              <a:rPr lang="en-US" sz="2400" dirty="0" smtClean="0">
                <a:latin typeface="Menlo Regular"/>
                <a:cs typeface="Menlo Regular"/>
              </a:rPr>
              <a:t>  // </a:t>
            </a:r>
            <a:r>
              <a:rPr lang="en-US" sz="2400" dirty="0" smtClean="0">
                <a:cs typeface="Menlo Regular"/>
              </a:rPr>
              <a:t>precondition: b != 0</a:t>
            </a:r>
            <a:endParaRPr lang="en-US" sz="2400" dirty="0">
              <a:cs typeface="Menlo Regular"/>
            </a:endParaRPr>
          </a:p>
          <a:p>
            <a:pPr marL="0" indent="0">
              <a:buNone/>
            </a:pPr>
            <a:r>
              <a:rPr lang="en-US" sz="2400" dirty="0">
                <a:latin typeface="Menlo Regular"/>
                <a:cs typeface="Menlo Regular"/>
              </a:rPr>
              <a:t>  if (a </a:t>
            </a:r>
            <a:r>
              <a:rPr lang="en-US" sz="2400" dirty="0" smtClean="0">
                <a:latin typeface="Menlo Regular"/>
                <a:cs typeface="Menlo Regular"/>
              </a:rPr>
              <a:t>&lt; </a:t>
            </a:r>
            <a:r>
              <a:rPr lang="en-US" sz="2400" dirty="0">
                <a:latin typeface="Menlo Regular"/>
                <a:cs typeface="Menlo Regular"/>
              </a:rPr>
              <a:t>b) return a;</a:t>
            </a:r>
          </a:p>
          <a:p>
            <a:pPr marL="0" indent="0">
              <a:buNone/>
            </a:pPr>
            <a:r>
              <a:rPr lang="en-US" sz="2400" dirty="0">
                <a:latin typeface="Menlo Regular"/>
                <a:cs typeface="Menlo Regular"/>
              </a:rPr>
              <a:t>  if (a - b </a:t>
            </a:r>
            <a:r>
              <a:rPr lang="en-US" sz="2400" dirty="0" smtClean="0">
                <a:latin typeface="Menlo Regular"/>
                <a:cs typeface="Menlo Regular"/>
              </a:rPr>
              <a:t>&lt; </a:t>
            </a:r>
            <a:r>
              <a:rPr lang="en-US" sz="2400" dirty="0">
                <a:latin typeface="Menlo Regular"/>
                <a:cs typeface="Menlo Regular"/>
              </a:rPr>
              <a:t>b) return a - b;</a:t>
            </a:r>
          </a:p>
          <a:p>
            <a:pPr marL="0" indent="0">
              <a:buNone/>
            </a:pPr>
            <a:r>
              <a:rPr lang="en-US" sz="2400" dirty="0" smtClean="0">
                <a:latin typeface="Menlo Regular"/>
                <a:cs typeface="Menlo Regular"/>
              </a:rPr>
              <a:t>  a </a:t>
            </a:r>
            <a:r>
              <a:rPr lang="en-US" sz="2400" dirty="0">
                <a:latin typeface="Menlo Regular"/>
                <a:cs typeface="Menlo Regular"/>
              </a:rPr>
              <a:t>= </a:t>
            </a:r>
            <a:r>
              <a:rPr lang="en-US" sz="2400" dirty="0" smtClean="0">
                <a:latin typeface="Menlo Regular"/>
                <a:cs typeface="Menlo Regular"/>
              </a:rPr>
              <a:t>fast_segment_remainder1(</a:t>
            </a:r>
            <a:r>
              <a:rPr lang="en-US" sz="2400" dirty="0">
                <a:latin typeface="Menlo Regular"/>
                <a:cs typeface="Menlo Regular"/>
              </a:rPr>
              <a:t>a, b + b);</a:t>
            </a:r>
          </a:p>
          <a:p>
            <a:pPr marL="0" indent="0">
              <a:buNone/>
            </a:pPr>
            <a:r>
              <a:rPr lang="en-US" sz="2400" dirty="0" smtClean="0">
                <a:latin typeface="Menlo Regular"/>
                <a:cs typeface="Menlo Regular"/>
              </a:rPr>
              <a:t>  if </a:t>
            </a:r>
            <a:r>
              <a:rPr lang="en-US" sz="2400" dirty="0">
                <a:latin typeface="Menlo Regular"/>
                <a:cs typeface="Menlo Regular"/>
              </a:rPr>
              <a:t>(a </a:t>
            </a:r>
            <a:r>
              <a:rPr lang="en-US" sz="2400" dirty="0" smtClean="0">
                <a:latin typeface="Menlo Regular"/>
                <a:cs typeface="Menlo Regular"/>
              </a:rPr>
              <a:t>&lt; </a:t>
            </a:r>
            <a:r>
              <a:rPr lang="en-US" sz="2400" dirty="0">
                <a:latin typeface="Menlo Regular"/>
                <a:cs typeface="Menlo Regular"/>
              </a:rPr>
              <a:t>b) return a;</a:t>
            </a:r>
          </a:p>
          <a:p>
            <a:pPr marL="0" indent="0">
              <a:buNone/>
            </a:pPr>
            <a:r>
              <a:rPr lang="en-US" sz="2400" dirty="0">
                <a:latin typeface="Menlo Regular"/>
                <a:cs typeface="Menlo Regular"/>
              </a:rPr>
              <a:t>  return a - b;</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68</a:t>
            </a:fld>
            <a:endParaRPr lang="en-US"/>
          </a:p>
        </p:txBody>
      </p:sp>
    </p:spTree>
    <p:extLst>
      <p:ext uri="{BB962C8B-B14F-4D97-AF65-F5344CB8AC3E}">
        <p14:creationId xmlns:p14="http://schemas.microsoft.com/office/powerpoint/2010/main" val="76702086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Halving</a:t>
            </a:r>
            <a:endParaRPr lang="en-US" dirty="0"/>
          </a:p>
        </p:txBody>
      </p:sp>
      <p:sp>
        <p:nvSpPr>
          <p:cNvPr id="3" name="Content Placeholder 2"/>
          <p:cNvSpPr>
            <a:spLocks noGrp="1"/>
          </p:cNvSpPr>
          <p:nvPr>
            <p:ph idx="1"/>
          </p:nvPr>
        </p:nvSpPr>
        <p:spPr/>
        <p:txBody>
          <a:bodyPr/>
          <a:lstStyle/>
          <a:p>
            <a:r>
              <a:rPr lang="en-US" dirty="0" smtClean="0"/>
              <a:t>It is possible to divide a segment in two equal parts with ruler and compass.</a:t>
            </a:r>
          </a:p>
          <a:p>
            <a:endParaRPr lang="en-US" dirty="0"/>
          </a:p>
          <a:p>
            <a:r>
              <a:rPr lang="en-US" dirty="0" smtClean="0"/>
              <a:t>That allows us to eliminate the recursion from the fast remainder algorithm.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69</a:t>
            </a:fld>
            <a:endParaRPr lang="en-US"/>
          </a:p>
        </p:txBody>
      </p:sp>
    </p:spTree>
    <p:extLst>
      <p:ext uri="{BB962C8B-B14F-4D97-AF65-F5344CB8AC3E}">
        <p14:creationId xmlns:p14="http://schemas.microsoft.com/office/powerpoint/2010/main" val="25771532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a:t>
            </a:r>
            <a:r>
              <a:rPr lang="en-US" i="1" dirty="0" smtClean="0"/>
              <a:t>gcm</a:t>
            </a:r>
            <a:endParaRPr lang="en-US" i="1"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9882" b="-29882"/>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7</a:t>
            </a:fld>
            <a:endParaRPr lang="en-US"/>
          </a:p>
        </p:txBody>
      </p:sp>
    </p:spTree>
    <p:extLst>
      <p:ext uri="{BB962C8B-B14F-4D97-AF65-F5344CB8AC3E}">
        <p14:creationId xmlns:p14="http://schemas.microsoft.com/office/powerpoint/2010/main" val="103275439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largest_doubling</a:t>
            </a:r>
            <a:endParaRPr lang="en-US" dirty="0">
              <a:latin typeface="Menlo Regular"/>
              <a:cs typeface="Menlo Regular"/>
            </a:endParaRPr>
          </a:p>
        </p:txBody>
      </p:sp>
      <p:sp>
        <p:nvSpPr>
          <p:cNvPr id="3" name="Content Placeholder 2"/>
          <p:cNvSpPr>
            <a:spLocks noGrp="1"/>
          </p:cNvSpPr>
          <p:nvPr>
            <p:ph idx="1"/>
          </p:nvPr>
        </p:nvSpPr>
        <p:spPr>
          <a:xfrm>
            <a:off x="228600" y="1600200"/>
            <a:ext cx="8763000" cy="4525963"/>
          </a:xfrm>
        </p:spPr>
        <p:txBody>
          <a:bodyPr/>
          <a:lstStyle/>
          <a:p>
            <a:pPr marL="0" indent="0">
              <a:buNone/>
            </a:pPr>
            <a:r>
              <a:rPr lang="en-US" dirty="0">
                <a:latin typeface="Menlo Regular"/>
                <a:cs typeface="Menlo Regular"/>
              </a:rPr>
              <a:t>line_segment </a:t>
            </a:r>
          </a:p>
          <a:p>
            <a:pPr marL="0" indent="0">
              <a:buNone/>
            </a:pPr>
            <a:r>
              <a:rPr lang="en-US" dirty="0" smtClean="0">
                <a:latin typeface="Menlo Regular"/>
                <a:cs typeface="Menlo Regular"/>
              </a:rPr>
              <a:t>largest_doubling(</a:t>
            </a:r>
            <a:r>
              <a:rPr lang="en-US" dirty="0">
                <a:latin typeface="Menlo Regular"/>
                <a:cs typeface="Menlo Regular"/>
              </a:rPr>
              <a:t>line_segment a, </a:t>
            </a:r>
          </a:p>
          <a:p>
            <a:pPr marL="0" indent="0">
              <a:buNone/>
            </a:pPr>
            <a:r>
              <a:rPr lang="en-US" dirty="0">
                <a:latin typeface="Menlo Regular"/>
                <a:cs typeface="Menlo Regular"/>
              </a:rPr>
              <a:t>                 </a:t>
            </a:r>
            <a:r>
              <a:rPr lang="en-US" dirty="0" smtClean="0">
                <a:latin typeface="Menlo Regular"/>
                <a:cs typeface="Menlo Regular"/>
              </a:rPr>
              <a:t>line_segment </a:t>
            </a:r>
            <a:r>
              <a:rPr lang="en-US" dirty="0">
                <a:latin typeface="Menlo Regular"/>
                <a:cs typeface="Menlo Regular"/>
              </a:rPr>
              <a:t>b</a:t>
            </a:r>
            <a:r>
              <a:rPr lang="en-US" dirty="0" smtClean="0">
                <a:latin typeface="Menlo Regular"/>
                <a:cs typeface="Menlo Regular"/>
              </a:rPr>
              <a:t>) {</a:t>
            </a:r>
          </a:p>
          <a:p>
            <a:pPr marL="0" indent="0">
              <a:buNone/>
            </a:pPr>
            <a:r>
              <a:rPr lang="en-US" dirty="0" smtClean="0">
                <a:latin typeface="Menlo Regular"/>
                <a:cs typeface="Menlo Regular"/>
              </a:rPr>
              <a:t>  /</a:t>
            </a:r>
            <a:r>
              <a:rPr lang="en-US" dirty="0">
                <a:latin typeface="Menlo Regular"/>
                <a:cs typeface="Menlo Regular"/>
              </a:rPr>
              <a:t>/ </a:t>
            </a:r>
            <a:r>
              <a:rPr lang="en-US" dirty="0">
                <a:cs typeface="Menlo Regular"/>
              </a:rPr>
              <a:t>precondition: </a:t>
            </a:r>
            <a:r>
              <a:rPr lang="en-US" i="1" dirty="0">
                <a:cs typeface="Menlo Regular"/>
              </a:rPr>
              <a:t>b </a:t>
            </a:r>
            <a:r>
              <a:rPr lang="en-US" i="1" dirty="0" smtClean="0">
                <a:cs typeface="Menlo Regular"/>
              </a:rPr>
              <a:t>≠ </a:t>
            </a:r>
            <a:r>
              <a:rPr lang="en-US" i="1" dirty="0">
                <a:cs typeface="Menlo Regular"/>
              </a:rPr>
              <a:t>0</a:t>
            </a:r>
          </a:p>
          <a:p>
            <a:pPr marL="0" indent="0">
              <a:buNone/>
            </a:pPr>
            <a:r>
              <a:rPr lang="en-US" dirty="0" smtClean="0">
                <a:latin typeface="Menlo Regular"/>
                <a:cs typeface="Menlo Regular"/>
              </a:rPr>
              <a:t>  while (b &lt;= a – b) b = b + b;</a:t>
            </a:r>
          </a:p>
          <a:p>
            <a:pPr marL="0" indent="0">
              <a:buNone/>
            </a:pPr>
            <a:r>
              <a:rPr lang="en-US" dirty="0" smtClean="0">
                <a:latin typeface="Menlo Regular"/>
                <a:cs typeface="Menlo Regular"/>
              </a:rPr>
              <a:t>  return b;</a:t>
            </a:r>
          </a:p>
          <a:p>
            <a:pPr marL="0" indent="0">
              <a:buNone/>
            </a:pPr>
            <a:r>
              <a:rPr lang="en-US" dirty="0">
                <a:latin typeface="Menlo Regular"/>
                <a:cs typeface="Menlo Regular"/>
              </a:rPr>
              <a:t>}</a:t>
            </a:r>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70</a:t>
            </a:fld>
            <a:endParaRPr lang="en-US"/>
          </a:p>
        </p:txBody>
      </p:sp>
    </p:spTree>
    <p:extLst>
      <p:ext uri="{BB962C8B-B14F-4D97-AF65-F5344CB8AC3E}">
        <p14:creationId xmlns:p14="http://schemas.microsoft.com/office/powerpoint/2010/main" val="125007821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remainder</a:t>
            </a:r>
            <a:endParaRPr lang="en-US" dirty="0"/>
          </a:p>
        </p:txBody>
      </p:sp>
      <p:sp>
        <p:nvSpPr>
          <p:cNvPr id="3" name="Content Placeholder 2"/>
          <p:cNvSpPr>
            <a:spLocks noGrp="1"/>
          </p:cNvSpPr>
          <p:nvPr>
            <p:ph idx="1"/>
          </p:nvPr>
        </p:nvSpPr>
        <p:spPr>
          <a:xfrm>
            <a:off x="228600" y="1600200"/>
            <a:ext cx="8839200" cy="4525963"/>
          </a:xfrm>
        </p:spPr>
        <p:txBody>
          <a:bodyPr/>
          <a:lstStyle/>
          <a:p>
            <a:pPr marL="0" indent="0">
              <a:buNone/>
            </a:pPr>
            <a:r>
              <a:rPr lang="en-US" sz="2400" dirty="0">
                <a:latin typeface="Menlo Regular"/>
                <a:cs typeface="Menlo Regular"/>
              </a:rPr>
              <a:t>line_segment </a:t>
            </a:r>
            <a:r>
              <a:rPr lang="en-US" sz="2400" dirty="0" smtClean="0">
                <a:latin typeface="Menlo Regular"/>
                <a:cs typeface="Menlo Regular"/>
              </a:rPr>
              <a:t>remainder(</a:t>
            </a:r>
            <a:r>
              <a:rPr lang="en-US" sz="2400" dirty="0">
                <a:latin typeface="Menlo Regular"/>
                <a:cs typeface="Menlo Regular"/>
              </a:rPr>
              <a:t>line_segment a,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line_segment </a:t>
            </a:r>
            <a:r>
              <a:rPr lang="en-US" sz="2400" dirty="0">
                <a:latin typeface="Menlo Regular"/>
                <a:cs typeface="Menlo Regular"/>
              </a:rPr>
              <a:t>b</a:t>
            </a:r>
            <a:r>
              <a:rPr lang="en-US" sz="2400" dirty="0" smtClean="0">
                <a:latin typeface="Menlo Regular"/>
                <a:cs typeface="Menlo Regular"/>
              </a:rPr>
              <a:t>) {</a:t>
            </a:r>
          </a:p>
          <a:p>
            <a:pPr marL="0" indent="0">
              <a:buNone/>
            </a:pPr>
            <a:r>
              <a:rPr lang="en-US" sz="2400" dirty="0" smtClean="0">
                <a:latin typeface="Menlo Regular"/>
                <a:cs typeface="Menlo Regular"/>
              </a:rPr>
              <a:t> </a:t>
            </a:r>
            <a:r>
              <a:rPr lang="en-US" sz="2400" dirty="0">
                <a:latin typeface="Menlo Regular"/>
                <a:cs typeface="Menlo Regular"/>
              </a:rPr>
              <a:t> // </a:t>
            </a:r>
            <a:r>
              <a:rPr lang="en-US" sz="2400" dirty="0">
                <a:cs typeface="Menlo Regular"/>
              </a:rPr>
              <a:t>precondition: </a:t>
            </a:r>
            <a:r>
              <a:rPr lang="en-US" sz="2400" i="1" dirty="0">
                <a:cs typeface="Menlo Regular"/>
              </a:rPr>
              <a:t>b </a:t>
            </a:r>
            <a:r>
              <a:rPr lang="en-US" sz="2400" i="1" dirty="0" smtClean="0">
                <a:cs typeface="Menlo Regular"/>
              </a:rPr>
              <a:t>≠ 0</a:t>
            </a:r>
            <a:endParaRPr lang="en-US" sz="2400" i="1" dirty="0">
              <a:cs typeface="Menlo Regular"/>
            </a:endParaRPr>
          </a:p>
          <a:p>
            <a:pPr marL="0" indent="0">
              <a:buNone/>
            </a:pPr>
            <a:r>
              <a:rPr lang="en-US" sz="2400" dirty="0" smtClean="0">
                <a:latin typeface="Menlo Regular"/>
                <a:cs typeface="Menlo Regular"/>
              </a:rPr>
              <a:t>  </a:t>
            </a:r>
            <a:r>
              <a:rPr lang="en-US" sz="2400" dirty="0">
                <a:latin typeface="Menlo Regular"/>
                <a:cs typeface="Menlo Regular"/>
              </a:rPr>
              <a:t>if (a </a:t>
            </a:r>
            <a:r>
              <a:rPr lang="en-US" sz="2400" dirty="0" smtClean="0">
                <a:latin typeface="Menlo Regular"/>
                <a:cs typeface="Menlo Regular"/>
              </a:rPr>
              <a:t>&lt; </a:t>
            </a:r>
            <a:r>
              <a:rPr lang="en-US" sz="2400" dirty="0">
                <a:latin typeface="Menlo Regular"/>
                <a:cs typeface="Menlo Regular"/>
              </a:rPr>
              <a:t>b) return a</a:t>
            </a:r>
            <a:r>
              <a:rPr lang="en-US" sz="2400" dirty="0" smtClean="0">
                <a:latin typeface="Menlo Regular"/>
                <a:cs typeface="Menlo Regular"/>
              </a:rPr>
              <a:t>;</a:t>
            </a:r>
          </a:p>
          <a:p>
            <a:pPr marL="0" indent="0">
              <a:buNone/>
            </a:pPr>
            <a:r>
              <a:rPr lang="en-US" sz="2400" dirty="0" smtClean="0">
                <a:latin typeface="Menlo Regular"/>
                <a:cs typeface="Menlo Regular"/>
              </a:rPr>
              <a:t>  line_segment c = largest_doubling(a, b);</a:t>
            </a:r>
          </a:p>
          <a:p>
            <a:pPr marL="0" indent="0">
              <a:buNone/>
            </a:pPr>
            <a:r>
              <a:rPr lang="en-US" sz="2400" dirty="0" smtClean="0">
                <a:latin typeface="Menlo Regular"/>
                <a:cs typeface="Menlo Regular"/>
              </a:rPr>
              <a:t>  a = a – c;</a:t>
            </a:r>
          </a:p>
          <a:p>
            <a:pPr marL="0" indent="0">
              <a:buNone/>
            </a:pPr>
            <a:r>
              <a:rPr lang="en-US" sz="2400" dirty="0">
                <a:latin typeface="Menlo Regular"/>
                <a:cs typeface="Menlo Regular"/>
              </a:rPr>
              <a:t> </a:t>
            </a:r>
            <a:r>
              <a:rPr lang="en-US" sz="2400" dirty="0" smtClean="0">
                <a:latin typeface="Menlo Regular"/>
                <a:cs typeface="Menlo Regular"/>
              </a:rPr>
              <a:t> while (c != b) {</a:t>
            </a:r>
          </a:p>
          <a:p>
            <a:pPr marL="0" indent="0">
              <a:buNone/>
            </a:pPr>
            <a:r>
              <a:rPr lang="en-US" sz="2400" dirty="0" smtClean="0">
                <a:latin typeface="Menlo Regular"/>
                <a:cs typeface="Menlo Regular"/>
              </a:rPr>
              <a:t>    c = half(c);</a:t>
            </a:r>
          </a:p>
          <a:p>
            <a:pPr marL="0" indent="0">
              <a:buNone/>
            </a:pPr>
            <a:r>
              <a:rPr lang="en-US" sz="2400" dirty="0" smtClean="0">
                <a:latin typeface="Menlo Regular"/>
                <a:cs typeface="Menlo Regular"/>
              </a:rPr>
              <a:t>    if (c &lt;= a) a = a – c;</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return a;</a:t>
            </a:r>
            <a:endParaRPr lang="en-US" sz="2400" dirty="0">
              <a:latin typeface="Menlo Regular"/>
              <a:cs typeface="Menlo Regular"/>
            </a:endParaRPr>
          </a:p>
          <a:p>
            <a:pPr marL="0" indent="0">
              <a:buNone/>
            </a:pPr>
            <a:r>
              <a:rPr lang="en-US" sz="2400" dirty="0" smtClean="0">
                <a:latin typeface="Menlo Regular"/>
                <a:cs typeface="Menlo Regular"/>
              </a:rPr>
              <a:t>}</a:t>
            </a:r>
            <a:endParaRPr lang="en-US" sz="2400" dirty="0">
              <a:latin typeface="Menlo Regular"/>
              <a:cs typeface="Menlo Regular"/>
            </a:endParaRPr>
          </a:p>
          <a:p>
            <a:pPr marL="0" indent="0">
              <a:buNone/>
            </a:pP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71</a:t>
            </a:fld>
            <a:endParaRPr lang="en-US"/>
          </a:p>
        </p:txBody>
      </p:sp>
    </p:spTree>
    <p:extLst>
      <p:ext uri="{BB962C8B-B14F-4D97-AF65-F5344CB8AC3E}">
        <p14:creationId xmlns:p14="http://schemas.microsoft.com/office/powerpoint/2010/main" val="35667264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quotient</a:t>
            </a:r>
            <a:endParaRPr lang="en-US" dirty="0"/>
          </a:p>
        </p:txBody>
      </p:sp>
      <p:sp>
        <p:nvSpPr>
          <p:cNvPr id="3" name="Content Placeholder 2"/>
          <p:cNvSpPr>
            <a:spLocks noGrp="1"/>
          </p:cNvSpPr>
          <p:nvPr>
            <p:ph idx="1"/>
          </p:nvPr>
        </p:nvSpPr>
        <p:spPr>
          <a:xfrm>
            <a:off x="381000" y="1600200"/>
            <a:ext cx="8458200" cy="4525963"/>
          </a:xfrm>
        </p:spPr>
        <p:txBody>
          <a:bodyPr/>
          <a:lstStyle/>
          <a:p>
            <a:pPr marL="0" indent="0">
              <a:buNone/>
            </a:pPr>
            <a:r>
              <a:rPr lang="en-US" sz="2000" b="1" dirty="0" smtClean="0">
                <a:solidFill>
                  <a:srgbClr val="FF0000"/>
                </a:solidFill>
                <a:latin typeface="Menlo Regular"/>
                <a:cs typeface="Menlo Regular"/>
              </a:rPr>
              <a:t>integer</a:t>
            </a:r>
            <a:r>
              <a:rPr lang="en-US" sz="2000" dirty="0" smtClean="0">
                <a:latin typeface="Menlo Regular"/>
                <a:cs typeface="Menlo Regular"/>
              </a:rPr>
              <a:t> quotient(line_segment </a:t>
            </a:r>
            <a:r>
              <a:rPr lang="en-US" sz="2000" dirty="0">
                <a:latin typeface="Menlo Regular"/>
                <a:cs typeface="Menlo Regular"/>
              </a:rPr>
              <a:t>a, </a:t>
            </a:r>
            <a:r>
              <a:rPr lang="en-US" sz="2000" dirty="0" smtClean="0">
                <a:latin typeface="Menlo Regular"/>
                <a:cs typeface="Menlo Regular"/>
              </a:rPr>
              <a:t>line_segment </a:t>
            </a:r>
            <a:r>
              <a:rPr lang="en-US" sz="2000" dirty="0">
                <a:latin typeface="Menlo Regular"/>
                <a:cs typeface="Menlo Regular"/>
              </a:rPr>
              <a:t>b</a:t>
            </a:r>
            <a:r>
              <a:rPr lang="en-US" sz="2000" dirty="0" smtClean="0">
                <a:latin typeface="Menlo Regular"/>
                <a:cs typeface="Menlo Regular"/>
              </a:rPr>
              <a:t>) {</a:t>
            </a:r>
            <a:endParaRPr lang="en-US" sz="2000" dirty="0">
              <a:latin typeface="Menlo Regular"/>
              <a:cs typeface="Menlo Regular"/>
            </a:endParaRPr>
          </a:p>
          <a:p>
            <a:pPr marL="0" indent="0">
              <a:buNone/>
            </a:pPr>
            <a:r>
              <a:rPr lang="en-US" sz="2000" dirty="0">
                <a:latin typeface="Menlo Regular"/>
                <a:cs typeface="Menlo Regular"/>
              </a:rPr>
              <a:t>  </a:t>
            </a:r>
            <a:r>
              <a:rPr lang="en-US" sz="2000" dirty="0" smtClean="0">
                <a:latin typeface="Menlo Regular"/>
                <a:cs typeface="Menlo Regular"/>
              </a:rPr>
              <a:t>/</a:t>
            </a:r>
            <a:r>
              <a:rPr lang="en-US" sz="2000" dirty="0">
                <a:latin typeface="Menlo Regular"/>
                <a:cs typeface="Menlo Regular"/>
              </a:rPr>
              <a:t>/ </a:t>
            </a:r>
            <a:r>
              <a:rPr lang="en-US" sz="2000" dirty="0">
                <a:cs typeface="Menlo Regular"/>
              </a:rPr>
              <a:t>Precondition: </a:t>
            </a:r>
            <a:r>
              <a:rPr lang="en-US" sz="2000" i="1" dirty="0" smtClean="0">
                <a:cs typeface="Menlo Regular"/>
              </a:rPr>
              <a:t>b </a:t>
            </a:r>
            <a:r>
              <a:rPr lang="en-US" sz="2000" i="1" dirty="0">
                <a:cs typeface="Menlo Regular"/>
              </a:rPr>
              <a:t>&gt; </a:t>
            </a:r>
            <a:r>
              <a:rPr lang="en-US" sz="2000" i="1" dirty="0" smtClean="0">
                <a:cs typeface="Menlo Regular"/>
              </a:rPr>
              <a:t>0</a:t>
            </a:r>
            <a:endParaRPr lang="en-US" sz="2000" i="1" dirty="0">
              <a:cs typeface="Menlo Regular"/>
            </a:endParaRPr>
          </a:p>
          <a:p>
            <a:pPr marL="0" indent="0">
              <a:buNone/>
            </a:pPr>
            <a:r>
              <a:rPr lang="en-US" sz="2000" dirty="0" smtClean="0">
                <a:latin typeface="Menlo Regular"/>
                <a:cs typeface="Menlo Regular"/>
              </a:rPr>
              <a:t>  if </a:t>
            </a:r>
            <a:r>
              <a:rPr lang="en-US" sz="2000" dirty="0">
                <a:latin typeface="Menlo Regular"/>
                <a:cs typeface="Menlo Regular"/>
              </a:rPr>
              <a:t>(a &lt; b) </a:t>
            </a:r>
            <a:r>
              <a:rPr lang="en-US" sz="2000" dirty="0" smtClean="0">
                <a:latin typeface="Menlo Regular"/>
                <a:cs typeface="Menlo Regular"/>
              </a:rPr>
              <a:t>return integer(</a:t>
            </a:r>
            <a:r>
              <a:rPr lang="en-US" sz="2000" dirty="0">
                <a:latin typeface="Menlo Regular"/>
                <a:cs typeface="Menlo Regular"/>
              </a:rPr>
              <a:t>0</a:t>
            </a:r>
            <a:r>
              <a:rPr lang="en-US" sz="2000" dirty="0" smtClean="0">
                <a:latin typeface="Menlo Regular"/>
                <a:cs typeface="Menlo Regular"/>
              </a:rPr>
              <a:t>);</a:t>
            </a:r>
            <a:endParaRPr lang="en-US" sz="2000" dirty="0">
              <a:latin typeface="Menlo Regular"/>
              <a:cs typeface="Menlo Regular"/>
            </a:endParaRPr>
          </a:p>
          <a:p>
            <a:pPr marL="0" indent="0">
              <a:buNone/>
            </a:pPr>
            <a:r>
              <a:rPr lang="en-US" sz="2000" dirty="0">
                <a:latin typeface="Menlo Regular"/>
                <a:cs typeface="Menlo Regular"/>
              </a:rPr>
              <a:t>  </a:t>
            </a:r>
            <a:r>
              <a:rPr lang="en-US" sz="2000" dirty="0" smtClean="0">
                <a:latin typeface="Menlo Regular"/>
                <a:cs typeface="Menlo Regular"/>
              </a:rPr>
              <a:t>line_segment </a:t>
            </a:r>
            <a:r>
              <a:rPr lang="en-US" sz="2000" dirty="0">
                <a:latin typeface="Menlo Regular"/>
                <a:cs typeface="Menlo Regular"/>
              </a:rPr>
              <a:t>c = largest_doubling(a, b)</a:t>
            </a:r>
            <a:r>
              <a:rPr lang="en-US" sz="2000" dirty="0" smtClean="0">
                <a:latin typeface="Menlo Regular"/>
                <a:cs typeface="Menlo Regular"/>
              </a:rPr>
              <a:t>; </a:t>
            </a:r>
          </a:p>
          <a:p>
            <a:pPr marL="0" indent="0">
              <a:buNone/>
            </a:pPr>
            <a:r>
              <a:rPr lang="en-US" sz="2000" b="1" dirty="0">
                <a:solidFill>
                  <a:srgbClr val="FF0000"/>
                </a:solidFill>
                <a:latin typeface="Menlo Regular"/>
                <a:cs typeface="Menlo Regular"/>
              </a:rPr>
              <a:t> </a:t>
            </a:r>
            <a:r>
              <a:rPr lang="en-US" sz="2000" b="1" dirty="0" smtClean="0">
                <a:solidFill>
                  <a:srgbClr val="FF0000"/>
                </a:solidFill>
                <a:latin typeface="Menlo Regular"/>
                <a:cs typeface="Menlo Regular"/>
              </a:rPr>
              <a:t> integer n</a:t>
            </a:r>
            <a:r>
              <a:rPr lang="en-US" sz="2000" b="1" dirty="0">
                <a:solidFill>
                  <a:srgbClr val="FF0000"/>
                </a:solidFill>
                <a:latin typeface="Menlo Regular"/>
                <a:cs typeface="Menlo Regular"/>
              </a:rPr>
              <a:t>(1);</a:t>
            </a:r>
          </a:p>
          <a:p>
            <a:pPr marL="0" indent="0">
              <a:buNone/>
            </a:pPr>
            <a:r>
              <a:rPr lang="en-US" sz="2000" dirty="0">
                <a:latin typeface="Menlo Regular"/>
                <a:cs typeface="Menlo Regular"/>
              </a:rPr>
              <a:t>  </a:t>
            </a:r>
            <a:r>
              <a:rPr lang="en-US" sz="2000" dirty="0" smtClean="0">
                <a:latin typeface="Menlo Regular"/>
                <a:cs typeface="Menlo Regular"/>
              </a:rPr>
              <a:t>a </a:t>
            </a:r>
            <a:r>
              <a:rPr lang="en-US" sz="2000" dirty="0">
                <a:latin typeface="Menlo Regular"/>
                <a:cs typeface="Menlo Regular"/>
              </a:rPr>
              <a:t>= a </a:t>
            </a:r>
            <a:r>
              <a:rPr lang="en-US" sz="2000" dirty="0" smtClean="0">
                <a:latin typeface="Menlo Regular"/>
                <a:cs typeface="Menlo Regular"/>
              </a:rPr>
              <a:t>– </a:t>
            </a:r>
            <a:r>
              <a:rPr lang="en-US" sz="2000" dirty="0">
                <a:latin typeface="Menlo Regular"/>
                <a:cs typeface="Menlo Regular"/>
              </a:rPr>
              <a:t>c</a:t>
            </a:r>
            <a:r>
              <a:rPr lang="en-US" sz="2000" dirty="0" smtClean="0">
                <a:latin typeface="Menlo Regular"/>
                <a:cs typeface="Menlo Regular"/>
              </a:rPr>
              <a:t>;</a:t>
            </a:r>
            <a:endParaRPr lang="en-US" sz="2000" dirty="0">
              <a:latin typeface="Menlo Regular"/>
              <a:cs typeface="Menlo Regular"/>
            </a:endParaRPr>
          </a:p>
          <a:p>
            <a:pPr marL="0" indent="0">
              <a:buNone/>
            </a:pPr>
            <a:r>
              <a:rPr lang="en-US" sz="2000" dirty="0">
                <a:latin typeface="Menlo Regular"/>
                <a:cs typeface="Menlo Regular"/>
              </a:rPr>
              <a:t>  while (c != b) {</a:t>
            </a:r>
          </a:p>
          <a:p>
            <a:pPr marL="0" indent="0">
              <a:buNone/>
            </a:pPr>
            <a:r>
              <a:rPr lang="en-US" sz="2000" dirty="0">
                <a:latin typeface="Menlo Regular"/>
                <a:cs typeface="Menlo Regular"/>
              </a:rPr>
              <a:t>      c = half(c); </a:t>
            </a:r>
            <a:r>
              <a:rPr lang="en-US" sz="2000" b="1" dirty="0">
                <a:solidFill>
                  <a:srgbClr val="FF0000"/>
                </a:solidFill>
                <a:latin typeface="Menlo Regular"/>
                <a:cs typeface="Menlo Regular"/>
              </a:rPr>
              <a:t>n = n + n;</a:t>
            </a:r>
          </a:p>
          <a:p>
            <a:pPr marL="0" indent="0">
              <a:buNone/>
            </a:pPr>
            <a:r>
              <a:rPr lang="en-US" sz="2000" dirty="0">
                <a:latin typeface="Menlo Regular"/>
                <a:cs typeface="Menlo Regular"/>
              </a:rPr>
              <a:t>      if (c &lt;= a) { a = a – c; </a:t>
            </a:r>
            <a:r>
              <a:rPr lang="en-US" sz="2000" b="1" dirty="0">
                <a:solidFill>
                  <a:srgbClr val="FF0000"/>
                </a:solidFill>
                <a:latin typeface="Menlo Regular"/>
                <a:cs typeface="Menlo Regular"/>
              </a:rPr>
              <a:t>n = n + 1; </a:t>
            </a:r>
            <a:r>
              <a:rPr lang="en-US" sz="2000" dirty="0">
                <a:latin typeface="Menlo Regular"/>
                <a:cs typeface="Menlo Regular"/>
              </a:rPr>
              <a:t>}</a:t>
            </a:r>
          </a:p>
          <a:p>
            <a:pPr marL="0" indent="0">
              <a:buNone/>
            </a:pPr>
            <a:r>
              <a:rPr lang="en-US" sz="2000" dirty="0">
                <a:latin typeface="Menlo Regular"/>
                <a:cs typeface="Menlo Regular"/>
              </a:rPr>
              <a:t>  }</a:t>
            </a:r>
          </a:p>
          <a:p>
            <a:pPr marL="0" indent="0">
              <a:buNone/>
            </a:pPr>
            <a:r>
              <a:rPr lang="en-US" sz="2000" dirty="0">
                <a:latin typeface="Menlo Regular"/>
                <a:cs typeface="Menlo Regular"/>
              </a:rPr>
              <a:t>  return </a:t>
            </a:r>
            <a:r>
              <a:rPr lang="en-US" sz="2000" b="1" dirty="0" smtClean="0">
                <a:solidFill>
                  <a:srgbClr val="FF0000"/>
                </a:solidFill>
                <a:latin typeface="Menlo Regular"/>
                <a:cs typeface="Menlo Regular"/>
              </a:rPr>
              <a:t>n</a:t>
            </a:r>
            <a:r>
              <a:rPr lang="en-US" sz="2000" dirty="0" smtClean="0">
                <a:latin typeface="Menlo Regular"/>
                <a:cs typeface="Menlo Regular"/>
              </a:rPr>
              <a:t>;</a:t>
            </a:r>
            <a:endParaRPr lang="en-US" sz="2000" dirty="0">
              <a:latin typeface="Menlo Regular"/>
              <a:cs typeface="Menlo Regular"/>
            </a:endParaRP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72</a:t>
            </a:fld>
            <a:endParaRPr lang="en-US"/>
          </a:p>
        </p:txBody>
      </p:sp>
    </p:spTree>
    <p:extLst>
      <p:ext uri="{BB962C8B-B14F-4D97-AF65-F5344CB8AC3E}">
        <p14:creationId xmlns:p14="http://schemas.microsoft.com/office/powerpoint/2010/main" val="88112056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Ahmes Knew It</a:t>
            </a:r>
            <a:endParaRPr lang="en-US" dirty="0"/>
          </a:p>
        </p:txBody>
      </p:sp>
      <p:sp>
        <p:nvSpPr>
          <p:cNvPr id="3" name="Content Placeholder 2"/>
          <p:cNvSpPr>
            <a:spLocks noGrp="1"/>
          </p:cNvSpPr>
          <p:nvPr>
            <p:ph idx="1"/>
          </p:nvPr>
        </p:nvSpPr>
        <p:spPr/>
        <p:txBody>
          <a:bodyPr/>
          <a:lstStyle/>
          <a:p>
            <a:r>
              <a:rPr lang="en-US" dirty="0" smtClean="0"/>
              <a:t>A primitive version of quotient algorithm appears in the </a:t>
            </a:r>
            <a:r>
              <a:rPr lang="en-US" dirty="0" err="1" smtClean="0"/>
              <a:t>Rhind</a:t>
            </a:r>
            <a:r>
              <a:rPr lang="en-US" dirty="0" smtClean="0"/>
              <a:t> papyrus.</a:t>
            </a:r>
            <a:endParaRPr lang="en-US" dirty="0"/>
          </a:p>
          <a:p>
            <a:endParaRPr lang="en-US" dirty="0" smtClean="0"/>
          </a:p>
          <a:p>
            <a:r>
              <a:rPr lang="en-US" dirty="0" smtClean="0"/>
              <a:t>It is an “algorithmic inverse” of Egyptian multiplication.</a:t>
            </a:r>
          </a:p>
          <a:p>
            <a:endParaRPr lang="en-US" dirty="0"/>
          </a:p>
          <a:p>
            <a:r>
              <a:rPr lang="en-US" dirty="0" smtClean="0"/>
              <a:t>It was known to the Greeks as Egyptian division.</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73</a:t>
            </a:fld>
            <a:endParaRPr lang="en-US"/>
          </a:p>
        </p:txBody>
      </p:sp>
    </p:spTree>
    <p:extLst>
      <p:ext uri="{BB962C8B-B14F-4D97-AF65-F5344CB8AC3E}">
        <p14:creationId xmlns:p14="http://schemas.microsoft.com/office/powerpoint/2010/main" val="313253812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quotient and remainder</a:t>
            </a:r>
            <a:endParaRPr lang="en-US" dirty="0"/>
          </a:p>
        </p:txBody>
      </p:sp>
      <p:sp>
        <p:nvSpPr>
          <p:cNvPr id="3" name="Content Placeholder 2"/>
          <p:cNvSpPr>
            <a:spLocks noGrp="1"/>
          </p:cNvSpPr>
          <p:nvPr>
            <p:ph idx="1"/>
          </p:nvPr>
        </p:nvSpPr>
        <p:spPr>
          <a:xfrm>
            <a:off x="152400" y="1600200"/>
            <a:ext cx="8839200" cy="4525963"/>
          </a:xfrm>
        </p:spPr>
        <p:txBody>
          <a:bodyPr/>
          <a:lstStyle/>
          <a:p>
            <a:pPr marL="0" indent="0">
              <a:buNone/>
            </a:pPr>
            <a:r>
              <a:rPr lang="en-US" sz="2000" b="1" dirty="0" smtClean="0">
                <a:solidFill>
                  <a:srgbClr val="FF0000"/>
                </a:solidFill>
                <a:latin typeface="Menlo Regular"/>
                <a:cs typeface="Menlo Regular"/>
              </a:rPr>
              <a:t>std::pair&lt;integer, line_segment&gt;</a:t>
            </a:r>
            <a:endParaRPr lang="en-US" sz="2000" b="1" dirty="0">
              <a:solidFill>
                <a:srgbClr val="FF0000"/>
              </a:solidFill>
              <a:latin typeface="Menlo Regular"/>
              <a:cs typeface="Menlo Regular"/>
            </a:endParaRPr>
          </a:p>
          <a:p>
            <a:pPr marL="0" indent="0">
              <a:buNone/>
            </a:pPr>
            <a:r>
              <a:rPr lang="en-US" sz="2000" dirty="0" smtClean="0">
                <a:latin typeface="Menlo Regular"/>
                <a:cs typeface="Menlo Regular"/>
              </a:rPr>
              <a:t>quotient_remainder(line_segment </a:t>
            </a:r>
            <a:r>
              <a:rPr lang="en-US" sz="2000" dirty="0">
                <a:latin typeface="Menlo Regular"/>
                <a:cs typeface="Menlo Regular"/>
              </a:rPr>
              <a:t>a, </a:t>
            </a:r>
            <a:r>
              <a:rPr lang="en-US" sz="2000" dirty="0" smtClean="0">
                <a:latin typeface="Menlo Regular"/>
                <a:cs typeface="Menlo Regular"/>
              </a:rPr>
              <a:t>line_segment </a:t>
            </a:r>
            <a:r>
              <a:rPr lang="en-US" sz="2000" dirty="0">
                <a:latin typeface="Menlo Regular"/>
                <a:cs typeface="Menlo Regular"/>
              </a:rPr>
              <a:t>b</a:t>
            </a:r>
            <a:r>
              <a:rPr lang="en-US" sz="2000" dirty="0" smtClean="0">
                <a:latin typeface="Menlo Regular"/>
                <a:cs typeface="Menlo Regular"/>
              </a:rPr>
              <a:t>) {</a:t>
            </a:r>
            <a:endParaRPr lang="en-US" sz="2000" dirty="0">
              <a:latin typeface="Menlo Regular"/>
              <a:cs typeface="Menlo Regular"/>
            </a:endParaRPr>
          </a:p>
          <a:p>
            <a:pPr marL="0" indent="0">
              <a:buNone/>
            </a:pPr>
            <a:r>
              <a:rPr lang="en-US" sz="2000" dirty="0">
                <a:latin typeface="Menlo Regular"/>
                <a:cs typeface="Menlo Regular"/>
              </a:rPr>
              <a:t>  </a:t>
            </a:r>
            <a:r>
              <a:rPr lang="en-US" sz="2000" dirty="0" smtClean="0">
                <a:latin typeface="Menlo Regular"/>
                <a:cs typeface="Menlo Regular"/>
              </a:rPr>
              <a:t>/</a:t>
            </a:r>
            <a:r>
              <a:rPr lang="en-US" sz="2000" dirty="0">
                <a:latin typeface="Menlo Regular"/>
                <a:cs typeface="Menlo Regular"/>
              </a:rPr>
              <a:t>/ </a:t>
            </a:r>
            <a:r>
              <a:rPr lang="en-US" sz="2000" dirty="0">
                <a:cs typeface="Menlo Regular"/>
              </a:rPr>
              <a:t>Precondition: </a:t>
            </a:r>
            <a:r>
              <a:rPr lang="en-US" sz="2000" i="1" dirty="0" smtClean="0">
                <a:cs typeface="Menlo Regular"/>
              </a:rPr>
              <a:t>b </a:t>
            </a:r>
            <a:r>
              <a:rPr lang="en-US" sz="2000" i="1" dirty="0">
                <a:cs typeface="Menlo Regular"/>
              </a:rPr>
              <a:t>&gt; </a:t>
            </a:r>
            <a:r>
              <a:rPr lang="en-US" sz="2000" i="1" dirty="0" smtClean="0">
                <a:cs typeface="Menlo Regular"/>
              </a:rPr>
              <a:t>0</a:t>
            </a:r>
            <a:endParaRPr lang="en-US" sz="2000" i="1" dirty="0">
              <a:cs typeface="Menlo Regular"/>
            </a:endParaRPr>
          </a:p>
          <a:p>
            <a:pPr marL="0" indent="0">
              <a:buNone/>
            </a:pPr>
            <a:r>
              <a:rPr lang="en-US" sz="2000" dirty="0" smtClean="0">
                <a:latin typeface="Menlo Regular"/>
                <a:cs typeface="Menlo Regular"/>
              </a:rPr>
              <a:t>  if </a:t>
            </a:r>
            <a:r>
              <a:rPr lang="en-US" sz="2000" dirty="0">
                <a:latin typeface="Menlo Regular"/>
                <a:cs typeface="Menlo Regular"/>
              </a:rPr>
              <a:t>(a &lt; b) return </a:t>
            </a:r>
            <a:r>
              <a:rPr lang="en-US" sz="2000" b="1" dirty="0" smtClean="0">
                <a:solidFill>
                  <a:srgbClr val="FF0000"/>
                </a:solidFill>
                <a:latin typeface="Menlo Regular"/>
                <a:cs typeface="Menlo Regular"/>
              </a:rPr>
              <a:t>std::make_pair(integer(</a:t>
            </a:r>
            <a:r>
              <a:rPr lang="en-US" sz="2000" b="1" dirty="0">
                <a:solidFill>
                  <a:srgbClr val="FF0000"/>
                </a:solidFill>
                <a:latin typeface="Menlo Regular"/>
                <a:cs typeface="Menlo Regular"/>
              </a:rPr>
              <a:t>0), a)</a:t>
            </a:r>
            <a:r>
              <a:rPr lang="en-US" sz="2000" dirty="0">
                <a:latin typeface="Menlo Regular"/>
                <a:cs typeface="Menlo Regular"/>
              </a:rPr>
              <a:t>;</a:t>
            </a:r>
          </a:p>
          <a:p>
            <a:pPr marL="0" indent="0">
              <a:buNone/>
            </a:pPr>
            <a:r>
              <a:rPr lang="en-US" sz="2000" dirty="0">
                <a:latin typeface="Menlo Regular"/>
                <a:cs typeface="Menlo Regular"/>
              </a:rPr>
              <a:t>  </a:t>
            </a:r>
            <a:r>
              <a:rPr lang="en-US" sz="2000" dirty="0" smtClean="0">
                <a:latin typeface="Menlo Regular"/>
                <a:cs typeface="Menlo Regular"/>
              </a:rPr>
              <a:t>line_segment </a:t>
            </a:r>
            <a:r>
              <a:rPr lang="en-US" sz="2000" dirty="0">
                <a:latin typeface="Menlo Regular"/>
                <a:cs typeface="Menlo Regular"/>
              </a:rPr>
              <a:t>c = largest_doubling(a, b)</a:t>
            </a:r>
            <a:r>
              <a:rPr lang="en-US" sz="2000" dirty="0" smtClean="0">
                <a:latin typeface="Menlo Regular"/>
                <a:cs typeface="Menlo Regular"/>
              </a:rPr>
              <a:t>; </a:t>
            </a:r>
          </a:p>
          <a:p>
            <a:pPr marL="0" indent="0">
              <a:buNone/>
            </a:pPr>
            <a:r>
              <a:rPr lang="en-US" sz="2000" b="1" dirty="0">
                <a:solidFill>
                  <a:srgbClr val="FF0000"/>
                </a:solidFill>
                <a:latin typeface="Menlo Regular"/>
                <a:cs typeface="Menlo Regular"/>
              </a:rPr>
              <a:t> </a:t>
            </a:r>
            <a:r>
              <a:rPr lang="en-US" sz="2000" b="1" dirty="0" smtClean="0">
                <a:solidFill>
                  <a:srgbClr val="FF0000"/>
                </a:solidFill>
                <a:latin typeface="Menlo Regular"/>
                <a:cs typeface="Menlo Regular"/>
              </a:rPr>
              <a:t> </a:t>
            </a:r>
            <a:r>
              <a:rPr lang="en-US" sz="2000" dirty="0" smtClean="0">
                <a:latin typeface="Menlo Regular"/>
                <a:cs typeface="Menlo Regular"/>
              </a:rPr>
              <a:t>integer n</a:t>
            </a:r>
            <a:r>
              <a:rPr lang="en-US" sz="2000" dirty="0">
                <a:latin typeface="Menlo Regular"/>
                <a:cs typeface="Menlo Regular"/>
              </a:rPr>
              <a:t>(1);</a:t>
            </a:r>
          </a:p>
          <a:p>
            <a:pPr marL="0" indent="0">
              <a:buNone/>
            </a:pPr>
            <a:r>
              <a:rPr lang="en-US" sz="2000" dirty="0">
                <a:latin typeface="Menlo Regular"/>
                <a:cs typeface="Menlo Regular"/>
              </a:rPr>
              <a:t>  </a:t>
            </a:r>
            <a:r>
              <a:rPr lang="en-US" sz="2000" dirty="0" smtClean="0">
                <a:latin typeface="Menlo Regular"/>
                <a:cs typeface="Menlo Regular"/>
              </a:rPr>
              <a:t>a </a:t>
            </a:r>
            <a:r>
              <a:rPr lang="en-US" sz="2000" dirty="0">
                <a:latin typeface="Menlo Regular"/>
                <a:cs typeface="Menlo Regular"/>
              </a:rPr>
              <a:t>= a </a:t>
            </a:r>
            <a:r>
              <a:rPr lang="en-US" sz="2000" dirty="0" smtClean="0">
                <a:latin typeface="Menlo Regular"/>
                <a:cs typeface="Menlo Regular"/>
              </a:rPr>
              <a:t>– </a:t>
            </a:r>
            <a:r>
              <a:rPr lang="en-US" sz="2000" dirty="0">
                <a:latin typeface="Menlo Regular"/>
                <a:cs typeface="Menlo Regular"/>
              </a:rPr>
              <a:t>c</a:t>
            </a:r>
            <a:r>
              <a:rPr lang="en-US" sz="2000" dirty="0" smtClean="0">
                <a:latin typeface="Menlo Regular"/>
                <a:cs typeface="Menlo Regular"/>
              </a:rPr>
              <a:t>;</a:t>
            </a:r>
            <a:endParaRPr lang="en-US" sz="2000" dirty="0">
              <a:latin typeface="Menlo Regular"/>
              <a:cs typeface="Menlo Regular"/>
            </a:endParaRPr>
          </a:p>
          <a:p>
            <a:pPr marL="0" indent="0">
              <a:buNone/>
            </a:pPr>
            <a:r>
              <a:rPr lang="en-US" sz="2000" dirty="0">
                <a:latin typeface="Menlo Regular"/>
                <a:cs typeface="Menlo Regular"/>
              </a:rPr>
              <a:t>  while (c != b) {</a:t>
            </a:r>
          </a:p>
          <a:p>
            <a:pPr marL="0" indent="0">
              <a:buNone/>
            </a:pPr>
            <a:r>
              <a:rPr lang="en-US" sz="2000" dirty="0">
                <a:latin typeface="Menlo Regular"/>
                <a:cs typeface="Menlo Regular"/>
              </a:rPr>
              <a:t>      c = half(c); </a:t>
            </a:r>
            <a:r>
              <a:rPr lang="en-US" sz="2000" dirty="0">
                <a:solidFill>
                  <a:srgbClr val="000000"/>
                </a:solidFill>
                <a:latin typeface="Menlo Regular"/>
                <a:cs typeface="Menlo Regular"/>
              </a:rPr>
              <a:t>n = n + n;</a:t>
            </a:r>
          </a:p>
          <a:p>
            <a:pPr marL="0" indent="0">
              <a:buNone/>
            </a:pPr>
            <a:r>
              <a:rPr lang="en-US" sz="2000" dirty="0">
                <a:latin typeface="Menlo Regular"/>
                <a:cs typeface="Menlo Regular"/>
              </a:rPr>
              <a:t>      if (c &lt;= a) { a = a – c; </a:t>
            </a:r>
            <a:r>
              <a:rPr lang="en-US" sz="2000" dirty="0">
                <a:solidFill>
                  <a:srgbClr val="000000"/>
                </a:solidFill>
                <a:latin typeface="Menlo Regular"/>
                <a:cs typeface="Menlo Regular"/>
              </a:rPr>
              <a:t>n = n + 1; </a:t>
            </a:r>
            <a:r>
              <a:rPr lang="en-US" sz="2000" dirty="0">
                <a:latin typeface="Menlo Regular"/>
                <a:cs typeface="Menlo Regular"/>
              </a:rPr>
              <a:t>}</a:t>
            </a:r>
          </a:p>
          <a:p>
            <a:pPr marL="0" indent="0">
              <a:buNone/>
            </a:pPr>
            <a:r>
              <a:rPr lang="en-US" sz="2000" dirty="0">
                <a:latin typeface="Menlo Regular"/>
                <a:cs typeface="Menlo Regular"/>
              </a:rPr>
              <a:t>  }</a:t>
            </a:r>
          </a:p>
          <a:p>
            <a:pPr marL="0" indent="0">
              <a:buNone/>
            </a:pPr>
            <a:r>
              <a:rPr lang="en-US" sz="2000" dirty="0">
                <a:latin typeface="Menlo Regular"/>
                <a:cs typeface="Menlo Regular"/>
              </a:rPr>
              <a:t>  return </a:t>
            </a:r>
            <a:r>
              <a:rPr lang="en-US" sz="2000" b="1" dirty="0">
                <a:solidFill>
                  <a:srgbClr val="FF0000"/>
                </a:solidFill>
                <a:latin typeface="Menlo Regular"/>
                <a:cs typeface="Menlo Regular"/>
              </a:rPr>
              <a:t>std:</a:t>
            </a:r>
            <a:r>
              <a:rPr lang="en-US" sz="2000" b="1" dirty="0" smtClean="0">
                <a:solidFill>
                  <a:srgbClr val="FF0000"/>
                </a:solidFill>
                <a:latin typeface="Menlo Regular"/>
                <a:cs typeface="Menlo Regular"/>
              </a:rPr>
              <a:t>:make_pair(</a:t>
            </a:r>
            <a:r>
              <a:rPr lang="en-US" sz="2000" b="1" dirty="0">
                <a:solidFill>
                  <a:srgbClr val="FF0000"/>
                </a:solidFill>
                <a:latin typeface="Menlo Regular"/>
                <a:cs typeface="Menlo Regular"/>
              </a:rPr>
              <a:t>n, a);</a:t>
            </a:r>
          </a:p>
          <a:p>
            <a:pPr marL="0" indent="0">
              <a:buNone/>
            </a:pPr>
            <a:r>
              <a:rPr lang="en-US" sz="2000" dirty="0" smtClean="0">
                <a:latin typeface="Menlo Regular"/>
                <a:cs typeface="Menlo Regular"/>
              </a:rPr>
              <a:t>} </a:t>
            </a:r>
          </a:p>
          <a:p>
            <a:pPr marL="0" indent="0">
              <a:buNone/>
            </a:pPr>
            <a:r>
              <a:rPr lang="en-US" sz="1800" i="1" dirty="0" smtClean="0"/>
              <a:t>Computing both quotient </a:t>
            </a:r>
            <a:r>
              <a:rPr lang="en-US" sz="1800" i="1" dirty="0"/>
              <a:t>and remainder is not more complex than just quotient</a:t>
            </a:r>
            <a:r>
              <a:rPr lang="en-US" sz="1800" dirty="0"/>
              <a:t>.</a:t>
            </a:r>
          </a:p>
          <a:p>
            <a:pPr marL="0" indent="0">
              <a:buNone/>
            </a:pPr>
            <a:endParaRPr lang="en-US" sz="2000" dirty="0">
              <a:latin typeface="Menlo Regular"/>
              <a:cs typeface="Menlo Regular"/>
            </a:endParaRP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74</a:t>
            </a:fld>
            <a:endParaRPr lang="en-US" dirty="0"/>
          </a:p>
        </p:txBody>
      </p:sp>
    </p:spTree>
    <p:extLst>
      <p:ext uri="{BB962C8B-B14F-4D97-AF65-F5344CB8AC3E}">
        <p14:creationId xmlns:p14="http://schemas.microsoft.com/office/powerpoint/2010/main" val="7286347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Floyd-Knuth: no halving</a:t>
            </a:r>
            <a:endParaRPr lang="en-US" dirty="0"/>
          </a:p>
        </p:txBody>
      </p:sp>
      <p:sp>
        <p:nvSpPr>
          <p:cNvPr id="3" name="Content Placeholder 2"/>
          <p:cNvSpPr>
            <a:spLocks noGrp="1"/>
          </p:cNvSpPr>
          <p:nvPr>
            <p:ph idx="1"/>
          </p:nvPr>
        </p:nvSpPr>
        <p:spPr>
          <a:xfrm>
            <a:off x="0" y="1600200"/>
            <a:ext cx="9067800" cy="5029200"/>
          </a:xfrm>
        </p:spPr>
        <p:txBody>
          <a:bodyPr>
            <a:normAutofit fontScale="92500" lnSpcReduction="20000"/>
          </a:bodyPr>
          <a:lstStyle/>
          <a:p>
            <a:pPr marL="0" indent="0">
              <a:buNone/>
            </a:pPr>
            <a:r>
              <a:rPr lang="en-US" sz="2400" dirty="0" smtClean="0">
                <a:latin typeface="Menlo Regular"/>
                <a:cs typeface="Menlo Regular"/>
              </a:rPr>
              <a:t>line_segment remainder_fibonacci(</a:t>
            </a:r>
          </a:p>
          <a:p>
            <a:pPr marL="0" indent="0">
              <a:buNone/>
            </a:pPr>
            <a:r>
              <a:rPr lang="en-US" sz="2400" dirty="0">
                <a:latin typeface="Menlo Regular"/>
                <a:cs typeface="Menlo Regular"/>
              </a:rPr>
              <a:t> </a:t>
            </a:r>
            <a:r>
              <a:rPr lang="en-US" sz="2400" dirty="0" smtClean="0">
                <a:latin typeface="Menlo Regular"/>
                <a:cs typeface="Menlo Regular"/>
              </a:rPr>
              <a:t>      line_segment </a:t>
            </a:r>
            <a:r>
              <a:rPr lang="en-US" sz="2400" dirty="0">
                <a:latin typeface="Menlo Regular"/>
                <a:cs typeface="Menlo Regular"/>
              </a:rPr>
              <a:t>a, </a:t>
            </a:r>
            <a:r>
              <a:rPr lang="en-US" sz="2400" dirty="0" smtClean="0">
                <a:latin typeface="Menlo Regular"/>
                <a:cs typeface="Menlo Regular"/>
              </a:rPr>
              <a:t>line_segment </a:t>
            </a:r>
            <a:r>
              <a:rPr lang="en-US" sz="2400" dirty="0">
                <a:latin typeface="Menlo Regular"/>
                <a:cs typeface="Menlo Regular"/>
              </a:rPr>
              <a:t>b) {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a:t>
            </a:r>
            <a:r>
              <a:rPr lang="en-US" sz="2400" dirty="0">
                <a:latin typeface="Menlo Regular"/>
                <a:cs typeface="Menlo Regular"/>
              </a:rPr>
              <a:t>/ Precondition: </a:t>
            </a:r>
            <a:r>
              <a:rPr lang="en-US" sz="2400" dirty="0" smtClean="0">
                <a:latin typeface="Menlo Regular"/>
                <a:cs typeface="Menlo Regular"/>
              </a:rPr>
              <a:t>b </a:t>
            </a:r>
            <a:r>
              <a:rPr lang="en-US" sz="2400" dirty="0">
                <a:latin typeface="Menlo Regular"/>
                <a:cs typeface="Menlo Regular"/>
              </a:rPr>
              <a:t>&gt; </a:t>
            </a:r>
            <a:r>
              <a:rPr lang="en-US" sz="2400" dirty="0" smtClean="0">
                <a:latin typeface="Menlo Regular"/>
                <a:cs typeface="Menlo Regular"/>
              </a:rPr>
              <a:t>0 </a:t>
            </a:r>
          </a:p>
          <a:p>
            <a:pPr marL="0" indent="0">
              <a:buNone/>
            </a:pPr>
            <a:r>
              <a:rPr lang="en-US" sz="2400" dirty="0">
                <a:latin typeface="Menlo Regular"/>
                <a:cs typeface="Menlo Regular"/>
              </a:rPr>
              <a:t> </a:t>
            </a:r>
            <a:r>
              <a:rPr lang="en-US" sz="2400" dirty="0" smtClean="0">
                <a:latin typeface="Menlo Regular"/>
                <a:cs typeface="Menlo Regular"/>
              </a:rPr>
              <a:t> if </a:t>
            </a:r>
            <a:r>
              <a:rPr lang="en-US" sz="2400" dirty="0">
                <a:latin typeface="Menlo Regular"/>
                <a:cs typeface="Menlo Regular"/>
              </a:rPr>
              <a:t>(a &lt; b) return a;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line_segment </a:t>
            </a:r>
            <a:r>
              <a:rPr lang="en-US" sz="2400" dirty="0">
                <a:latin typeface="Menlo Regular"/>
                <a:cs typeface="Menlo Regular"/>
              </a:rPr>
              <a:t>c = b;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do </a:t>
            </a:r>
            <a:r>
              <a:rPr lang="en-US" sz="2400" dirty="0">
                <a:latin typeface="Menlo Regular"/>
                <a:cs typeface="Menlo Regular"/>
              </a:rPr>
              <a:t>{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line_segment </a:t>
            </a:r>
            <a:r>
              <a:rPr lang="en-US" sz="2400" dirty="0">
                <a:latin typeface="Menlo Regular"/>
                <a:cs typeface="Menlo Regular"/>
              </a:rPr>
              <a:t>tmp = c; c = b + c; b </a:t>
            </a:r>
            <a:r>
              <a:rPr lang="en-US" sz="2400" dirty="0" smtClean="0">
                <a:latin typeface="Menlo Regular"/>
                <a:cs typeface="Menlo Regular"/>
              </a:rPr>
              <a:t>= tmp</a:t>
            </a:r>
            <a:r>
              <a:rPr lang="en-US" sz="2400" dirty="0">
                <a:latin typeface="Menlo Regular"/>
                <a:cs typeface="Menlo Regular"/>
              </a:rPr>
              <a:t>;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 while </a:t>
            </a:r>
            <a:r>
              <a:rPr lang="en-US" sz="2400" dirty="0">
                <a:latin typeface="Menlo Regular"/>
                <a:cs typeface="Menlo Regular"/>
              </a:rPr>
              <a:t>(a &gt;= c);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do </a:t>
            </a:r>
            <a:r>
              <a:rPr lang="en-US" sz="2400" dirty="0">
                <a:latin typeface="Menlo Regular"/>
                <a:cs typeface="Menlo Regular"/>
              </a:rPr>
              <a:t>{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if </a:t>
            </a:r>
            <a:r>
              <a:rPr lang="en-US" sz="2400" dirty="0">
                <a:latin typeface="Menlo Regular"/>
                <a:cs typeface="Menlo Regular"/>
              </a:rPr>
              <a:t>(a &gt;= b) a = a - b;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line_segment tmp = </a:t>
            </a:r>
            <a:r>
              <a:rPr lang="en-US" sz="2400" dirty="0">
                <a:latin typeface="Menlo Regular"/>
                <a:cs typeface="Menlo Regular"/>
              </a:rPr>
              <a:t>c </a:t>
            </a:r>
            <a:r>
              <a:rPr lang="en-US" sz="2400" dirty="0" smtClean="0">
                <a:latin typeface="Menlo Regular"/>
                <a:cs typeface="Menlo Regular"/>
              </a:rPr>
              <a:t>– </a:t>
            </a:r>
            <a:r>
              <a:rPr lang="en-US" sz="2400" dirty="0">
                <a:latin typeface="Menlo Regular"/>
                <a:cs typeface="Menlo Regular"/>
              </a:rPr>
              <a:t>b</a:t>
            </a:r>
            <a:r>
              <a:rPr lang="en-US" sz="2400" dirty="0" smtClean="0">
                <a:latin typeface="Menlo Regular"/>
                <a:cs typeface="Menlo Regular"/>
              </a:rPr>
              <a:t>; c </a:t>
            </a:r>
            <a:r>
              <a:rPr lang="en-US" sz="2400" dirty="0">
                <a:latin typeface="Menlo Regular"/>
                <a:cs typeface="Menlo Regular"/>
              </a:rPr>
              <a:t>= b; </a:t>
            </a:r>
            <a:r>
              <a:rPr lang="en-US" sz="2400" dirty="0" smtClean="0">
                <a:latin typeface="Menlo Regular"/>
                <a:cs typeface="Menlo Regular"/>
              </a:rPr>
              <a:t>b </a:t>
            </a:r>
            <a:r>
              <a:rPr lang="en-US" sz="2400" dirty="0">
                <a:latin typeface="Menlo Regular"/>
                <a:cs typeface="Menlo Regular"/>
              </a:rPr>
              <a:t>= tmp;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 while </a:t>
            </a:r>
            <a:r>
              <a:rPr lang="en-US" sz="2400" dirty="0">
                <a:latin typeface="Menlo Regular"/>
                <a:cs typeface="Menlo Regular"/>
              </a:rPr>
              <a:t>(b &lt; c);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return </a:t>
            </a:r>
            <a:r>
              <a:rPr lang="en-US" sz="2400" dirty="0">
                <a:latin typeface="Menlo Regular"/>
                <a:cs typeface="Menlo Regular"/>
              </a:rPr>
              <a:t>a; </a:t>
            </a:r>
            <a:endParaRPr lang="en-US" sz="2400" dirty="0" smtClean="0">
              <a:latin typeface="Menlo Regular"/>
              <a:cs typeface="Menlo Regular"/>
            </a:endParaRPr>
          </a:p>
          <a:p>
            <a:pPr marL="0" indent="0">
              <a:buNone/>
            </a:pPr>
            <a:r>
              <a:rPr lang="en-US" sz="2400" dirty="0" smtClean="0">
                <a:latin typeface="Menlo Regular"/>
                <a:cs typeface="Menlo Regular"/>
              </a:rPr>
              <a:t>}</a:t>
            </a: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75</a:t>
            </a:fld>
            <a:endParaRPr lang="en-US"/>
          </a:p>
        </p:txBody>
      </p:sp>
    </p:spTree>
    <p:extLst>
      <p:ext uri="{BB962C8B-B14F-4D97-AF65-F5344CB8AC3E}">
        <p14:creationId xmlns:p14="http://schemas.microsoft.com/office/powerpoint/2010/main" val="17993909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56078ACE-8697-8342-A92F-F0991339BB03}" type="slidenum">
              <a:rPr lang="en-US" smtClean="0"/>
              <a:t>76</a:t>
            </a:fld>
            <a:endParaRPr lang="en-US" dirty="0"/>
          </a:p>
        </p:txBody>
      </p:sp>
      <p:sp>
        <p:nvSpPr>
          <p:cNvPr id="3" name="Content Placeholder 2"/>
          <p:cNvSpPr>
            <a:spLocks noGrp="1"/>
          </p:cNvSpPr>
          <p:nvPr>
            <p:ph idx="1"/>
          </p:nvPr>
        </p:nvSpPr>
        <p:spPr/>
        <p:txBody>
          <a:bodyPr/>
          <a:lstStyle/>
          <a:p>
            <a:pPr marL="0" indent="0">
              <a:buNone/>
            </a:pPr>
            <a:r>
              <a:rPr lang="en-US" dirty="0" smtClean="0"/>
              <a:t>Design </a:t>
            </a:r>
            <a:r>
              <a:rPr lang="en-US" dirty="0" err="1" smtClean="0">
                <a:latin typeface="Menlo Regular"/>
                <a:cs typeface="Menlo Regular"/>
              </a:rPr>
              <a:t>quotient_fibonacci</a:t>
            </a:r>
            <a:r>
              <a:rPr lang="en-US" dirty="0" smtClean="0"/>
              <a:t> and </a:t>
            </a:r>
            <a:r>
              <a:rPr lang="en-US" dirty="0" err="1" smtClean="0">
                <a:latin typeface="Menlo Regular"/>
                <a:cs typeface="Menlo Regular"/>
              </a:rPr>
              <a:t>quotient_remainder_fibonacci</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76</a:t>
            </a:fld>
            <a:endParaRPr lang="en-US"/>
          </a:p>
        </p:txBody>
      </p:sp>
    </p:spTree>
    <p:extLst>
      <p:ext uri="{BB962C8B-B14F-4D97-AF65-F5344CB8AC3E}">
        <p14:creationId xmlns:p14="http://schemas.microsoft.com/office/powerpoint/2010/main" val="231401958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enlo Regular"/>
                <a:cs typeface="Menlo Regular"/>
              </a:rPr>
              <a:t>gcm_remainder</a:t>
            </a:r>
            <a:endParaRPr lang="en-US" dirty="0">
              <a:latin typeface="Menlo Regular"/>
              <a:cs typeface="Menlo Regular"/>
            </a:endParaRPr>
          </a:p>
        </p:txBody>
      </p:sp>
      <p:sp>
        <p:nvSpPr>
          <p:cNvPr id="3" name="Content Placeholder 2"/>
          <p:cNvSpPr>
            <a:spLocks noGrp="1"/>
          </p:cNvSpPr>
          <p:nvPr>
            <p:ph idx="1"/>
          </p:nvPr>
        </p:nvSpPr>
        <p:spPr>
          <a:xfrm>
            <a:off x="457200" y="1600200"/>
            <a:ext cx="8382000" cy="5105400"/>
          </a:xfrm>
        </p:spPr>
        <p:txBody>
          <a:bodyPr>
            <a:normAutofit lnSpcReduction="10000"/>
          </a:bodyPr>
          <a:lstStyle/>
          <a:p>
            <a:pPr marL="0" indent="0">
              <a:buNone/>
            </a:pPr>
            <a:r>
              <a:rPr lang="en-US" dirty="0" smtClean="0">
                <a:latin typeface="Menlo Regular"/>
                <a:cs typeface="Menlo Regular"/>
              </a:rPr>
              <a:t>line_segment </a:t>
            </a:r>
          </a:p>
          <a:p>
            <a:pPr marL="0" indent="0">
              <a:buNone/>
            </a:pPr>
            <a:r>
              <a:rPr lang="en-US" dirty="0" err="1" smtClean="0">
                <a:latin typeface="Menlo Regular"/>
                <a:cs typeface="Menlo Regular"/>
              </a:rPr>
              <a:t>gcm_remainder</a:t>
            </a:r>
            <a:r>
              <a:rPr lang="en-US" dirty="0" smtClean="0">
                <a:latin typeface="Menlo Regular"/>
                <a:cs typeface="Menlo Regular"/>
              </a:rPr>
              <a:t>(line_segment a,   </a:t>
            </a:r>
          </a:p>
          <a:p>
            <a:pPr marL="0" indent="0">
              <a:buNone/>
            </a:pPr>
            <a:r>
              <a:rPr lang="en-US" dirty="0">
                <a:latin typeface="Menlo Regular"/>
                <a:cs typeface="Menlo Regular"/>
              </a:rPr>
              <a:t> </a:t>
            </a:r>
            <a:r>
              <a:rPr lang="en-US" dirty="0" smtClean="0">
                <a:latin typeface="Menlo Regular"/>
                <a:cs typeface="Menlo Regular"/>
              </a:rPr>
              <a:t>             line_segment b) {</a:t>
            </a:r>
          </a:p>
          <a:p>
            <a:pPr marL="0" indent="0">
              <a:buNone/>
            </a:pPr>
            <a:r>
              <a:rPr lang="en-US" dirty="0">
                <a:latin typeface="Menlo Regular"/>
                <a:cs typeface="Menlo Regular"/>
              </a:rPr>
              <a:t> </a:t>
            </a:r>
            <a:r>
              <a:rPr lang="en-US" dirty="0" smtClean="0">
                <a:latin typeface="Menlo Regular"/>
                <a:cs typeface="Menlo Regular"/>
              </a:rPr>
              <a:t> while (b != line_segment(0)) {</a:t>
            </a:r>
          </a:p>
          <a:p>
            <a:pPr marL="0" indent="0">
              <a:buNone/>
            </a:pPr>
            <a:r>
              <a:rPr lang="en-US" dirty="0" smtClean="0">
                <a:latin typeface="Menlo Regular"/>
                <a:cs typeface="Menlo Regular"/>
              </a:rPr>
              <a:t>    a = remainder(a, b);</a:t>
            </a:r>
          </a:p>
          <a:p>
            <a:pPr marL="0" indent="0">
              <a:buNone/>
            </a:pPr>
            <a:r>
              <a:rPr lang="en-US" dirty="0" smtClean="0">
                <a:latin typeface="Menlo Regular"/>
                <a:cs typeface="Menlo Regular"/>
              </a:rPr>
              <a:t>    std::swap(a, b);</a:t>
            </a:r>
          </a:p>
          <a:p>
            <a:pPr marL="0" indent="0">
              <a:buNone/>
            </a:pPr>
            <a:r>
              <a:rPr lang="en-US" dirty="0" smtClean="0">
                <a:latin typeface="Menlo Regular"/>
                <a:cs typeface="Menlo Regular"/>
              </a:rPr>
              <a:t>  }</a:t>
            </a:r>
          </a:p>
          <a:p>
            <a:pPr marL="0" indent="0">
              <a:buNone/>
            </a:pPr>
            <a:r>
              <a:rPr lang="en-US" dirty="0" smtClean="0">
                <a:latin typeface="Menlo Regular"/>
                <a:cs typeface="Menlo Regular"/>
              </a:rPr>
              <a:t>  return a;</a:t>
            </a:r>
          </a:p>
          <a:p>
            <a:pPr marL="0" indent="0">
              <a:buNone/>
            </a:pPr>
            <a:r>
              <a:rPr lang="en-US" dirty="0" smtClean="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77</a:t>
            </a:fld>
            <a:endParaRPr lang="en-US"/>
          </a:p>
        </p:txBody>
      </p:sp>
    </p:spTree>
    <p:extLst>
      <p:ext uri="{BB962C8B-B14F-4D97-AF65-F5344CB8AC3E}">
        <p14:creationId xmlns:p14="http://schemas.microsoft.com/office/powerpoint/2010/main" val="313879593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Menlo Regular"/>
              </a:rPr>
              <a:t>Euclidean algorithm for integers</a:t>
            </a:r>
            <a:endParaRPr lang="en-US" dirty="0">
              <a:latin typeface="+mn-lt"/>
              <a:cs typeface="Menlo Regular"/>
            </a:endParaRPr>
          </a:p>
        </p:txBody>
      </p:sp>
      <p:sp>
        <p:nvSpPr>
          <p:cNvPr id="3" name="Content Placeholder 2"/>
          <p:cNvSpPr>
            <a:spLocks noGrp="1"/>
          </p:cNvSpPr>
          <p:nvPr>
            <p:ph idx="1"/>
          </p:nvPr>
        </p:nvSpPr>
        <p:spPr>
          <a:xfrm>
            <a:off x="457200" y="1600200"/>
            <a:ext cx="8382000" cy="5105400"/>
          </a:xfrm>
        </p:spPr>
        <p:txBody>
          <a:bodyPr>
            <a:normAutofit/>
          </a:bodyPr>
          <a:lstStyle/>
          <a:p>
            <a:pPr marL="0" indent="0">
              <a:buNone/>
            </a:pPr>
            <a:r>
              <a:rPr lang="en-US" dirty="0" smtClean="0">
                <a:latin typeface="Menlo Regular"/>
                <a:cs typeface="Menlo Regular"/>
              </a:rPr>
              <a:t>integer </a:t>
            </a:r>
            <a:r>
              <a:rPr lang="en-US" b="1" dirty="0" smtClean="0">
                <a:solidFill>
                  <a:srgbClr val="FF0000"/>
                </a:solidFill>
                <a:latin typeface="Menlo Regular"/>
                <a:cs typeface="Menlo Regular"/>
              </a:rPr>
              <a:t>gcd</a:t>
            </a:r>
            <a:r>
              <a:rPr lang="en-US" dirty="0" smtClean="0">
                <a:latin typeface="Menlo Regular"/>
                <a:cs typeface="Menlo Regular"/>
              </a:rPr>
              <a:t>(integer a, integer b) {</a:t>
            </a:r>
          </a:p>
          <a:p>
            <a:pPr marL="0" indent="0">
              <a:buNone/>
            </a:pPr>
            <a:r>
              <a:rPr lang="en-US" dirty="0">
                <a:latin typeface="Menlo Regular"/>
                <a:cs typeface="Menlo Regular"/>
              </a:rPr>
              <a:t> </a:t>
            </a:r>
            <a:r>
              <a:rPr lang="en-US" dirty="0" smtClean="0">
                <a:latin typeface="Menlo Regular"/>
                <a:cs typeface="Menlo Regular"/>
              </a:rPr>
              <a:t> while (b != integer(0)) {</a:t>
            </a:r>
          </a:p>
          <a:p>
            <a:pPr marL="0" indent="0">
              <a:buNone/>
            </a:pPr>
            <a:r>
              <a:rPr lang="en-US" dirty="0" smtClean="0">
                <a:latin typeface="Menlo Regular"/>
                <a:cs typeface="Menlo Regular"/>
              </a:rPr>
              <a:t>    a = a</a:t>
            </a:r>
            <a:r>
              <a:rPr lang="en-US" dirty="0">
                <a:latin typeface="Menlo Regular"/>
                <a:cs typeface="Menlo Regular"/>
              </a:rPr>
              <a:t> </a:t>
            </a:r>
            <a:r>
              <a:rPr lang="en-US" dirty="0" smtClean="0">
                <a:latin typeface="Menlo Regular"/>
                <a:cs typeface="Menlo Regular"/>
              </a:rPr>
              <a:t>% b;</a:t>
            </a:r>
          </a:p>
          <a:p>
            <a:pPr marL="0" indent="0">
              <a:buNone/>
            </a:pPr>
            <a:r>
              <a:rPr lang="en-US" dirty="0" smtClean="0">
                <a:latin typeface="Menlo Regular"/>
                <a:cs typeface="Menlo Regular"/>
              </a:rPr>
              <a:t>    std::swap(a, b);</a:t>
            </a:r>
          </a:p>
          <a:p>
            <a:pPr marL="0" indent="0">
              <a:buNone/>
            </a:pPr>
            <a:r>
              <a:rPr lang="en-US" dirty="0" smtClean="0">
                <a:latin typeface="Menlo Regular"/>
                <a:cs typeface="Menlo Regular"/>
              </a:rPr>
              <a:t>  }</a:t>
            </a:r>
          </a:p>
          <a:p>
            <a:pPr marL="0" indent="0">
              <a:buNone/>
            </a:pPr>
            <a:r>
              <a:rPr lang="en-US" dirty="0" smtClean="0">
                <a:latin typeface="Menlo Regular"/>
                <a:cs typeface="Menlo Regular"/>
              </a:rPr>
              <a:t>  return a;</a:t>
            </a:r>
          </a:p>
          <a:p>
            <a:pPr marL="0" indent="0">
              <a:buNone/>
            </a:pPr>
            <a:r>
              <a:rPr lang="en-US" dirty="0" smtClean="0">
                <a:latin typeface="Menlo Regular"/>
                <a:cs typeface="Menlo Regular"/>
              </a:rPr>
              <a:t>}</a:t>
            </a:r>
          </a:p>
          <a:p>
            <a:pPr marL="0" indent="0">
              <a:buNone/>
            </a:pP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78</a:t>
            </a:fld>
            <a:endParaRPr lang="en-US"/>
          </a:p>
        </p:txBody>
      </p:sp>
    </p:spTree>
    <p:extLst>
      <p:ext uri="{BB962C8B-B14F-4D97-AF65-F5344CB8AC3E}">
        <p14:creationId xmlns:p14="http://schemas.microsoft.com/office/powerpoint/2010/main" val="167939803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Treatment</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Read </a:t>
            </a:r>
            <a:r>
              <a:rPr lang="en-US" i="1" dirty="0" err="1" smtClean="0"/>
              <a:t>EoP</a:t>
            </a:r>
            <a:r>
              <a:rPr lang="en-US" dirty="0" smtClean="0"/>
              <a:t>, chapter 5</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79</a:t>
            </a:fld>
            <a:endParaRPr lang="en-US"/>
          </a:p>
        </p:txBody>
      </p:sp>
    </p:spTree>
    <p:extLst>
      <p:ext uri="{BB962C8B-B14F-4D97-AF65-F5344CB8AC3E}">
        <p14:creationId xmlns:p14="http://schemas.microsoft.com/office/powerpoint/2010/main" val="1540915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27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800" dirty="0">
                <a:latin typeface="Menlo Regular"/>
                <a:cs typeface="Menlo Regular"/>
              </a:rPr>
              <a:t>line_segment gcm(line_segment a</a:t>
            </a:r>
            <a:r>
              <a:rPr lang="en-US" sz="2800" dirty="0" smtClean="0">
                <a:latin typeface="Menlo Regular"/>
                <a:cs typeface="Menlo Regular"/>
              </a:rPr>
              <a:t>, </a:t>
            </a:r>
            <a:br>
              <a:rPr lang="en-US" sz="2800" dirty="0" smtClean="0">
                <a:latin typeface="Menlo Regular"/>
                <a:cs typeface="Menlo Regular"/>
              </a:rPr>
            </a:br>
            <a:r>
              <a:rPr lang="en-US" sz="2800" dirty="0" smtClean="0">
                <a:latin typeface="Menlo Regular"/>
                <a:cs typeface="Menlo Regular"/>
              </a:rPr>
              <a:t>                 line_segment </a:t>
            </a:r>
            <a:r>
              <a:rPr lang="en-US" sz="2800" dirty="0">
                <a:latin typeface="Menlo Regular"/>
                <a:cs typeface="Menlo Regular"/>
              </a:rPr>
              <a:t>b) {</a:t>
            </a:r>
          </a:p>
          <a:p>
            <a:pPr eaLnBrk="0" hangingPunct="0">
              <a:lnSpc>
                <a:spcPct val="50000"/>
              </a:lnSpc>
              <a:spcBef>
                <a:spcPct val="50000"/>
              </a:spcBef>
            </a:pPr>
            <a:r>
              <a:rPr lang="en-US" sz="2800" dirty="0">
                <a:latin typeface="Menlo Regular"/>
                <a:cs typeface="Menlo Regular"/>
              </a:rPr>
              <a:t>    if (a == b) </a:t>
            </a:r>
            <a:r>
              <a:rPr lang="en-US" sz="2800" dirty="0" smtClean="0">
                <a:latin typeface="Menlo Regular"/>
                <a:cs typeface="Menlo Regular"/>
              </a:rPr>
              <a:t>return </a:t>
            </a:r>
            <a:r>
              <a:rPr lang="en-US" sz="2800" dirty="0">
                <a:latin typeface="Menlo Regular"/>
                <a:cs typeface="Menlo Regular"/>
              </a:rPr>
              <a:t>a;</a:t>
            </a:r>
          </a:p>
          <a:p>
            <a:pPr eaLnBrk="0" hangingPunct="0">
              <a:lnSpc>
                <a:spcPct val="50000"/>
              </a:lnSpc>
              <a:spcBef>
                <a:spcPct val="50000"/>
              </a:spcBef>
            </a:pPr>
            <a:r>
              <a:rPr lang="en-US" sz="2800" dirty="0">
                <a:latin typeface="Menlo Regular"/>
                <a:cs typeface="Menlo Regular"/>
              </a:rPr>
              <a:t>    if </a:t>
            </a:r>
            <a:r>
              <a:rPr lang="en-US" sz="2800" dirty="0" smtClean="0">
                <a:latin typeface="Menlo Regular"/>
                <a:cs typeface="Menlo Regular"/>
              </a:rPr>
              <a:t>(b &lt; a)  return </a:t>
            </a:r>
            <a:r>
              <a:rPr lang="en-US" sz="2800" dirty="0">
                <a:latin typeface="Menlo Regular"/>
                <a:cs typeface="Menlo Regular"/>
              </a:rPr>
              <a:t>gcm(</a:t>
            </a:r>
            <a:r>
              <a:rPr lang="en-US" sz="2800" dirty="0" smtClean="0">
                <a:latin typeface="Menlo Regular"/>
                <a:cs typeface="Menlo Regular"/>
              </a:rPr>
              <a:t>a - b</a:t>
            </a:r>
            <a:r>
              <a:rPr lang="en-US" sz="2800" dirty="0">
                <a:latin typeface="Menlo Regular"/>
                <a:cs typeface="Menlo Regular"/>
              </a:rPr>
              <a:t>, b);</a:t>
            </a:r>
          </a:p>
          <a:p>
            <a:pPr eaLnBrk="0" hangingPunct="0">
              <a:lnSpc>
                <a:spcPct val="50000"/>
              </a:lnSpc>
              <a:spcBef>
                <a:spcPct val="50000"/>
              </a:spcBef>
            </a:pPr>
            <a:r>
              <a:rPr lang="en-US" sz="2800" dirty="0">
                <a:latin typeface="Menlo Regular"/>
                <a:cs typeface="Menlo Regular"/>
              </a:rPr>
              <a:t>    if (a &lt; b)  </a:t>
            </a:r>
            <a:r>
              <a:rPr lang="en-US" sz="2800" dirty="0" smtClean="0">
                <a:latin typeface="Menlo Regular"/>
                <a:cs typeface="Menlo Regular"/>
              </a:rPr>
              <a:t>return </a:t>
            </a:r>
            <a:r>
              <a:rPr lang="en-US" sz="2800" dirty="0">
                <a:latin typeface="Menlo Regular"/>
                <a:cs typeface="Menlo Regular"/>
              </a:rPr>
              <a:t>gcm(a, </a:t>
            </a:r>
            <a:r>
              <a:rPr lang="en-US" sz="2800" dirty="0" smtClean="0">
                <a:latin typeface="Menlo Regular"/>
                <a:cs typeface="Menlo Regular"/>
              </a:rPr>
              <a:t>b - a</a:t>
            </a:r>
            <a:r>
              <a:rPr lang="en-US" sz="2800" dirty="0">
                <a:latin typeface="Menlo Regular"/>
                <a:cs typeface="Menlo Regular"/>
              </a:rPr>
              <a:t>);</a:t>
            </a:r>
          </a:p>
          <a:p>
            <a:pPr eaLnBrk="0" hangingPunct="0">
              <a:lnSpc>
                <a:spcPct val="50000"/>
              </a:lnSpc>
              <a:spcBef>
                <a:spcPct val="50000"/>
              </a:spcBef>
            </a:pPr>
            <a:r>
              <a:rPr lang="en-US" sz="2800" dirty="0">
                <a:latin typeface="Menlo Regular"/>
                <a:cs typeface="Menlo Regular"/>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8</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t>Line segment </a:t>
            </a:r>
            <a:r>
              <a:rPr lang="en-US" i="1" dirty="0" smtClean="0"/>
              <a:t>gcm</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Dutch Golden Age (1568–1700)</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80</a:t>
            </a:fld>
            <a:endParaRPr lang="en-US"/>
          </a:p>
        </p:txBody>
      </p:sp>
      <p:pic>
        <p:nvPicPr>
          <p:cNvPr id="7" name="Content Placeholder 6"/>
          <p:cNvPicPr>
            <a:picLocks noGrp="1" noChangeAspect="1"/>
          </p:cNvPicPr>
          <p:nvPr>
            <p:ph idx="1"/>
          </p:nvPr>
        </p:nvPicPr>
        <p:blipFill>
          <a:blip r:embed="rId2"/>
          <a:srcRect t="-7701" b="-7701"/>
          <a:stretch>
            <a:fillRect/>
          </a:stretch>
        </p:blipFill>
        <p:spPr/>
      </p:pic>
    </p:spTree>
    <p:extLst>
      <p:ext uri="{BB962C8B-B14F-4D97-AF65-F5344CB8AC3E}">
        <p14:creationId xmlns:p14="http://schemas.microsoft.com/office/powerpoint/2010/main" val="309469737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Simon Stevin </a:t>
            </a:r>
            <a:r>
              <a:rPr lang="en-US" sz="4000" dirty="0"/>
              <a:t>(1548 </a:t>
            </a:r>
            <a:r>
              <a:rPr lang="en-US" sz="4000" dirty="0" smtClean="0"/>
              <a:t>– 1620)</a:t>
            </a:r>
            <a:endParaRPr lang="en-US" dirty="0"/>
          </a:p>
        </p:txBody>
      </p:sp>
      <p:pic>
        <p:nvPicPr>
          <p:cNvPr id="5" name="Content Placeholder 4"/>
          <p:cNvPicPr>
            <a:picLocks noGrp="1" noChangeAspect="1"/>
          </p:cNvPicPr>
          <p:nvPr>
            <p:ph idx="1"/>
          </p:nvPr>
        </p:nvPicPr>
        <p:blipFill>
          <a:blip r:embed="rId2"/>
          <a:srcRect l="-30934" r="-30934"/>
          <a:stretch>
            <a:fillRect/>
          </a:stretch>
        </p:blipFill>
        <p:spPr/>
      </p:pic>
      <p:sp>
        <p:nvSpPr>
          <p:cNvPr id="2" name="Slide Number Placeholder 1"/>
          <p:cNvSpPr>
            <a:spLocks noGrp="1"/>
          </p:cNvSpPr>
          <p:nvPr>
            <p:ph type="sldNum" sz="quarter" idx="12"/>
          </p:nvPr>
        </p:nvSpPr>
        <p:spPr/>
        <p:txBody>
          <a:bodyPr/>
          <a:lstStyle/>
          <a:p>
            <a:fld id="{0C7DE2F5-9581-C142-8FC5-6D2FCCC05E9B}" type="slidenum">
              <a:rPr lang="en-US" smtClean="0"/>
              <a:pPr/>
              <a:t>81</a:t>
            </a:fld>
            <a:endParaRPr lang="en-US"/>
          </a:p>
        </p:txBody>
      </p:sp>
    </p:spTree>
    <p:extLst>
      <p:ext uri="{BB962C8B-B14F-4D97-AF65-F5344CB8AC3E}">
        <p14:creationId xmlns:p14="http://schemas.microsoft.com/office/powerpoint/2010/main" val="214398889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7DE2F5-9581-C142-8FC5-6D2FCCC05E9B}" type="slidenum">
              <a:rPr lang="en-US" smtClean="0"/>
              <a:pPr/>
              <a:t>82</a:t>
            </a:fld>
            <a:endParaRPr lang="en-US"/>
          </a:p>
        </p:txBody>
      </p:sp>
      <p:pic>
        <p:nvPicPr>
          <p:cNvPr id="3" name="Picture 2"/>
          <p:cNvPicPr>
            <a:picLocks noChangeAspect="1"/>
          </p:cNvPicPr>
          <p:nvPr/>
        </p:nvPicPr>
        <p:blipFill>
          <a:blip r:embed="rId2"/>
          <a:stretch>
            <a:fillRect/>
          </a:stretch>
        </p:blipFill>
        <p:spPr>
          <a:xfrm>
            <a:off x="2133600" y="0"/>
            <a:ext cx="4865860" cy="6858000"/>
          </a:xfrm>
          <a:prstGeom prst="rect">
            <a:avLst/>
          </a:prstGeom>
        </p:spPr>
      </p:pic>
    </p:spTree>
    <p:extLst>
      <p:ext uri="{BB962C8B-B14F-4D97-AF65-F5344CB8AC3E}">
        <p14:creationId xmlns:p14="http://schemas.microsoft.com/office/powerpoint/2010/main" val="72846397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Stevin’s Contributions</a:t>
            </a:r>
            <a:endParaRPr lang="en-US" dirty="0"/>
          </a:p>
        </p:txBody>
      </p:sp>
      <p:sp>
        <p:nvSpPr>
          <p:cNvPr id="3" name="Content Placeholder 2"/>
          <p:cNvSpPr>
            <a:spLocks noGrp="1"/>
          </p:cNvSpPr>
          <p:nvPr>
            <p:ph idx="1"/>
          </p:nvPr>
        </p:nvSpPr>
        <p:spPr/>
        <p:txBody>
          <a:bodyPr/>
          <a:lstStyle/>
          <a:p>
            <a:r>
              <a:rPr lang="en-US" sz="2400" dirty="0" smtClean="0"/>
              <a:t>Engineering</a:t>
            </a:r>
          </a:p>
          <a:p>
            <a:pPr lvl="1"/>
            <a:r>
              <a:rPr lang="en-US" sz="2000" dirty="0"/>
              <a:t>u</a:t>
            </a:r>
            <a:r>
              <a:rPr lang="en-US" sz="2000" dirty="0" smtClean="0"/>
              <a:t>se of sluices for military purposes</a:t>
            </a:r>
          </a:p>
          <a:p>
            <a:pPr lvl="1"/>
            <a:r>
              <a:rPr lang="en-US" sz="2000" dirty="0"/>
              <a:t>w</a:t>
            </a:r>
            <a:r>
              <a:rPr lang="en-US" sz="2000" dirty="0" smtClean="0"/>
              <a:t>ind-powered vehicle</a:t>
            </a:r>
          </a:p>
          <a:p>
            <a:r>
              <a:rPr lang="en-US" sz="2400" dirty="0" smtClean="0"/>
              <a:t>Physics</a:t>
            </a:r>
          </a:p>
          <a:p>
            <a:pPr lvl="1"/>
            <a:r>
              <a:rPr lang="en-US" sz="2000" dirty="0"/>
              <a:t>p</a:t>
            </a:r>
            <a:r>
              <a:rPr lang="en-US" sz="2000" dirty="0" smtClean="0"/>
              <a:t>arallelogram of forces</a:t>
            </a:r>
          </a:p>
          <a:p>
            <a:pPr lvl="2"/>
            <a:r>
              <a:rPr lang="en-US" sz="1600" dirty="0" smtClean="0"/>
              <a:t>representation of forces by vectors</a:t>
            </a:r>
          </a:p>
          <a:p>
            <a:pPr lvl="1"/>
            <a:r>
              <a:rPr lang="en-US" sz="2000" dirty="0"/>
              <a:t>h</a:t>
            </a:r>
            <a:r>
              <a:rPr lang="en-US" sz="2000" dirty="0" smtClean="0"/>
              <a:t>ydrostatics</a:t>
            </a:r>
          </a:p>
          <a:p>
            <a:pPr lvl="2"/>
            <a:r>
              <a:rPr lang="en-US" sz="2000" dirty="0" smtClean="0"/>
              <a:t>pressure is independent of shape</a:t>
            </a:r>
          </a:p>
          <a:p>
            <a:pPr lvl="1"/>
            <a:r>
              <a:rPr lang="en-US" sz="2000" dirty="0" smtClean="0"/>
              <a:t>acceleration of falling bodies</a:t>
            </a:r>
          </a:p>
          <a:p>
            <a:r>
              <a:rPr lang="en-US" sz="2400" dirty="0" smtClean="0"/>
              <a:t>Music</a:t>
            </a:r>
          </a:p>
          <a:p>
            <a:pPr lvl="1"/>
            <a:r>
              <a:rPr lang="en-US" sz="1600" dirty="0"/>
              <a:t> </a:t>
            </a:r>
            <a:r>
              <a:rPr lang="en-US" sz="1600" dirty="0" smtClean="0"/>
              <a:t> </a:t>
            </a:r>
          </a:p>
          <a:p>
            <a:pPr lvl="1"/>
            <a:endParaRPr lang="en-US" sz="2000" dirty="0"/>
          </a:p>
          <a:p>
            <a:pPr lvl="1"/>
            <a:endParaRPr lang="en-US" sz="2000" dirty="0" smtClean="0"/>
          </a:p>
          <a:p>
            <a:pPr lvl="1"/>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83</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450541"/>
            <a:ext cx="457200" cy="340659"/>
          </a:xfrm>
          <a:prstGeom prst="rect">
            <a:avLst/>
          </a:prstGeom>
        </p:spPr>
      </p:pic>
    </p:spTree>
    <p:extLst>
      <p:ext uri="{BB962C8B-B14F-4D97-AF65-F5344CB8AC3E}">
        <p14:creationId xmlns:p14="http://schemas.microsoft.com/office/powerpoint/2010/main" val="254488083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Tithe (1585)</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84</a:t>
            </a:fld>
            <a:endParaRPr lang="en-US"/>
          </a:p>
        </p:txBody>
      </p:sp>
      <p:pic>
        <p:nvPicPr>
          <p:cNvPr id="5" name="Content Placeholder 4"/>
          <p:cNvPicPr>
            <a:picLocks noGrp="1" noChangeAspect="1"/>
          </p:cNvPicPr>
          <p:nvPr>
            <p:ph idx="1"/>
          </p:nvPr>
        </p:nvPicPr>
        <p:blipFill>
          <a:blip r:embed="rId2"/>
          <a:srcRect l="-96812" r="-96812"/>
          <a:stretch>
            <a:fillRect/>
          </a:stretch>
        </p:blipFill>
        <p:spPr>
          <a:prstGeom prst="rect">
            <a:avLst/>
          </a:prstGeom>
        </p:spPr>
      </p:pic>
    </p:spTree>
    <p:extLst>
      <p:ext uri="{BB962C8B-B14F-4D97-AF65-F5344CB8AC3E}">
        <p14:creationId xmlns:p14="http://schemas.microsoft.com/office/powerpoint/2010/main" val="130297973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A04D0C-89BA-0845-9137-904D20B84DDB}" type="slidenum">
              <a:rPr lang="en-US" smtClean="0"/>
              <a:pPr/>
              <a:t>85</a:t>
            </a:fld>
            <a:endParaRPr lang="en-US"/>
          </a:p>
        </p:txBody>
      </p:sp>
      <p:pic>
        <p:nvPicPr>
          <p:cNvPr id="5" name="Picture 4"/>
          <p:cNvPicPr>
            <a:picLocks noChangeAspect="1"/>
          </p:cNvPicPr>
          <p:nvPr/>
        </p:nvPicPr>
        <p:blipFill>
          <a:blip r:embed="rId2"/>
          <a:stretch>
            <a:fillRect/>
          </a:stretch>
        </p:blipFill>
        <p:spPr>
          <a:xfrm>
            <a:off x="2374900" y="0"/>
            <a:ext cx="4392859" cy="6858000"/>
          </a:xfrm>
          <a:prstGeom prst="rect">
            <a:avLst/>
          </a:prstGeom>
        </p:spPr>
      </p:pic>
    </p:spTree>
    <p:extLst>
      <p:ext uri="{BB962C8B-B14F-4D97-AF65-F5344CB8AC3E}">
        <p14:creationId xmlns:p14="http://schemas.microsoft.com/office/powerpoint/2010/main" val="158888879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 measure everything</a:t>
            </a:r>
            <a:endParaRPr lang="en-US" dirty="0"/>
          </a:p>
        </p:txBody>
      </p:sp>
      <p:sp>
        <p:nvSpPr>
          <p:cNvPr id="3" name="Content Placeholder 2"/>
          <p:cNvSpPr>
            <a:spLocks noGrp="1"/>
          </p:cNvSpPr>
          <p:nvPr>
            <p:ph idx="1"/>
          </p:nvPr>
        </p:nvSpPr>
        <p:spPr/>
        <p:txBody>
          <a:bodyPr/>
          <a:lstStyle/>
          <a:p>
            <a:r>
              <a:rPr lang="en-US" sz="2800" i="1" dirty="0" smtClean="0"/>
              <a:t>“Number</a:t>
            </a:r>
            <a:r>
              <a:rPr lang="en-US" sz="2800" dirty="0" smtClean="0"/>
              <a:t> </a:t>
            </a:r>
            <a:r>
              <a:rPr lang="en-US" sz="2800" dirty="0"/>
              <a:t>is that which </a:t>
            </a:r>
            <a:r>
              <a:rPr lang="en-US" sz="2800" dirty="0" err="1"/>
              <a:t>expresseth</a:t>
            </a:r>
            <a:r>
              <a:rPr lang="en-US" sz="2800" dirty="0"/>
              <a:t> the </a:t>
            </a:r>
            <a:r>
              <a:rPr lang="en-US" sz="2800" dirty="0" err="1"/>
              <a:t>quantitie</a:t>
            </a:r>
            <a:r>
              <a:rPr lang="en-US" sz="2800" dirty="0"/>
              <a:t> of each thing</a:t>
            </a:r>
            <a:r>
              <a:rPr lang="en-US" sz="2800" dirty="0" smtClean="0"/>
              <a:t>.” </a:t>
            </a:r>
          </a:p>
          <a:p>
            <a:pPr marL="0" indent="0">
              <a:buNone/>
            </a:pPr>
            <a:r>
              <a:rPr lang="en-US" sz="2800" dirty="0"/>
              <a:t> </a:t>
            </a:r>
            <a:r>
              <a:rPr lang="en-US" sz="2800" dirty="0" smtClean="0"/>
              <a:t>                        Simon Stevin</a:t>
            </a:r>
          </a:p>
          <a:p>
            <a:pPr marL="0" indent="0">
              <a:buNone/>
            </a:pPr>
            <a:r>
              <a:rPr lang="en-US" sz="2800" i="1" dirty="0"/>
              <a:t> </a:t>
            </a:r>
            <a:r>
              <a:rPr lang="en-US" sz="2800" i="1" dirty="0" smtClean="0"/>
              <a:t>                        </a:t>
            </a:r>
            <a:r>
              <a:rPr lang="en-US" sz="2800" i="1" dirty="0" err="1" smtClean="0"/>
              <a:t>Disme</a:t>
            </a:r>
            <a:endParaRPr lang="en-US" sz="2800" i="1" dirty="0" smtClean="0"/>
          </a:p>
          <a:p>
            <a:r>
              <a:rPr lang="en-US" sz="2800" dirty="0" smtClean="0"/>
              <a:t>“with one stroke, the classical restrictions of “numbers” to integers or to rational fractions was eliminated. His general notion of a real number was accepted by all later scientists.”</a:t>
            </a:r>
          </a:p>
          <a:p>
            <a:pPr marL="0" indent="0">
              <a:buNone/>
            </a:pPr>
            <a:r>
              <a:rPr lang="en-US" sz="2800" dirty="0"/>
              <a:t> </a:t>
            </a:r>
            <a:r>
              <a:rPr lang="en-US" sz="2800" dirty="0" smtClean="0"/>
              <a:t>                </a:t>
            </a:r>
            <a:r>
              <a:rPr lang="en-US" sz="2800" dirty="0"/>
              <a:t> </a:t>
            </a:r>
            <a:r>
              <a:rPr lang="en-US" sz="2800" dirty="0" smtClean="0"/>
              <a:t>       B. L. van der Waerden</a:t>
            </a:r>
            <a:endParaRPr lang="en-US" sz="2800" dirty="0"/>
          </a:p>
          <a:p>
            <a:pPr marL="0" indent="0">
              <a:buNone/>
            </a:pPr>
            <a:r>
              <a:rPr lang="en-US" sz="2800" dirty="0" smtClean="0"/>
              <a:t>                         </a:t>
            </a:r>
            <a:r>
              <a:rPr lang="en-US" sz="2800" i="1" dirty="0" smtClean="0"/>
              <a:t>History of Algebra</a:t>
            </a:r>
          </a:p>
          <a:p>
            <a:pPr marL="0" indent="0">
              <a:buNone/>
            </a:pP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86</a:t>
            </a:fld>
            <a:endParaRPr lang="en-US"/>
          </a:p>
        </p:txBody>
      </p:sp>
    </p:spTree>
    <p:extLst>
      <p:ext uri="{BB962C8B-B14F-4D97-AF65-F5344CB8AC3E}">
        <p14:creationId xmlns:p14="http://schemas.microsoft.com/office/powerpoint/2010/main" val="388975186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Stevin invented the </a:t>
            </a:r>
            <a:r>
              <a:rPr lang="en-US" i="1" dirty="0" smtClean="0"/>
              <a:t>number line</a:t>
            </a:r>
            <a:endParaRPr lang="en-US" i="1" dirty="0"/>
          </a:p>
        </p:txBody>
      </p:sp>
      <p:sp>
        <p:nvSpPr>
          <p:cNvPr id="3" name="Content Placeholder 2"/>
          <p:cNvSpPr>
            <a:spLocks noGrp="1"/>
          </p:cNvSpPr>
          <p:nvPr>
            <p:ph idx="1"/>
          </p:nvPr>
        </p:nvSpPr>
        <p:spPr/>
        <p:txBody>
          <a:bodyPr/>
          <a:lstStyle/>
          <a:p>
            <a:r>
              <a:rPr lang="en-US" dirty="0" smtClean="0"/>
              <a:t>negative</a:t>
            </a:r>
          </a:p>
          <a:p>
            <a:r>
              <a:rPr lang="en-US" dirty="0" smtClean="0"/>
              <a:t>irrational</a:t>
            </a:r>
          </a:p>
          <a:p>
            <a:r>
              <a:rPr lang="en-US" i="1" dirty="0" smtClean="0"/>
              <a:t>inexplicable…</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87</a:t>
            </a:fld>
            <a:endParaRPr lang="en-US"/>
          </a:p>
        </p:txBody>
      </p:sp>
      <p:grpSp>
        <p:nvGrpSpPr>
          <p:cNvPr id="6" name="Group 5"/>
          <p:cNvGrpSpPr/>
          <p:nvPr/>
        </p:nvGrpSpPr>
        <p:grpSpPr>
          <a:xfrm>
            <a:off x="1485900" y="3738146"/>
            <a:ext cx="6172200" cy="764976"/>
            <a:chOff x="1447800" y="2099846"/>
            <a:chExt cx="6172200" cy="764976"/>
          </a:xfrm>
        </p:grpSpPr>
        <p:cxnSp>
          <p:nvCxnSpPr>
            <p:cNvPr id="7" name="Straight Connector 6"/>
            <p:cNvCxnSpPr/>
            <p:nvPr/>
          </p:nvCxnSpPr>
          <p:spPr>
            <a:xfrm>
              <a:off x="1447800" y="2514600"/>
              <a:ext cx="6172200" cy="0"/>
            </a:xfrm>
            <a:prstGeom prst="line">
              <a:avLst/>
            </a:prstGeom>
            <a:ln w="28575" cmpd="sng">
              <a:headEnd type="none"/>
              <a:tailEnd type="arrow"/>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657600" y="2438400"/>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0" y="2421467"/>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486400" y="2421467"/>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6400800" y="2438400"/>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743200" y="2438400"/>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1837267" y="2438400"/>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306733" y="2421467"/>
              <a:ext cx="0" cy="152400"/>
            </a:xfrm>
            <a:prstGeom prst="line">
              <a:avLst/>
            </a:prstGeom>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7155903" y="2526268"/>
              <a:ext cx="298780" cy="338554"/>
            </a:xfrm>
            <a:prstGeom prst="rect">
              <a:avLst/>
            </a:prstGeom>
            <a:noFill/>
          </p:spPr>
          <p:txBody>
            <a:bodyPr wrap="none" rtlCol="0">
              <a:spAutoFit/>
            </a:bodyPr>
            <a:lstStyle/>
            <a:p>
              <a:r>
                <a:rPr lang="en-US" sz="1600" dirty="0" smtClean="0">
                  <a:latin typeface="Arial"/>
                  <a:cs typeface="Arial"/>
                </a:rPr>
                <a:t>2</a:t>
              </a:r>
              <a:endParaRPr lang="en-US" sz="1600" dirty="0">
                <a:latin typeface="Arial"/>
                <a:cs typeface="Arial"/>
              </a:endParaRPr>
            </a:p>
          </p:txBody>
        </p:sp>
        <p:sp>
          <p:nvSpPr>
            <p:cNvPr id="16" name="TextBox 15"/>
            <p:cNvSpPr txBox="1"/>
            <p:nvPr/>
          </p:nvSpPr>
          <p:spPr>
            <a:xfrm>
              <a:off x="4343400" y="2526268"/>
              <a:ext cx="469900" cy="338554"/>
            </a:xfrm>
            <a:prstGeom prst="rect">
              <a:avLst/>
            </a:prstGeom>
            <a:noFill/>
          </p:spPr>
          <p:txBody>
            <a:bodyPr wrap="none" rtlCol="0">
              <a:spAutoFit/>
            </a:bodyPr>
            <a:lstStyle/>
            <a:p>
              <a:r>
                <a:rPr lang="en-US" sz="1600" dirty="0" smtClean="0">
                  <a:latin typeface="Arial"/>
                  <a:cs typeface="Arial"/>
                </a:rPr>
                <a:t>0.5</a:t>
              </a:r>
              <a:endParaRPr lang="en-US" sz="1600" dirty="0">
                <a:latin typeface="Arial"/>
                <a:cs typeface="Arial"/>
              </a:endParaRPr>
            </a:p>
          </p:txBody>
        </p:sp>
        <p:sp>
          <p:nvSpPr>
            <p:cNvPr id="17" name="TextBox 16"/>
            <p:cNvSpPr txBox="1"/>
            <p:nvPr/>
          </p:nvSpPr>
          <p:spPr>
            <a:xfrm>
              <a:off x="2438400" y="2526268"/>
              <a:ext cx="538228" cy="338554"/>
            </a:xfrm>
            <a:prstGeom prst="rect">
              <a:avLst/>
            </a:prstGeom>
            <a:noFill/>
          </p:spPr>
          <p:txBody>
            <a:bodyPr wrap="none" rtlCol="0">
              <a:spAutoFit/>
            </a:bodyPr>
            <a:lstStyle/>
            <a:p>
              <a:r>
                <a:rPr lang="en-US" sz="1600" dirty="0" smtClean="0">
                  <a:latin typeface="Arial"/>
                  <a:cs typeface="Arial"/>
                </a:rPr>
                <a:t>-0.5</a:t>
              </a:r>
              <a:endParaRPr lang="en-US" sz="1600" dirty="0">
                <a:latin typeface="Arial"/>
                <a:cs typeface="Arial"/>
              </a:endParaRPr>
            </a:p>
          </p:txBody>
        </p:sp>
        <p:sp>
          <p:nvSpPr>
            <p:cNvPr id="18" name="TextBox 17"/>
            <p:cNvSpPr txBox="1"/>
            <p:nvPr/>
          </p:nvSpPr>
          <p:spPr>
            <a:xfrm>
              <a:off x="3511220" y="2526268"/>
              <a:ext cx="298780" cy="338554"/>
            </a:xfrm>
            <a:prstGeom prst="rect">
              <a:avLst/>
            </a:prstGeom>
            <a:noFill/>
          </p:spPr>
          <p:txBody>
            <a:bodyPr wrap="none" rtlCol="0">
              <a:spAutoFit/>
            </a:bodyPr>
            <a:lstStyle/>
            <a:p>
              <a:r>
                <a:rPr lang="en-US" sz="1600" dirty="0" smtClean="0">
                  <a:latin typeface="Arial"/>
                  <a:cs typeface="Arial"/>
                </a:rPr>
                <a:t>0</a:t>
              </a:r>
              <a:endParaRPr lang="en-US" sz="1600" dirty="0">
                <a:latin typeface="Arial"/>
                <a:cs typeface="Arial"/>
              </a:endParaRPr>
            </a:p>
          </p:txBody>
        </p:sp>
        <p:sp>
          <p:nvSpPr>
            <p:cNvPr id="19" name="TextBox 18"/>
            <p:cNvSpPr txBox="1"/>
            <p:nvPr/>
          </p:nvSpPr>
          <p:spPr>
            <a:xfrm>
              <a:off x="1617134" y="2526268"/>
              <a:ext cx="367108" cy="338554"/>
            </a:xfrm>
            <a:prstGeom prst="rect">
              <a:avLst/>
            </a:prstGeom>
            <a:noFill/>
          </p:spPr>
          <p:txBody>
            <a:bodyPr wrap="none" rtlCol="0">
              <a:spAutoFit/>
            </a:bodyPr>
            <a:lstStyle/>
            <a:p>
              <a:r>
                <a:rPr lang="en-US" sz="1600" dirty="0" smtClean="0">
                  <a:latin typeface="Arial"/>
                  <a:cs typeface="Arial"/>
                </a:rPr>
                <a:t>-1</a:t>
              </a:r>
              <a:endParaRPr lang="en-US" sz="1600" dirty="0">
                <a:latin typeface="Arial"/>
                <a:cs typeface="Arial"/>
              </a:endParaRPr>
            </a:p>
          </p:txBody>
        </p:sp>
        <p:sp>
          <p:nvSpPr>
            <p:cNvPr id="20" name="TextBox 19"/>
            <p:cNvSpPr txBox="1"/>
            <p:nvPr/>
          </p:nvSpPr>
          <p:spPr>
            <a:xfrm>
              <a:off x="5329878" y="2526268"/>
              <a:ext cx="298780" cy="338554"/>
            </a:xfrm>
            <a:prstGeom prst="rect">
              <a:avLst/>
            </a:prstGeom>
            <a:noFill/>
          </p:spPr>
          <p:txBody>
            <a:bodyPr wrap="none" rtlCol="0">
              <a:spAutoFit/>
            </a:bodyPr>
            <a:lstStyle/>
            <a:p>
              <a:r>
                <a:rPr lang="en-US" sz="1600" dirty="0" smtClean="0">
                  <a:latin typeface="Arial"/>
                  <a:cs typeface="Arial"/>
                </a:rPr>
                <a:t>1</a:t>
              </a:r>
              <a:endParaRPr lang="en-US" sz="1600" dirty="0">
                <a:latin typeface="Arial"/>
                <a:cs typeface="Arial"/>
              </a:endParaRPr>
            </a:p>
          </p:txBody>
        </p:sp>
        <p:sp>
          <p:nvSpPr>
            <p:cNvPr id="21" name="TextBox 20"/>
            <p:cNvSpPr txBox="1"/>
            <p:nvPr/>
          </p:nvSpPr>
          <p:spPr>
            <a:xfrm>
              <a:off x="6172200" y="2526268"/>
              <a:ext cx="469900" cy="338554"/>
            </a:xfrm>
            <a:prstGeom prst="rect">
              <a:avLst/>
            </a:prstGeom>
            <a:noFill/>
          </p:spPr>
          <p:txBody>
            <a:bodyPr wrap="none" rtlCol="0">
              <a:spAutoFit/>
            </a:bodyPr>
            <a:lstStyle/>
            <a:p>
              <a:r>
                <a:rPr lang="en-US" sz="1600" dirty="0" smtClean="0">
                  <a:latin typeface="Arial"/>
                  <a:cs typeface="Arial"/>
                </a:rPr>
                <a:t>1.5</a:t>
              </a:r>
              <a:endParaRPr lang="en-US" sz="1600" dirty="0">
                <a:latin typeface="Arial"/>
                <a:cs typeface="Arial"/>
              </a:endParaRPr>
            </a:p>
          </p:txBody>
        </p:sp>
        <p:cxnSp>
          <p:nvCxnSpPr>
            <p:cNvPr id="22" name="Straight Connector 21"/>
            <p:cNvCxnSpPr/>
            <p:nvPr/>
          </p:nvCxnSpPr>
          <p:spPr>
            <a:xfrm>
              <a:off x="6248400" y="2438400"/>
              <a:ext cx="0" cy="152400"/>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a:off x="5965164" y="2099846"/>
              <a:ext cx="435636" cy="338554"/>
            </a:xfrm>
            <a:prstGeom prst="rect">
              <a:avLst/>
            </a:prstGeom>
          </p:spPr>
          <p:txBody>
            <a:bodyPr wrap="none">
              <a:spAutoFit/>
            </a:bodyPr>
            <a:lstStyle/>
            <a:p>
              <a:r>
                <a:rPr lang="en-US" sz="1600" dirty="0" smtClean="0">
                  <a:solidFill>
                    <a:prstClr val="black"/>
                  </a:solidFill>
                  <a:latin typeface="AmericanTypewriter"/>
                </a:rPr>
                <a:t>√</a:t>
              </a:r>
              <a:r>
                <a:rPr lang="en-US" sz="1600" dirty="0" smtClean="0">
                  <a:solidFill>
                    <a:prstClr val="black"/>
                  </a:solidFill>
                  <a:latin typeface="Arial"/>
                  <a:cs typeface="Arial"/>
                </a:rPr>
                <a:t>2</a:t>
              </a:r>
              <a:endParaRPr lang="en-US" sz="1600" dirty="0">
                <a:latin typeface="Arial"/>
                <a:cs typeface="Arial"/>
              </a:endParaRPr>
            </a:p>
          </p:txBody>
        </p:sp>
      </p:grpSp>
    </p:spTree>
    <p:extLst>
      <p:ext uri="{BB962C8B-B14F-4D97-AF65-F5344CB8AC3E}">
        <p14:creationId xmlns:p14="http://schemas.microsoft.com/office/powerpoint/2010/main" val="39426282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Swept under the rug</a:t>
            </a:r>
            <a:endParaRPr lang="en-US" dirty="0"/>
          </a:p>
        </p:txBody>
      </p:sp>
      <p:sp>
        <p:nvSpPr>
          <p:cNvPr id="3" name="Content Placeholder 2"/>
          <p:cNvSpPr>
            <a:spLocks noGrp="1"/>
          </p:cNvSpPr>
          <p:nvPr>
            <p:ph idx="1"/>
          </p:nvPr>
        </p:nvSpPr>
        <p:spPr>
          <a:xfrm>
            <a:off x="228600" y="1600200"/>
            <a:ext cx="8839200" cy="4525963"/>
          </a:xfrm>
        </p:spPr>
        <p:txBody>
          <a:bodyPr/>
          <a:lstStyle/>
          <a:p>
            <a:r>
              <a:rPr lang="en-US" dirty="0" smtClean="0"/>
              <a:t>Replacement of finite with infinite representation</a:t>
            </a:r>
          </a:p>
          <a:p>
            <a:pPr lvl="1"/>
            <a:r>
              <a:rPr lang="en-US" dirty="0" smtClean="0"/>
              <a:t>1/7 vs. 0.142857142857142857142857142857…</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88</a:t>
            </a:fld>
            <a:endParaRPr lang="en-US"/>
          </a:p>
        </p:txBody>
      </p:sp>
    </p:spTree>
    <p:extLst>
      <p:ext uri="{BB962C8B-B14F-4D97-AF65-F5344CB8AC3E}">
        <p14:creationId xmlns:p14="http://schemas.microsoft.com/office/powerpoint/2010/main" val="283006082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 Descartes (1596 – 1650)</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89</a:t>
            </a:fld>
            <a:endParaRPr lang="en-US"/>
          </a:p>
        </p:txBody>
      </p:sp>
      <p:pic>
        <p:nvPicPr>
          <p:cNvPr id="7" name="Content Placeholder 6"/>
          <p:cNvPicPr>
            <a:picLocks noGrp="1" noChangeAspect="1"/>
          </p:cNvPicPr>
          <p:nvPr>
            <p:ph idx="1"/>
          </p:nvPr>
        </p:nvPicPr>
        <p:blipFill>
          <a:blip r:embed="rId2"/>
          <a:srcRect l="-11595" r="-11595"/>
          <a:stretch>
            <a:fillRect/>
          </a:stretch>
        </p:blipFill>
        <p:spPr/>
      </p:pic>
    </p:spTree>
    <p:extLst>
      <p:ext uri="{BB962C8B-B14F-4D97-AF65-F5344CB8AC3E}">
        <p14:creationId xmlns:p14="http://schemas.microsoft.com/office/powerpoint/2010/main" val="41235962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gcm(196in, 42in)</a:t>
            </a:r>
            <a:endParaRPr lang="en-US" i="1" dirty="0"/>
          </a:p>
        </p:txBody>
      </p:sp>
      <p:sp>
        <p:nvSpPr>
          <p:cNvPr id="3" name="Slide Number Placeholder 2"/>
          <p:cNvSpPr>
            <a:spLocks noGrp="1"/>
          </p:cNvSpPr>
          <p:nvPr>
            <p:ph type="sldNum" sz="quarter" idx="12"/>
          </p:nvPr>
        </p:nvSpPr>
        <p:spPr/>
        <p:txBody>
          <a:bodyPr/>
          <a:lstStyle/>
          <a:p>
            <a:fld id="{1390060D-1EE0-AD4D-BE99-A9D595E32993}" type="slidenum">
              <a:rPr lang="en-US" smtClean="0"/>
              <a:pPr/>
              <a:t>9</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52600"/>
            <a:ext cx="3733800" cy="4432300"/>
          </a:xfrm>
          <a:prstGeom prst="rect">
            <a:avLst/>
          </a:prstGeom>
        </p:spPr>
      </p:pic>
    </p:spTree>
    <p:extLst>
      <p:ext uri="{BB962C8B-B14F-4D97-AF65-F5344CB8AC3E}">
        <p14:creationId xmlns:p14="http://schemas.microsoft.com/office/powerpoint/2010/main" val="250577023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Cartesian Geometry</a:t>
            </a:r>
            <a:endParaRPr lang="en-US" dirty="0"/>
          </a:p>
        </p:txBody>
      </p:sp>
      <p:sp>
        <p:nvSpPr>
          <p:cNvPr id="3" name="Content Placeholder 2"/>
          <p:cNvSpPr>
            <a:spLocks noGrp="1"/>
          </p:cNvSpPr>
          <p:nvPr>
            <p:ph idx="1"/>
          </p:nvPr>
        </p:nvSpPr>
        <p:spPr/>
        <p:txBody>
          <a:bodyPr/>
          <a:lstStyle/>
          <a:p>
            <a:pPr marL="0" indent="0">
              <a:buNone/>
            </a:pPr>
            <a:r>
              <a:rPr lang="en-US" dirty="0" smtClean="0"/>
              <a:t>“Any problem in geometry can easily be reduced to such terms that a knowledge of lengths of certain strait lines is sufficient for its construction.”</a:t>
            </a:r>
          </a:p>
          <a:p>
            <a:pPr marL="0" indent="0">
              <a:buNone/>
            </a:pPr>
            <a:r>
              <a:rPr lang="en-US" dirty="0"/>
              <a:t>	</a:t>
            </a:r>
            <a:r>
              <a:rPr lang="en-US" dirty="0" err="1" smtClean="0"/>
              <a:t>Renatus</a:t>
            </a:r>
            <a:r>
              <a:rPr lang="en-US" dirty="0" smtClean="0"/>
              <a:t> </a:t>
            </a:r>
            <a:r>
              <a:rPr lang="en-US" dirty="0" err="1" smtClean="0"/>
              <a:t>Cartesius</a:t>
            </a:r>
            <a:r>
              <a:rPr lang="en-US" dirty="0" smtClean="0"/>
              <a:t>, </a:t>
            </a:r>
            <a:r>
              <a:rPr lang="en-US" i="1" dirty="0" smtClean="0"/>
              <a:t>La </a:t>
            </a:r>
            <a:r>
              <a:rPr lang="en-US" i="1" dirty="0" err="1" smtClean="0"/>
              <a:t>Geometrie</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90</a:t>
            </a:fld>
            <a:endParaRPr lang="en-US"/>
          </a:p>
        </p:txBody>
      </p:sp>
    </p:spTree>
    <p:extLst>
      <p:ext uri="{BB962C8B-B14F-4D97-AF65-F5344CB8AC3E}">
        <p14:creationId xmlns:p14="http://schemas.microsoft.com/office/powerpoint/2010/main" val="418327329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 (Stevin 1585)</a:t>
            </a:r>
            <a:endParaRPr lang="en-US" dirty="0"/>
          </a:p>
        </p:txBody>
      </p:sp>
      <p:sp>
        <p:nvSpPr>
          <p:cNvPr id="3" name="Content Placeholder 2"/>
          <p:cNvSpPr>
            <a:spLocks noGrp="1"/>
          </p:cNvSpPr>
          <p:nvPr>
            <p:ph idx="1"/>
          </p:nvPr>
        </p:nvSpPr>
        <p:spPr/>
        <p:txBody>
          <a:bodyPr/>
          <a:lstStyle/>
          <a:p>
            <a:pPr marL="0" indent="0">
              <a:buNone/>
            </a:pPr>
            <a:endParaRPr lang="en-US" sz="2400" dirty="0" smtClean="0"/>
          </a:p>
          <a:p>
            <a:pPr marL="0" indent="0">
              <a:buNone/>
            </a:pPr>
            <a:endParaRPr lang="en-US" sz="2400" dirty="0"/>
          </a:p>
          <a:p>
            <a:endParaRPr lang="en-US" sz="2400" dirty="0" smtClean="0"/>
          </a:p>
          <a:p>
            <a:r>
              <a:rPr lang="en-US" dirty="0" smtClean="0"/>
              <a:t>Till Stevin it was an algorithm</a:t>
            </a:r>
          </a:p>
          <a:p>
            <a:pPr lvl="1"/>
            <a:r>
              <a:rPr lang="en-US" dirty="0" smtClean="0"/>
              <a:t>take a number; raise it to 4</a:t>
            </a:r>
            <a:r>
              <a:rPr lang="en-US" baseline="30000" dirty="0" smtClean="0"/>
              <a:t>th</a:t>
            </a:r>
            <a:r>
              <a:rPr lang="en-US" dirty="0" smtClean="0"/>
              <a:t> power; multiply it by 4 …</a:t>
            </a:r>
          </a:p>
          <a:p>
            <a:r>
              <a:rPr lang="en-US" dirty="0" smtClean="0"/>
              <a:t>Polynomial is a finite sequence of numbers:</a:t>
            </a:r>
          </a:p>
          <a:p>
            <a:pPr marL="457200" lvl="1" indent="0">
              <a:buNone/>
            </a:pPr>
            <a:r>
              <a:rPr lang="en-US" sz="3200" dirty="0"/>
              <a:t> </a:t>
            </a:r>
            <a:r>
              <a:rPr lang="en-US" sz="3200" dirty="0" smtClean="0"/>
              <a:t>4, 7, -1, 27, -3</a:t>
            </a:r>
          </a:p>
          <a:p>
            <a:pPr marL="0" indent="0">
              <a:buNone/>
            </a:pPr>
            <a:endParaRPr lang="en-US" sz="24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91</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852571"/>
            <a:ext cx="4953000" cy="482600"/>
          </a:xfrm>
          <a:prstGeom prst="rect">
            <a:avLst/>
          </a:prstGeom>
        </p:spPr>
      </p:pic>
    </p:spTree>
    <p:extLst>
      <p:ext uri="{BB962C8B-B14F-4D97-AF65-F5344CB8AC3E}">
        <p14:creationId xmlns:p14="http://schemas.microsoft.com/office/powerpoint/2010/main" val="9612972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Value Theorem</a:t>
            </a:r>
            <a:endParaRPr lang="en-US" dirty="0"/>
          </a:p>
        </p:txBody>
      </p:sp>
      <p:sp>
        <p:nvSpPr>
          <p:cNvPr id="3" name="Content Placeholder 2"/>
          <p:cNvSpPr>
            <a:spLocks noGrp="1"/>
          </p:cNvSpPr>
          <p:nvPr>
            <p:ph idx="1"/>
          </p:nvPr>
        </p:nvSpPr>
        <p:spPr/>
        <p:txBody>
          <a:bodyPr/>
          <a:lstStyle/>
          <a:p>
            <a:r>
              <a:rPr lang="en-US" i="1" dirty="0" smtClean="0"/>
              <a:t>Appendice </a:t>
            </a:r>
            <a:r>
              <a:rPr lang="en-US" i="1" dirty="0"/>
              <a:t>algébraique </a:t>
            </a:r>
            <a:r>
              <a:rPr lang="en-US" i="1" dirty="0" smtClean="0"/>
              <a:t>contenant</a:t>
            </a:r>
            <a:r>
              <a:rPr lang="en-US" i="1" dirty="0"/>
              <a:t> règle  </a:t>
            </a:r>
            <a:r>
              <a:rPr lang="en-US" i="1" dirty="0" smtClean="0"/>
              <a:t>générale de toutes</a:t>
            </a:r>
            <a:r>
              <a:rPr lang="en-US" i="1" dirty="0"/>
              <a:t> équati</a:t>
            </a:r>
            <a:r>
              <a:rPr lang="en-US" dirty="0"/>
              <a:t>ons (</a:t>
            </a:r>
            <a:r>
              <a:rPr lang="en-US" dirty="0" smtClean="0"/>
              <a:t>1594)</a:t>
            </a:r>
          </a:p>
          <a:p>
            <a:r>
              <a:rPr lang="en-US" dirty="0" smtClean="0"/>
              <a:t>Stevin shows how the successive decimals of the root can be obtained.</a:t>
            </a:r>
          </a:p>
          <a:p>
            <a:r>
              <a:rPr lang="en-US" dirty="0" smtClean="0"/>
              <a:t>“in some cases the true value cannot be reached though one can obtain as many decimals of it as one may wish and come indefinitely near to it.”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92</a:t>
            </a:fld>
            <a:endParaRPr lang="en-US"/>
          </a:p>
        </p:txBody>
      </p:sp>
    </p:spTree>
    <p:extLst>
      <p:ext uri="{BB962C8B-B14F-4D97-AF65-F5344CB8AC3E}">
        <p14:creationId xmlns:p14="http://schemas.microsoft.com/office/powerpoint/2010/main" val="106011934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Horner’s rule</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8702" b="-78702"/>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93</a:t>
            </a:fld>
            <a:endParaRPr lang="en-US"/>
          </a:p>
        </p:txBody>
      </p:sp>
    </p:spTree>
    <p:extLst>
      <p:ext uri="{BB962C8B-B14F-4D97-AF65-F5344CB8AC3E}">
        <p14:creationId xmlns:p14="http://schemas.microsoft.com/office/powerpoint/2010/main" val="214613905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polynomials</a:t>
            </a:r>
            <a:endParaRPr lang="en-US" dirty="0"/>
          </a:p>
        </p:txBody>
      </p:sp>
      <p:sp>
        <p:nvSpPr>
          <p:cNvPr id="3" name="Content Placeholder 2"/>
          <p:cNvSpPr>
            <a:spLocks noGrp="1"/>
          </p:cNvSpPr>
          <p:nvPr>
            <p:ph idx="1"/>
          </p:nvPr>
        </p:nvSpPr>
        <p:spPr>
          <a:xfrm>
            <a:off x="304800" y="1600200"/>
            <a:ext cx="8763000" cy="4525963"/>
          </a:xfrm>
        </p:spPr>
        <p:txBody>
          <a:bodyPr>
            <a:normAutofit lnSpcReduction="10000"/>
          </a:bodyPr>
          <a:lstStyle/>
          <a:p>
            <a:pPr marL="0" indent="0">
              <a:buNone/>
            </a:pPr>
            <a:r>
              <a:rPr lang="en-US" sz="2600" dirty="0">
                <a:latin typeface="Menlo Regular"/>
                <a:cs typeface="Menlo Regular"/>
              </a:rPr>
              <a:t>template &lt;InputIterator I, </a:t>
            </a:r>
            <a:r>
              <a:rPr lang="en-US" sz="2600" dirty="0" smtClean="0">
                <a:latin typeface="Menlo Regular"/>
                <a:cs typeface="Menlo Regular"/>
              </a:rPr>
              <a:t>Semiring R</a:t>
            </a:r>
            <a:r>
              <a:rPr lang="en-US" sz="2600" dirty="0">
                <a:latin typeface="Menlo Regular"/>
                <a:cs typeface="Menlo Regular"/>
              </a:rPr>
              <a:t>&gt;</a:t>
            </a:r>
          </a:p>
          <a:p>
            <a:pPr marL="0" indent="0">
              <a:buNone/>
            </a:pPr>
            <a:r>
              <a:rPr lang="en-US" sz="2600" dirty="0">
                <a:latin typeface="Menlo Regular"/>
                <a:cs typeface="Menlo Regular"/>
              </a:rPr>
              <a:t>R </a:t>
            </a:r>
            <a:r>
              <a:rPr lang="en-US" sz="2600" dirty="0" smtClean="0">
                <a:latin typeface="Menlo Regular"/>
                <a:cs typeface="Menlo Regular"/>
              </a:rPr>
              <a:t>polynomial_value(</a:t>
            </a:r>
            <a:r>
              <a:rPr lang="en-US" sz="2600" dirty="0">
                <a:latin typeface="Menlo Regular"/>
                <a:cs typeface="Menlo Regular"/>
              </a:rPr>
              <a:t>I </a:t>
            </a:r>
            <a:r>
              <a:rPr lang="en-US" sz="2600" dirty="0" smtClean="0">
                <a:latin typeface="Menlo Regular"/>
                <a:cs typeface="Menlo Regular"/>
              </a:rPr>
              <a:t>f, </a:t>
            </a:r>
            <a:r>
              <a:rPr lang="en-US" sz="2600" dirty="0">
                <a:latin typeface="Menlo Regular"/>
                <a:cs typeface="Menlo Regular"/>
              </a:rPr>
              <a:t>I </a:t>
            </a:r>
            <a:r>
              <a:rPr lang="en-US" sz="2600" dirty="0" smtClean="0">
                <a:latin typeface="Menlo Regular"/>
                <a:cs typeface="Menlo Regular"/>
              </a:rPr>
              <a:t>l, </a:t>
            </a:r>
            <a:r>
              <a:rPr lang="en-US" sz="2600" dirty="0">
                <a:latin typeface="Menlo Regular"/>
                <a:cs typeface="Menlo Regular"/>
              </a:rPr>
              <a:t>R x</a:t>
            </a:r>
            <a:r>
              <a:rPr lang="en-US" sz="2600" dirty="0" smtClean="0">
                <a:latin typeface="Menlo Regular"/>
                <a:cs typeface="Menlo Regular"/>
              </a:rPr>
              <a:t>) </a:t>
            </a:r>
            <a:r>
              <a:rPr lang="en-US" sz="2600" dirty="0">
                <a:latin typeface="Menlo Regular"/>
                <a:cs typeface="Menlo Regular"/>
              </a:rPr>
              <a:t>{</a:t>
            </a:r>
          </a:p>
          <a:p>
            <a:pPr marL="0" indent="0">
              <a:buNone/>
            </a:pPr>
            <a:r>
              <a:rPr lang="en-US" sz="2600" dirty="0">
                <a:latin typeface="Menlo Regular"/>
                <a:cs typeface="Menlo Regular"/>
              </a:rPr>
              <a:t>  if (</a:t>
            </a:r>
            <a:r>
              <a:rPr lang="en-US" sz="2600" dirty="0" smtClean="0">
                <a:latin typeface="Menlo Regular"/>
                <a:cs typeface="Menlo Regular"/>
              </a:rPr>
              <a:t>f </a:t>
            </a:r>
            <a:r>
              <a:rPr lang="en-US" sz="2600" dirty="0">
                <a:latin typeface="Menlo Regular"/>
                <a:cs typeface="Menlo Regular"/>
              </a:rPr>
              <a:t>== </a:t>
            </a:r>
            <a:r>
              <a:rPr lang="en-US" sz="2600" dirty="0" smtClean="0">
                <a:latin typeface="Menlo Regular"/>
                <a:cs typeface="Menlo Regular"/>
              </a:rPr>
              <a:t>l) </a:t>
            </a:r>
            <a:r>
              <a:rPr lang="en-US" sz="2600" dirty="0">
                <a:latin typeface="Menlo Regular"/>
                <a:cs typeface="Menlo Regular"/>
              </a:rPr>
              <a:t>return R(0);</a:t>
            </a:r>
          </a:p>
          <a:p>
            <a:pPr marL="0" indent="0">
              <a:buNone/>
            </a:pPr>
            <a:r>
              <a:rPr lang="en-US" sz="2600" dirty="0">
                <a:latin typeface="Menlo Regular"/>
                <a:cs typeface="Menlo Regular"/>
              </a:rPr>
              <a:t>  R </a:t>
            </a:r>
            <a:r>
              <a:rPr lang="en-US" sz="2600" dirty="0" smtClean="0">
                <a:latin typeface="Menlo Regular"/>
                <a:cs typeface="Menlo Regular"/>
              </a:rPr>
              <a:t>sum(</a:t>
            </a:r>
            <a:r>
              <a:rPr lang="en-US" sz="2600" dirty="0">
                <a:latin typeface="Menlo Regular"/>
                <a:cs typeface="Menlo Regular"/>
              </a:rPr>
              <a:t>*</a:t>
            </a:r>
            <a:r>
              <a:rPr lang="en-US" sz="2600" dirty="0" smtClean="0">
                <a:latin typeface="Menlo Regular"/>
                <a:cs typeface="Menlo Regular"/>
              </a:rPr>
              <a:t>f)</a:t>
            </a:r>
            <a:r>
              <a:rPr lang="en-US" sz="2600" dirty="0">
                <a:latin typeface="Menlo Regular"/>
                <a:cs typeface="Menlo Regular"/>
              </a:rPr>
              <a:t>;</a:t>
            </a:r>
          </a:p>
          <a:p>
            <a:pPr marL="0" indent="0">
              <a:buNone/>
            </a:pPr>
            <a:r>
              <a:rPr lang="en-US" sz="2600" dirty="0">
                <a:latin typeface="Menlo Regular"/>
                <a:cs typeface="Menlo Regular"/>
              </a:rPr>
              <a:t>  while (++</a:t>
            </a:r>
            <a:r>
              <a:rPr lang="en-US" sz="2600" dirty="0" smtClean="0">
                <a:latin typeface="Menlo Regular"/>
                <a:cs typeface="Menlo Regular"/>
              </a:rPr>
              <a:t>f </a:t>
            </a:r>
            <a:r>
              <a:rPr lang="en-US" sz="2600" dirty="0">
                <a:latin typeface="Menlo Regular"/>
                <a:cs typeface="Menlo Regular"/>
              </a:rPr>
              <a:t>!= l</a:t>
            </a:r>
            <a:r>
              <a:rPr lang="en-US" sz="2600" dirty="0" smtClean="0">
                <a:latin typeface="Menlo Regular"/>
                <a:cs typeface="Menlo Regular"/>
              </a:rPr>
              <a:t>) </a:t>
            </a:r>
            <a:r>
              <a:rPr lang="en-US" sz="2600" dirty="0">
                <a:latin typeface="Menlo Regular"/>
                <a:cs typeface="Menlo Regular"/>
              </a:rPr>
              <a:t>{</a:t>
            </a:r>
          </a:p>
          <a:p>
            <a:pPr marL="0" indent="0">
              <a:buNone/>
            </a:pPr>
            <a:r>
              <a:rPr lang="en-US" sz="2600" dirty="0">
                <a:latin typeface="Menlo Regular"/>
                <a:cs typeface="Menlo Regular"/>
              </a:rPr>
              <a:t>    </a:t>
            </a:r>
            <a:r>
              <a:rPr lang="en-US" sz="2600" dirty="0" smtClean="0">
                <a:latin typeface="Menlo Regular"/>
                <a:cs typeface="Menlo Regular"/>
              </a:rPr>
              <a:t>sum = sum * x;</a:t>
            </a:r>
            <a:endParaRPr lang="en-US" sz="2600" dirty="0">
              <a:latin typeface="Menlo Regular"/>
              <a:cs typeface="Menlo Regular"/>
            </a:endParaRPr>
          </a:p>
          <a:p>
            <a:pPr marL="0" indent="0">
              <a:buNone/>
            </a:pPr>
            <a:r>
              <a:rPr lang="en-US" sz="2600" dirty="0">
                <a:latin typeface="Menlo Regular"/>
                <a:cs typeface="Menlo Regular"/>
              </a:rPr>
              <a:t>    </a:t>
            </a:r>
            <a:r>
              <a:rPr lang="en-US" sz="2600" dirty="0" smtClean="0">
                <a:latin typeface="Menlo Regular"/>
                <a:cs typeface="Menlo Regular"/>
              </a:rPr>
              <a:t>sum = sum + *f;</a:t>
            </a:r>
            <a:endParaRPr lang="en-US" sz="2600" dirty="0">
              <a:latin typeface="Menlo Regular"/>
              <a:cs typeface="Menlo Regular"/>
            </a:endParaRPr>
          </a:p>
          <a:p>
            <a:pPr marL="0" indent="0">
              <a:buNone/>
            </a:pPr>
            <a:r>
              <a:rPr lang="en-US" sz="2600" dirty="0">
                <a:latin typeface="Menlo Regular"/>
                <a:cs typeface="Menlo Regular"/>
              </a:rPr>
              <a:t>  }</a:t>
            </a:r>
          </a:p>
          <a:p>
            <a:pPr marL="0" indent="0">
              <a:buNone/>
            </a:pPr>
            <a:r>
              <a:rPr lang="en-US" sz="2600" dirty="0">
                <a:latin typeface="Menlo Regular"/>
                <a:cs typeface="Menlo Regular"/>
              </a:rPr>
              <a:t>  return </a:t>
            </a:r>
            <a:r>
              <a:rPr lang="en-US" sz="2600" dirty="0" smtClean="0">
                <a:latin typeface="Menlo Regular"/>
                <a:cs typeface="Menlo Regular"/>
              </a:rPr>
              <a:t>sum;</a:t>
            </a:r>
            <a:endParaRPr lang="en-US" sz="2600" dirty="0">
              <a:latin typeface="Menlo Regular"/>
              <a:cs typeface="Menlo Regular"/>
            </a:endParaRPr>
          </a:p>
          <a:p>
            <a:pPr marL="0" indent="0">
              <a:buNone/>
            </a:pPr>
            <a:r>
              <a:rPr lang="en-US" sz="2600" dirty="0">
                <a:latin typeface="Menlo Regular"/>
                <a:cs typeface="Menlo Regular"/>
              </a:rPr>
              <a:t>}</a:t>
            </a:r>
          </a:p>
          <a:p>
            <a:pPr marL="0" indent="0">
              <a:buNone/>
            </a:pP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94</a:t>
            </a:fld>
            <a:endParaRPr lang="en-US"/>
          </a:p>
        </p:txBody>
      </p:sp>
    </p:spTree>
    <p:extLst>
      <p:ext uri="{BB962C8B-B14F-4D97-AF65-F5344CB8AC3E}">
        <p14:creationId xmlns:p14="http://schemas.microsoft.com/office/powerpoint/2010/main" val="39022623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value type of iterator</a:t>
            </a:r>
            <a:endParaRPr lang="en-US" dirty="0"/>
          </a:p>
        </p:txBody>
      </p:sp>
      <p:sp>
        <p:nvSpPr>
          <p:cNvPr id="3" name="Content Placeholder 2"/>
          <p:cNvSpPr>
            <a:spLocks noGrp="1"/>
          </p:cNvSpPr>
          <p:nvPr>
            <p:ph idx="1"/>
          </p:nvPr>
        </p:nvSpPr>
        <p:spPr/>
        <p:txBody>
          <a:bodyPr/>
          <a:lstStyle/>
          <a:p>
            <a:r>
              <a:rPr lang="en-US" dirty="0" smtClean="0"/>
              <a:t>The value type of the iterator (the type of the coefficients of the polynomial) does not have to be equal to the semiring R (the argument type of the polynomial and its result type).</a:t>
            </a:r>
            <a:endParaRPr lang="en-US" dirty="0"/>
          </a:p>
          <a:p>
            <a:pPr lvl="1"/>
            <a:r>
              <a:rPr lang="en-US" dirty="0" smtClean="0"/>
              <a:t>e.g., polynomial with real coefficients can be evaluated with a matrix with real coefficients.</a:t>
            </a:r>
          </a:p>
          <a:p>
            <a:pPr lvl="2"/>
            <a:r>
              <a:rPr lang="en-US" dirty="0" smtClean="0"/>
              <a:t>characteristic polynomial of a matrix can be applied to the matrix</a:t>
            </a:r>
          </a:p>
          <a:p>
            <a:pPr marL="0" indent="0">
              <a:buNone/>
            </a:pPr>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95</a:t>
            </a:fld>
            <a:endParaRPr lang="en-US"/>
          </a:p>
        </p:txBody>
      </p:sp>
    </p:spTree>
    <p:extLst>
      <p:ext uri="{BB962C8B-B14F-4D97-AF65-F5344CB8AC3E}">
        <p14:creationId xmlns:p14="http://schemas.microsoft.com/office/powerpoint/2010/main" val="379714902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EAD8443D-93B7-6147-B7D8-A54275E0DB46}" type="slidenum">
              <a:rPr lang="en-US" smtClean="0"/>
              <a:t>96</a:t>
            </a:fld>
            <a:endParaRPr lang="en-US" dirty="0"/>
          </a:p>
        </p:txBody>
      </p:sp>
      <p:sp>
        <p:nvSpPr>
          <p:cNvPr id="3" name="Content Placeholder 2"/>
          <p:cNvSpPr>
            <a:spLocks noGrp="1"/>
          </p:cNvSpPr>
          <p:nvPr>
            <p:ph idx="1"/>
          </p:nvPr>
        </p:nvSpPr>
        <p:spPr/>
        <p:txBody>
          <a:bodyPr/>
          <a:lstStyle/>
          <a:p>
            <a:pPr marL="0" indent="0">
              <a:buNone/>
            </a:pPr>
            <a:r>
              <a:rPr lang="en-US" dirty="0" smtClean="0"/>
              <a:t>What are the requirements on R and the value type of iterator? In other words, what are the requirements on coefficients of polynomials and on their values.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96</a:t>
            </a:fld>
            <a:endParaRPr lang="en-US"/>
          </a:p>
        </p:txBody>
      </p:sp>
    </p:spTree>
    <p:extLst>
      <p:ext uri="{BB962C8B-B14F-4D97-AF65-F5344CB8AC3E}">
        <p14:creationId xmlns:p14="http://schemas.microsoft.com/office/powerpoint/2010/main" val="3889387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on polynomials</a:t>
            </a:r>
            <a:endParaRPr lang="en-US" dirty="0"/>
          </a:p>
        </p:txBody>
      </p:sp>
      <p:sp>
        <p:nvSpPr>
          <p:cNvPr id="3" name="Content Placeholder 2"/>
          <p:cNvSpPr>
            <a:spLocks noGrp="1"/>
          </p:cNvSpPr>
          <p:nvPr>
            <p:ph idx="1"/>
          </p:nvPr>
        </p:nvSpPr>
        <p:spPr/>
        <p:txBody>
          <a:bodyPr/>
          <a:lstStyle/>
          <a:p>
            <a:r>
              <a:rPr lang="en-US" dirty="0" smtClean="0"/>
              <a:t>addition, subtraction</a:t>
            </a:r>
          </a:p>
          <a:p>
            <a:pPr lvl="1"/>
            <a:r>
              <a:rPr lang="en-US" dirty="0" smtClean="0">
                <a:cs typeface="Menlo Regular"/>
              </a:rPr>
              <a:t>element by element</a:t>
            </a:r>
          </a:p>
          <a:p>
            <a:pPr lvl="1"/>
            <a:endParaRPr lang="en-US" dirty="0">
              <a:latin typeface="Menlo Regular"/>
              <a:cs typeface="Menlo Regular"/>
            </a:endParaRPr>
          </a:p>
          <a:p>
            <a:r>
              <a:rPr lang="en-US" dirty="0" smtClean="0">
                <a:cs typeface="Menlo Regular"/>
              </a:rPr>
              <a:t>multiplication:</a:t>
            </a:r>
            <a:endParaRPr lang="en-US" dirty="0">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97</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962400"/>
            <a:ext cx="3065928" cy="2743200"/>
          </a:xfrm>
          <a:prstGeom prst="rect">
            <a:avLst/>
          </a:prstGeom>
        </p:spPr>
      </p:pic>
    </p:spTree>
    <p:extLst>
      <p:ext uri="{BB962C8B-B14F-4D97-AF65-F5344CB8AC3E}">
        <p14:creationId xmlns:p14="http://schemas.microsoft.com/office/powerpoint/2010/main" val="160227547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of polynomials</a:t>
            </a:r>
            <a:endParaRPr lang="en-US" dirty="0"/>
          </a:p>
        </p:txBody>
      </p:sp>
      <p:sp>
        <p:nvSpPr>
          <p:cNvPr id="3" name="Content Placeholder 2"/>
          <p:cNvSpPr>
            <a:spLocks noGrp="1"/>
          </p:cNvSpPr>
          <p:nvPr>
            <p:ph idx="1"/>
          </p:nvPr>
        </p:nvSpPr>
        <p:spPr/>
        <p:txBody>
          <a:bodyPr/>
          <a:lstStyle/>
          <a:p>
            <a:pPr marL="0" indent="0">
              <a:buNone/>
            </a:pPr>
            <a:r>
              <a:rPr lang="en-US" dirty="0" smtClean="0"/>
              <a:t>Degree of a polynomial is the index of the highest coefficient: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98</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675" y="3204750"/>
            <a:ext cx="4025900" cy="1943100"/>
          </a:xfrm>
          <a:prstGeom prst="rect">
            <a:avLst/>
          </a:prstGeom>
        </p:spPr>
      </p:pic>
    </p:spTree>
    <p:extLst>
      <p:ext uri="{BB962C8B-B14F-4D97-AF65-F5344CB8AC3E}">
        <p14:creationId xmlns:p14="http://schemas.microsoft.com/office/powerpoint/2010/main" val="260011716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with remainder</a:t>
            </a:r>
            <a:endParaRPr lang="en-US" dirty="0"/>
          </a:p>
        </p:txBody>
      </p:sp>
      <p:sp>
        <p:nvSpPr>
          <p:cNvPr id="3" name="Content Placeholder 2"/>
          <p:cNvSpPr>
            <a:spLocks noGrp="1"/>
          </p:cNvSpPr>
          <p:nvPr>
            <p:ph idx="1"/>
          </p:nvPr>
        </p:nvSpPr>
        <p:spPr/>
        <p:txBody>
          <a:bodyPr/>
          <a:lstStyle/>
          <a:p>
            <a:r>
              <a:rPr lang="en-US" dirty="0" smtClean="0"/>
              <a:t>Polynomial </a:t>
            </a:r>
            <a:r>
              <a:rPr lang="en-US" i="1" dirty="0" smtClean="0"/>
              <a:t>a</a:t>
            </a:r>
            <a:r>
              <a:rPr lang="en-US" dirty="0" smtClean="0"/>
              <a:t> is divisible by polynomial </a:t>
            </a:r>
            <a:r>
              <a:rPr lang="en-US" i="1" dirty="0" smtClean="0"/>
              <a:t>b</a:t>
            </a:r>
            <a:r>
              <a:rPr lang="en-US" dirty="0" smtClean="0"/>
              <a:t> with remainder if there are polynomials </a:t>
            </a:r>
            <a:r>
              <a:rPr lang="en-US" i="1" dirty="0" smtClean="0"/>
              <a:t>q</a:t>
            </a:r>
            <a:r>
              <a:rPr lang="en-US" dirty="0" smtClean="0"/>
              <a:t> and</a:t>
            </a:r>
            <a:r>
              <a:rPr lang="en-US" i="1" dirty="0" smtClean="0"/>
              <a:t> r </a:t>
            </a:r>
            <a:r>
              <a:rPr lang="en-US" dirty="0" smtClean="0"/>
              <a:t>such that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99</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3657600"/>
            <a:ext cx="6273800" cy="495300"/>
          </a:xfrm>
          <a:prstGeom prst="rect">
            <a:avLst/>
          </a:prstGeom>
        </p:spPr>
      </p:pic>
    </p:spTree>
    <p:extLst>
      <p:ext uri="{BB962C8B-B14F-4D97-AF65-F5344CB8AC3E}">
        <p14:creationId xmlns:p14="http://schemas.microsoft.com/office/powerpoint/2010/main" val="27959637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218522</TotalTime>
  <Words>16788</Words>
  <Application>Microsoft Macintosh PowerPoint</Application>
  <PresentationFormat>On-screen Show (4:3)</PresentationFormat>
  <Paragraphs>2268</Paragraphs>
  <Slides>319</Slides>
  <Notes>101</Notes>
  <HiddenSlides>0</HiddenSlides>
  <MMClips>0</MMClips>
  <ScaleCrop>false</ScaleCrop>
  <HeadingPairs>
    <vt:vector size="4" baseType="variant">
      <vt:variant>
        <vt:lpstr>Theme</vt:lpstr>
      </vt:variant>
      <vt:variant>
        <vt:i4>1</vt:i4>
      </vt:variant>
      <vt:variant>
        <vt:lpstr>Slide Titles</vt:lpstr>
      </vt:variant>
      <vt:variant>
        <vt:i4>319</vt:i4>
      </vt:variant>
    </vt:vector>
  </HeadingPairs>
  <TitlesOfParts>
    <vt:vector size="320" baseType="lpstr">
      <vt:lpstr>Default Design</vt:lpstr>
      <vt:lpstr>Journey Two: Heirs of Pythagoras</vt:lpstr>
      <vt:lpstr>Heirs of Pythagoras</vt:lpstr>
      <vt:lpstr>Mathematics</vt:lpstr>
      <vt:lpstr>Pythagorean School</vt:lpstr>
      <vt:lpstr>PowerPoint Presentation</vt:lpstr>
      <vt:lpstr>Common Measure</vt:lpstr>
      <vt:lpstr>Properties of gcm</vt:lpstr>
      <vt:lpstr>  </vt:lpstr>
      <vt:lpstr>gcm(196in, 42in)</vt:lpstr>
      <vt:lpstr>Well-ordering Principle</vt:lpstr>
      <vt:lpstr>The Assumption</vt:lpstr>
      <vt:lpstr>PowerPoint Presentation</vt:lpstr>
      <vt:lpstr>  </vt:lpstr>
      <vt:lpstr>  </vt:lpstr>
      <vt:lpstr>  </vt:lpstr>
      <vt:lpstr>  </vt:lpstr>
      <vt:lpstr>  </vt:lpstr>
      <vt:lpstr>  </vt:lpstr>
      <vt:lpstr>  </vt:lpstr>
      <vt:lpstr>Q.E.D.</vt:lpstr>
      <vt:lpstr>Revolutionary Discovery</vt:lpstr>
      <vt:lpstr>Number-theoretic proof of irrationality of √2 </vt:lpstr>
      <vt:lpstr>Dilemma </vt:lpstr>
      <vt:lpstr>The Perpetual Conflict</vt:lpstr>
      <vt:lpstr>Athens in V century BC</vt:lpstr>
      <vt:lpstr>Plato (427BC - 347BC)</vt:lpstr>
      <vt:lpstr>Significance of Plato</vt:lpstr>
      <vt:lpstr>Ariston, the Poet</vt:lpstr>
      <vt:lpstr>Socrates 470BC – 399BC</vt:lpstr>
      <vt:lpstr>The Gadfly</vt:lpstr>
      <vt:lpstr>Plato’s life after 399</vt:lpstr>
      <vt:lpstr>Academy</vt:lpstr>
      <vt:lpstr>“The Century of Plato”</vt:lpstr>
      <vt:lpstr>Platonic Solids</vt:lpstr>
      <vt:lpstr>Delian Problem</vt:lpstr>
      <vt:lpstr>Popular Reception</vt:lpstr>
      <vt:lpstr>Alexandria</vt:lpstr>
      <vt:lpstr> Bibliotheca </vt:lpstr>
      <vt:lpstr>Hellenistic Science </vt:lpstr>
      <vt:lpstr>Euclid (325BC-265BC)</vt:lpstr>
      <vt:lpstr>What do we gain from Euclid?</vt:lpstr>
      <vt:lpstr>Royal Road?</vt:lpstr>
      <vt:lpstr>Poetic Insight</vt:lpstr>
      <vt:lpstr>Elements, Book X</vt:lpstr>
      <vt:lpstr>  </vt:lpstr>
      <vt:lpstr>Problem 46</vt:lpstr>
      <vt:lpstr>Problem 47</vt:lpstr>
      <vt:lpstr>Heirs of Pythagoras</vt:lpstr>
      <vt:lpstr>  </vt:lpstr>
      <vt:lpstr>  </vt:lpstr>
      <vt:lpstr>segment_remainder</vt:lpstr>
      <vt:lpstr> Why does this terminate? </vt:lpstr>
      <vt:lpstr>segment_gcm</vt:lpstr>
      <vt:lpstr>Recursive Remainder Lemma</vt:lpstr>
      <vt:lpstr>fast_segment_remainder</vt:lpstr>
      <vt:lpstr>fast_segment_gcm</vt:lpstr>
      <vt:lpstr>Discovery of 0</vt:lpstr>
      <vt:lpstr>Abacus</vt:lpstr>
      <vt:lpstr>Decimal 0</vt:lpstr>
      <vt:lpstr>Pisa</vt:lpstr>
      <vt:lpstr>PowerPoint Presentation</vt:lpstr>
      <vt:lpstr>Leonardo’s Journeys</vt:lpstr>
      <vt:lpstr>Leonardo’s Books</vt:lpstr>
      <vt:lpstr>Problem 64 (easy)</vt:lpstr>
      <vt:lpstr>Problem 65</vt:lpstr>
      <vt:lpstr>Problem 66 (hard)</vt:lpstr>
      <vt:lpstr>Zero segments</vt:lpstr>
      <vt:lpstr>fast_segment_remainder1</vt:lpstr>
      <vt:lpstr>Halving</vt:lpstr>
      <vt:lpstr>largest_doubling</vt:lpstr>
      <vt:lpstr>remainder</vt:lpstr>
      <vt:lpstr>Computing quotient</vt:lpstr>
      <vt:lpstr>Ahmes Knew It</vt:lpstr>
      <vt:lpstr>Computing quotient and remainder</vt:lpstr>
      <vt:lpstr>Floyd-Knuth: no halving</vt:lpstr>
      <vt:lpstr>Problem 76</vt:lpstr>
      <vt:lpstr>gcm_remainder</vt:lpstr>
      <vt:lpstr>Euclidean algorithm for integers</vt:lpstr>
      <vt:lpstr>General Treatment</vt:lpstr>
      <vt:lpstr>Dutch Golden Age (1568–1700)</vt:lpstr>
      <vt:lpstr>Simon Stevin (1548 – 1620)</vt:lpstr>
      <vt:lpstr>PowerPoint Presentation</vt:lpstr>
      <vt:lpstr>Stevin’s Contributions</vt:lpstr>
      <vt:lpstr>The Tithe (1585)</vt:lpstr>
      <vt:lpstr>PowerPoint Presentation</vt:lpstr>
      <vt:lpstr>Numbers measure everything</vt:lpstr>
      <vt:lpstr>Stevin invented the number line</vt:lpstr>
      <vt:lpstr>Swept under the rug</vt:lpstr>
      <vt:lpstr>Rene Descartes (1596 – 1650)</vt:lpstr>
      <vt:lpstr>Cartesian Geometry</vt:lpstr>
      <vt:lpstr>Polynomials (Stevin 1585)</vt:lpstr>
      <vt:lpstr>Intermediate Value Theorem</vt:lpstr>
      <vt:lpstr>Horner’s rule</vt:lpstr>
      <vt:lpstr>Evaluating polynomials</vt:lpstr>
      <vt:lpstr>The value type of iterator</vt:lpstr>
      <vt:lpstr>Problem 96</vt:lpstr>
      <vt:lpstr>Operations on polynomials</vt:lpstr>
      <vt:lpstr>Degree of polynomials</vt:lpstr>
      <vt:lpstr>Division with remainder</vt:lpstr>
      <vt:lpstr>Problem 100</vt:lpstr>
      <vt:lpstr>Polynomial Division</vt:lpstr>
      <vt:lpstr>Stevin’s gcd algorithm (1585)</vt:lpstr>
      <vt:lpstr>Proof of correctness </vt:lpstr>
      <vt:lpstr>Problem 104 (Chrystal, Algebra)</vt:lpstr>
      <vt:lpstr>Heirs of Pythagoras</vt:lpstr>
      <vt:lpstr>Die heilige deutsche Kunst</vt:lpstr>
      <vt:lpstr>German Professor</vt:lpstr>
      <vt:lpstr>University of Göttingen (1734)</vt:lpstr>
      <vt:lpstr>Carl Friedrich Gauss</vt:lpstr>
      <vt:lpstr>Princeps mathematicorum</vt:lpstr>
      <vt:lpstr>Disquisitiones Arithmeticae (1801)</vt:lpstr>
      <vt:lpstr>Gauss gcd “algorithm” </vt:lpstr>
      <vt:lpstr>Complex Numbers</vt:lpstr>
      <vt:lpstr>PowerPoint Presentation</vt:lpstr>
      <vt:lpstr>Gaussian Integers</vt:lpstr>
      <vt:lpstr>Gaussian remainder z1 % z2</vt:lpstr>
      <vt:lpstr>PowerPoint Presentation</vt:lpstr>
      <vt:lpstr>Gaussian integer gcd</vt:lpstr>
      <vt:lpstr>Use of Gaussian Integers</vt:lpstr>
      <vt:lpstr>Johann Peter Gustav  Lejeune Dirichlet (1805-1859)</vt:lpstr>
      <vt:lpstr>Dirichlet Life</vt:lpstr>
      <vt:lpstr>Primes in arithmetic progressions</vt:lpstr>
      <vt:lpstr>Vorlesungen über Zahlentheorie (Lectures on Number Theory)</vt:lpstr>
      <vt:lpstr>Lectures on Number Theory</vt:lpstr>
      <vt:lpstr>Richard Dedekind (1831 – 1916)</vt:lpstr>
      <vt:lpstr>Dedekind’s Life</vt:lpstr>
      <vt:lpstr>Algebraic integers</vt:lpstr>
      <vt:lpstr>The Promise of  Algebraic Integers</vt:lpstr>
      <vt:lpstr>An (almost) abstract algebra</vt:lpstr>
      <vt:lpstr>PowerPoint Presentation</vt:lpstr>
      <vt:lpstr>Life of Noether</vt:lpstr>
      <vt:lpstr>PowerPoint Presentation</vt:lpstr>
      <vt:lpstr>PowerPoint Presentation</vt:lpstr>
      <vt:lpstr>PowerPoint Presentation</vt:lpstr>
      <vt:lpstr>Noether gcd algorithm</vt:lpstr>
      <vt:lpstr>Nicolas Bourbaki</vt:lpstr>
      <vt:lpstr>PowerPoint Presentation</vt:lpstr>
      <vt:lpstr>Euclid and Göttingen </vt:lpstr>
      <vt:lpstr>Group</vt:lpstr>
      <vt:lpstr>Notation for group operation</vt:lpstr>
      <vt:lpstr>All groups are  transformation groups</vt:lpstr>
      <vt:lpstr>Group transformations are one-to-one</vt:lpstr>
      <vt:lpstr>Examples of groups</vt:lpstr>
      <vt:lpstr>Kinds of group</vt:lpstr>
      <vt:lpstr>PowerPoint Presentation</vt:lpstr>
      <vt:lpstr>PowerPoint Presentation</vt:lpstr>
      <vt:lpstr>PowerPoint Presentation</vt:lpstr>
      <vt:lpstr>Problem 148 (very easy)</vt:lpstr>
      <vt:lpstr>Order of a group</vt:lpstr>
      <vt:lpstr>Order of an element</vt:lpstr>
      <vt:lpstr>Problem 151 (very easy)</vt:lpstr>
      <vt:lpstr>Every element of a finite group has finite order</vt:lpstr>
      <vt:lpstr>Problem 153</vt:lpstr>
      <vt:lpstr>Subgroups</vt:lpstr>
      <vt:lpstr>Multiplication modulo 7 with inverses</vt:lpstr>
      <vt:lpstr>PowerPoint Presentation</vt:lpstr>
      <vt:lpstr>Problem 157 (easy)</vt:lpstr>
      <vt:lpstr>Cyclic group</vt:lpstr>
      <vt:lpstr>Cyclic group of an element</vt:lpstr>
      <vt:lpstr>Example of a cyclic group</vt:lpstr>
      <vt:lpstr>Problem 161 </vt:lpstr>
      <vt:lpstr>Problem 162 (easy)</vt:lpstr>
      <vt:lpstr>Cosets</vt:lpstr>
      <vt:lpstr>Examples of cosets</vt:lpstr>
      <vt:lpstr>Size of cosets</vt:lpstr>
      <vt:lpstr>Complete coverage by cosets</vt:lpstr>
      <vt:lpstr>Cosets are  either disjoint or identical</vt:lpstr>
      <vt:lpstr>Lagrange’s Theorem</vt:lpstr>
      <vt:lpstr>Corollary of Lagrange’s theorem</vt:lpstr>
      <vt:lpstr>Second Corollary</vt:lpstr>
      <vt:lpstr>New Proof of Little Fermat Theorem</vt:lpstr>
      <vt:lpstr>New Proof of Euler Theorem</vt:lpstr>
      <vt:lpstr>Problem 173 (very easy)</vt:lpstr>
      <vt:lpstr>Problem 174</vt:lpstr>
      <vt:lpstr>Heirs of Pythagoras</vt:lpstr>
      <vt:lpstr>Rings</vt:lpstr>
      <vt:lpstr>Examples of Rings</vt:lpstr>
      <vt:lpstr>Commutative Rings</vt:lpstr>
      <vt:lpstr>Invertible Elements</vt:lpstr>
      <vt:lpstr>Problem 180 (very easy)</vt:lpstr>
      <vt:lpstr>A product of units</vt:lpstr>
      <vt:lpstr>Multiplicative group of units</vt:lpstr>
      <vt:lpstr>Integral Domain</vt:lpstr>
      <vt:lpstr>Examples of Integral Domain</vt:lpstr>
      <vt:lpstr>Problem 185 (very easy)</vt:lpstr>
      <vt:lpstr>Euclidean domain  (Euclidean ring)</vt:lpstr>
      <vt:lpstr>Euclidean Domain gcd</vt:lpstr>
      <vt:lpstr>Fields</vt:lpstr>
      <vt:lpstr>Examples of fields</vt:lpstr>
      <vt:lpstr>Kinds of fields</vt:lpstr>
      <vt:lpstr>Josef (“Yossi”) Stein (1961)</vt:lpstr>
      <vt:lpstr>Delayed publication</vt:lpstr>
      <vt:lpstr> Stein’s Mathematics</vt:lpstr>
      <vt:lpstr>PowerPoint Presentation</vt:lpstr>
      <vt:lpstr>Stein’s algorithm  (prologue)</vt:lpstr>
      <vt:lpstr>Stein’s algorithm  (factoring out power of 2)</vt:lpstr>
      <vt:lpstr>Stein’s algorithm  (the main loop)</vt:lpstr>
      <vt:lpstr>Stein’s algorithm  (epilogue)</vt:lpstr>
      <vt:lpstr>Is it just a hack?</vt:lpstr>
      <vt:lpstr>Every useful algorithm is based on some fundamental mathematical truth.</vt:lpstr>
      <vt:lpstr>Generalization of Euclid’s gcd</vt:lpstr>
      <vt:lpstr>Stein for polynomials        (1969) </vt:lpstr>
      <vt:lpstr>Stein for polynomials over a field</vt:lpstr>
      <vt:lpstr>PowerPoint Presentation</vt:lpstr>
      <vt:lpstr>Andre Weilert algorithm for Gaussian Integers (2000)</vt:lpstr>
      <vt:lpstr>Division by 1+i</vt:lpstr>
      <vt:lpstr>Remainder Cancellation </vt:lpstr>
      <vt:lpstr>Further extension of Stein (2003)</vt:lpstr>
      <vt:lpstr>Damgård and Frandsen Algorithm</vt:lpstr>
      <vt:lpstr>Stein works where Euclid does not!</vt:lpstr>
      <vt:lpstr>  </vt:lpstr>
      <vt:lpstr>Fundamental operations on Stein</vt:lpstr>
      <vt:lpstr>Three lemmas for Stein</vt:lpstr>
      <vt:lpstr>Conjecture</vt:lpstr>
      <vt:lpstr>Generalized Stein’s algorithm  (prologue)</vt:lpstr>
      <vt:lpstr>Generalized Stein’s algorithm  (factoring out power of smallest prime)</vt:lpstr>
      <vt:lpstr>Generalized Stein’s algorithm  (the main loop)</vt:lpstr>
      <vt:lpstr>Generalized Stein’s algorithm  (epilogue)</vt:lpstr>
      <vt:lpstr>Lessons of Stein </vt:lpstr>
      <vt:lpstr>Project</vt:lpstr>
      <vt:lpstr>Heirs of Pythagoras</vt:lpstr>
      <vt:lpstr>Bézout's identity</vt:lpstr>
      <vt:lpstr>Claude Gaspard Bachet de Méziriac (1581 – 1638)</vt:lpstr>
      <vt:lpstr>Bachet’s work</vt:lpstr>
      <vt:lpstr>Ideals</vt:lpstr>
      <vt:lpstr>Examples of Ideals</vt:lpstr>
      <vt:lpstr>Subrings that are not ideals</vt:lpstr>
      <vt:lpstr>Problem 228</vt:lpstr>
      <vt:lpstr>Linear combination ideal</vt:lpstr>
      <vt:lpstr>Problem 230</vt:lpstr>
      <vt:lpstr>Ideals in Euclidean Domains</vt:lpstr>
      <vt:lpstr>Principal Ideals</vt:lpstr>
      <vt:lpstr>Examples of Principal Ideals</vt:lpstr>
      <vt:lpstr>An ideal that is not principal</vt:lpstr>
      <vt:lpstr>Problem 235</vt:lpstr>
      <vt:lpstr>Principal Ideal Domain</vt:lpstr>
      <vt:lpstr>PowerPoint Presentation</vt:lpstr>
      <vt:lpstr>Bachet theorem</vt:lpstr>
      <vt:lpstr>Invertibility lemma</vt:lpstr>
      <vt:lpstr>Problem 240</vt:lpstr>
      <vt:lpstr>Non-constructive proofs</vt:lpstr>
      <vt:lpstr>Henri Poincaré</vt:lpstr>
      <vt:lpstr>Poincaré’s Contributions</vt:lpstr>
      <vt:lpstr>Poincaré’s Books</vt:lpstr>
      <vt:lpstr>Poincaré on Science</vt:lpstr>
      <vt:lpstr>Bachet’s algorithm</vt:lpstr>
      <vt:lpstr>Trace of Euclidean Algorithm</vt:lpstr>
      <vt:lpstr>Remainder trace</vt:lpstr>
      <vt:lpstr>First steps of Bachet’s algorithm</vt:lpstr>
      <vt:lpstr>Iterative recurrence for Bachet</vt:lpstr>
      <vt:lpstr>We do not need y!</vt:lpstr>
      <vt:lpstr>Problem 252</vt:lpstr>
      <vt:lpstr>Extended gcd</vt:lpstr>
      <vt:lpstr>Project 254</vt:lpstr>
      <vt:lpstr>Applications of gcd</vt:lpstr>
      <vt:lpstr>Permutations</vt:lpstr>
      <vt:lpstr>Symmetric Groups</vt:lpstr>
      <vt:lpstr>Problem 258</vt:lpstr>
      <vt:lpstr>Transpositions</vt:lpstr>
      <vt:lpstr>Transposition Lemma</vt:lpstr>
      <vt:lpstr>Problem 261</vt:lpstr>
      <vt:lpstr>Cycles in the permutations</vt:lpstr>
      <vt:lpstr>Cycles are disjoint</vt:lpstr>
      <vt:lpstr>Trivial cycle</vt:lpstr>
      <vt:lpstr>Problem 265</vt:lpstr>
      <vt:lpstr>Number of assignments</vt:lpstr>
      <vt:lpstr>Problem 267</vt:lpstr>
      <vt:lpstr>Heirs of Pythagoras</vt:lpstr>
      <vt:lpstr>Lessons from Mathematics</vt:lpstr>
      <vt:lpstr>Swapping ranges</vt:lpstr>
      <vt:lpstr>Ranges</vt:lpstr>
      <vt:lpstr>Swapping an explicit range  with an implicit range</vt:lpstr>
      <vt:lpstr>The Law of Useful Return </vt:lpstr>
      <vt:lpstr>The Law of Separating Types</vt:lpstr>
      <vt:lpstr>Swapping explicit ranges</vt:lpstr>
      <vt:lpstr>The Law of Completeness </vt:lpstr>
      <vt:lpstr>Swapping counted ranges</vt:lpstr>
      <vt:lpstr>Problem 278</vt:lpstr>
      <vt:lpstr>Indexing</vt:lpstr>
      <vt:lpstr>Rotation</vt:lpstr>
      <vt:lpstr>rotate </vt:lpstr>
      <vt:lpstr>Designing Interfaces</vt:lpstr>
      <vt:lpstr>Interface to rotate</vt:lpstr>
      <vt:lpstr>An example of rotate</vt:lpstr>
      <vt:lpstr>Problem 285</vt:lpstr>
      <vt:lpstr>Gries-Mills algorithm</vt:lpstr>
      <vt:lpstr>Problem 287</vt:lpstr>
      <vt:lpstr>The number of swaps during the last swap_range</vt:lpstr>
      <vt:lpstr>Number of cycles in the rotate</vt:lpstr>
      <vt:lpstr>Complexity of Gries-Mills</vt:lpstr>
      <vt:lpstr>Trace of Gries-Mills</vt:lpstr>
      <vt:lpstr>The return value of rotate</vt:lpstr>
      <vt:lpstr>An auxiliary rotate</vt:lpstr>
      <vt:lpstr>Final rotate for forward iterators</vt:lpstr>
      <vt:lpstr>In search of faster algorithm</vt:lpstr>
      <vt:lpstr>cycle_from</vt:lpstr>
      <vt:lpstr>transformation for rotate</vt:lpstr>
      <vt:lpstr>Modified Fletcher-Silver algorithm</vt:lpstr>
      <vt:lpstr>3-reverse rotate</vt:lpstr>
      <vt:lpstr>Problem 300</vt:lpstr>
      <vt:lpstr>reverse_until</vt:lpstr>
      <vt:lpstr>Bidirectional rotate</vt:lpstr>
      <vt:lpstr>Iterator category dispatch</vt:lpstr>
      <vt:lpstr>Bidirectional reverse</vt:lpstr>
      <vt:lpstr>Returning from reverse</vt:lpstr>
      <vt:lpstr>reverse_n</vt:lpstr>
      <vt:lpstr>Problem 307</vt:lpstr>
      <vt:lpstr>Random Access reverse</vt:lpstr>
      <vt:lpstr>Recursive reverse</vt:lpstr>
      <vt:lpstr>Forward Iterator reverse</vt:lpstr>
      <vt:lpstr>Generic reverse</vt:lpstr>
      <vt:lpstr>Complexity of computation</vt:lpstr>
      <vt:lpstr>Space complexity in concrete algorithmics</vt:lpstr>
      <vt:lpstr>reverse with buffer</vt:lpstr>
      <vt:lpstr>reverse_copy</vt:lpstr>
      <vt:lpstr>Memory-adaptive algorithms</vt:lpstr>
      <vt:lpstr>Adaptive reverse</vt:lpstr>
      <vt:lpstr>The sad story of get_temporary_buffer</vt:lpstr>
      <vt:lpstr>Words of wisdom</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Greatest Common Measure:  the last 2500 Years</dc:title>
  <dc:creator> </dc:creator>
  <cp:lastModifiedBy>Stepanov, Alexander</cp:lastModifiedBy>
  <cp:revision>1322</cp:revision>
  <cp:lastPrinted>2012-06-12T23:54:47Z</cp:lastPrinted>
  <dcterms:created xsi:type="dcterms:W3CDTF">1996-09-30T18:28:10Z</dcterms:created>
  <dcterms:modified xsi:type="dcterms:W3CDTF">2012-06-13T19:15:57Z</dcterms:modified>
</cp:coreProperties>
</file>