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65"/>
  </p:notesMasterIdLst>
  <p:handoutMasterIdLst>
    <p:handoutMasterId r:id="rId266"/>
  </p:handoutMasterIdLst>
  <p:sldIdLst>
    <p:sldId id="256" r:id="rId2"/>
    <p:sldId id="595" r:id="rId3"/>
    <p:sldId id="532" r:id="rId4"/>
    <p:sldId id="366" r:id="rId5"/>
    <p:sldId id="365" r:id="rId6"/>
    <p:sldId id="559" r:id="rId7"/>
    <p:sldId id="374" r:id="rId8"/>
    <p:sldId id="472" r:id="rId9"/>
    <p:sldId id="372" r:id="rId10"/>
    <p:sldId id="373" r:id="rId11"/>
    <p:sldId id="367" r:id="rId12"/>
    <p:sldId id="370" r:id="rId13"/>
    <p:sldId id="369" r:id="rId14"/>
    <p:sldId id="376" r:id="rId15"/>
    <p:sldId id="377" r:id="rId16"/>
    <p:sldId id="371" r:id="rId17"/>
    <p:sldId id="375" r:id="rId18"/>
    <p:sldId id="380" r:id="rId19"/>
    <p:sldId id="382" r:id="rId20"/>
    <p:sldId id="470" r:id="rId21"/>
    <p:sldId id="378" r:id="rId22"/>
    <p:sldId id="379" r:id="rId23"/>
    <p:sldId id="383" r:id="rId24"/>
    <p:sldId id="384" r:id="rId25"/>
    <p:sldId id="388" r:id="rId26"/>
    <p:sldId id="389" r:id="rId27"/>
    <p:sldId id="390" r:id="rId28"/>
    <p:sldId id="391" r:id="rId29"/>
    <p:sldId id="394" r:id="rId30"/>
    <p:sldId id="395" r:id="rId31"/>
    <p:sldId id="436" r:id="rId32"/>
    <p:sldId id="396" r:id="rId33"/>
    <p:sldId id="392" r:id="rId34"/>
    <p:sldId id="398" r:id="rId35"/>
    <p:sldId id="399" r:id="rId36"/>
    <p:sldId id="400" r:id="rId37"/>
    <p:sldId id="393" r:id="rId38"/>
    <p:sldId id="404" r:id="rId39"/>
    <p:sldId id="405" r:id="rId40"/>
    <p:sldId id="401" r:id="rId41"/>
    <p:sldId id="402" r:id="rId42"/>
    <p:sldId id="581" r:id="rId43"/>
    <p:sldId id="403" r:id="rId44"/>
    <p:sldId id="406" r:id="rId45"/>
    <p:sldId id="407" r:id="rId46"/>
    <p:sldId id="408" r:id="rId47"/>
    <p:sldId id="409" r:id="rId48"/>
    <p:sldId id="594" r:id="rId49"/>
    <p:sldId id="583" r:id="rId50"/>
    <p:sldId id="584" r:id="rId51"/>
    <p:sldId id="410" r:id="rId52"/>
    <p:sldId id="411" r:id="rId53"/>
    <p:sldId id="412" r:id="rId54"/>
    <p:sldId id="413" r:id="rId55"/>
    <p:sldId id="414" r:id="rId56"/>
    <p:sldId id="415" r:id="rId57"/>
    <p:sldId id="416" r:id="rId58"/>
    <p:sldId id="417" r:id="rId59"/>
    <p:sldId id="418" r:id="rId60"/>
    <p:sldId id="419" r:id="rId61"/>
    <p:sldId id="420" r:id="rId62"/>
    <p:sldId id="421" r:id="rId63"/>
    <p:sldId id="422" r:id="rId64"/>
    <p:sldId id="424" r:id="rId65"/>
    <p:sldId id="443" r:id="rId66"/>
    <p:sldId id="423" r:id="rId67"/>
    <p:sldId id="426" r:id="rId68"/>
    <p:sldId id="427" r:id="rId69"/>
    <p:sldId id="428" r:id="rId70"/>
    <p:sldId id="429" r:id="rId71"/>
    <p:sldId id="430" r:id="rId72"/>
    <p:sldId id="432" r:id="rId73"/>
    <p:sldId id="433" r:id="rId74"/>
    <p:sldId id="434" r:id="rId75"/>
    <p:sldId id="435" r:id="rId76"/>
    <p:sldId id="593" r:id="rId77"/>
    <p:sldId id="437" r:id="rId78"/>
    <p:sldId id="441" r:id="rId79"/>
    <p:sldId id="449" r:id="rId80"/>
    <p:sldId id="551" r:id="rId81"/>
    <p:sldId id="425" r:id="rId82"/>
    <p:sldId id="439" r:id="rId83"/>
    <p:sldId id="440" r:id="rId84"/>
    <p:sldId id="457" r:id="rId85"/>
    <p:sldId id="442" r:id="rId86"/>
    <p:sldId id="444" r:id="rId87"/>
    <p:sldId id="445" r:id="rId88"/>
    <p:sldId id="446" r:id="rId89"/>
    <p:sldId id="447" r:id="rId90"/>
    <p:sldId id="450" r:id="rId91"/>
    <p:sldId id="582" r:id="rId92"/>
    <p:sldId id="451" r:id="rId93"/>
    <p:sldId id="452" r:id="rId94"/>
    <p:sldId id="453" r:id="rId95"/>
    <p:sldId id="454" r:id="rId96"/>
    <p:sldId id="455" r:id="rId97"/>
    <p:sldId id="456" r:id="rId98"/>
    <p:sldId id="458" r:id="rId99"/>
    <p:sldId id="459" r:id="rId100"/>
    <p:sldId id="460" r:id="rId101"/>
    <p:sldId id="461" r:id="rId102"/>
    <p:sldId id="462" r:id="rId103"/>
    <p:sldId id="463" r:id="rId104"/>
    <p:sldId id="464" r:id="rId105"/>
    <p:sldId id="465" r:id="rId106"/>
    <p:sldId id="468" r:id="rId107"/>
    <p:sldId id="466" r:id="rId108"/>
    <p:sldId id="483" r:id="rId109"/>
    <p:sldId id="467" r:id="rId110"/>
    <p:sldId id="592" r:id="rId111"/>
    <p:sldId id="596" r:id="rId112"/>
    <p:sldId id="619" r:id="rId113"/>
    <p:sldId id="469" r:id="rId114"/>
    <p:sldId id="473" r:id="rId115"/>
    <p:sldId id="474" r:id="rId116"/>
    <p:sldId id="475" r:id="rId117"/>
    <p:sldId id="476" r:id="rId118"/>
    <p:sldId id="477" r:id="rId119"/>
    <p:sldId id="478" r:id="rId120"/>
    <p:sldId id="479" r:id="rId121"/>
    <p:sldId id="480" r:id="rId122"/>
    <p:sldId id="481" r:id="rId123"/>
    <p:sldId id="482" r:id="rId124"/>
    <p:sldId id="484" r:id="rId125"/>
    <p:sldId id="485" r:id="rId126"/>
    <p:sldId id="486" r:id="rId127"/>
    <p:sldId id="487" r:id="rId128"/>
    <p:sldId id="488" r:id="rId129"/>
    <p:sldId id="489" r:id="rId130"/>
    <p:sldId id="490" r:id="rId131"/>
    <p:sldId id="491" r:id="rId132"/>
    <p:sldId id="492" r:id="rId133"/>
    <p:sldId id="493" r:id="rId134"/>
    <p:sldId id="555" r:id="rId135"/>
    <p:sldId id="495" r:id="rId136"/>
    <p:sldId id="268" r:id="rId137"/>
    <p:sldId id="271" r:id="rId138"/>
    <p:sldId id="496" r:id="rId139"/>
    <p:sldId id="623" r:id="rId140"/>
    <p:sldId id="499" r:id="rId141"/>
    <p:sldId id="558" r:id="rId142"/>
    <p:sldId id="500" r:id="rId143"/>
    <p:sldId id="503" r:id="rId144"/>
    <p:sldId id="501" r:id="rId145"/>
    <p:sldId id="568" r:id="rId146"/>
    <p:sldId id="522" r:id="rId147"/>
    <p:sldId id="521" r:id="rId148"/>
    <p:sldId id="520" r:id="rId149"/>
    <p:sldId id="523" r:id="rId150"/>
    <p:sldId id="538" r:id="rId151"/>
    <p:sldId id="524" r:id="rId152"/>
    <p:sldId id="528" r:id="rId153"/>
    <p:sldId id="525" r:id="rId154"/>
    <p:sldId id="526" r:id="rId155"/>
    <p:sldId id="527" r:id="rId156"/>
    <p:sldId id="534" r:id="rId157"/>
    <p:sldId id="529" r:id="rId158"/>
    <p:sldId id="530" r:id="rId159"/>
    <p:sldId id="531" r:id="rId160"/>
    <p:sldId id="535" r:id="rId161"/>
    <p:sldId id="537" r:id="rId162"/>
    <p:sldId id="536" r:id="rId163"/>
    <p:sldId id="620" r:id="rId164"/>
    <p:sldId id="621" r:id="rId165"/>
    <p:sldId id="622" r:id="rId166"/>
    <p:sldId id="633" r:id="rId167"/>
    <p:sldId id="502" r:id="rId168"/>
    <p:sldId id="505" r:id="rId169"/>
    <p:sldId id="504" r:id="rId170"/>
    <p:sldId id="507" r:id="rId171"/>
    <p:sldId id="506" r:id="rId172"/>
    <p:sldId id="508" r:id="rId173"/>
    <p:sldId id="510" r:id="rId174"/>
    <p:sldId id="597" r:id="rId175"/>
    <p:sldId id="511" r:id="rId176"/>
    <p:sldId id="513" r:id="rId177"/>
    <p:sldId id="546" r:id="rId178"/>
    <p:sldId id="515" r:id="rId179"/>
    <p:sldId id="514" r:id="rId180"/>
    <p:sldId id="516" r:id="rId181"/>
    <p:sldId id="518" r:id="rId182"/>
    <p:sldId id="519" r:id="rId183"/>
    <p:sldId id="539" r:id="rId184"/>
    <p:sldId id="557" r:id="rId185"/>
    <p:sldId id="356" r:id="rId186"/>
    <p:sldId id="540" r:id="rId187"/>
    <p:sldId id="541" r:id="rId188"/>
    <p:sldId id="542" r:id="rId189"/>
    <p:sldId id="543" r:id="rId190"/>
    <p:sldId id="545" r:id="rId191"/>
    <p:sldId id="517" r:id="rId192"/>
    <p:sldId id="547" r:id="rId193"/>
    <p:sldId id="548" r:id="rId194"/>
    <p:sldId id="512" r:id="rId195"/>
    <p:sldId id="549" r:id="rId196"/>
    <p:sldId id="554" r:id="rId197"/>
    <p:sldId id="553" r:id="rId198"/>
    <p:sldId id="598" r:id="rId199"/>
    <p:sldId id="599" r:id="rId200"/>
    <p:sldId id="600" r:id="rId201"/>
    <p:sldId id="552" r:id="rId202"/>
    <p:sldId id="560" r:id="rId203"/>
    <p:sldId id="561" r:id="rId204"/>
    <p:sldId id="645" r:id="rId205"/>
    <p:sldId id="562" r:id="rId206"/>
    <p:sldId id="563" r:id="rId207"/>
    <p:sldId id="565" r:id="rId208"/>
    <p:sldId id="564" r:id="rId209"/>
    <p:sldId id="566" r:id="rId210"/>
    <p:sldId id="567" r:id="rId211"/>
    <p:sldId id="640" r:id="rId212"/>
    <p:sldId id="569" r:id="rId213"/>
    <p:sldId id="571" r:id="rId214"/>
    <p:sldId id="572" r:id="rId215"/>
    <p:sldId id="576" r:id="rId216"/>
    <p:sldId id="577" r:id="rId217"/>
    <p:sldId id="550" r:id="rId218"/>
    <p:sldId id="634" r:id="rId219"/>
    <p:sldId id="636" r:id="rId220"/>
    <p:sldId id="637" r:id="rId221"/>
    <p:sldId id="638" r:id="rId222"/>
    <p:sldId id="639" r:id="rId223"/>
    <p:sldId id="641" r:id="rId224"/>
    <p:sldId id="642" r:id="rId225"/>
    <p:sldId id="643" r:id="rId226"/>
    <p:sldId id="602" r:id="rId227"/>
    <p:sldId id="647" r:id="rId228"/>
    <p:sldId id="607" r:id="rId229"/>
    <p:sldId id="608" r:id="rId230"/>
    <p:sldId id="644" r:id="rId231"/>
    <p:sldId id="604" r:id="rId232"/>
    <p:sldId id="605" r:id="rId233"/>
    <p:sldId id="606" r:id="rId234"/>
    <p:sldId id="601" r:id="rId235"/>
    <p:sldId id="585" r:id="rId236"/>
    <p:sldId id="586" r:id="rId237"/>
    <p:sldId id="587" r:id="rId238"/>
    <p:sldId id="570" r:id="rId239"/>
    <p:sldId id="575" r:id="rId240"/>
    <p:sldId id="573" r:id="rId241"/>
    <p:sldId id="588" r:id="rId242"/>
    <p:sldId id="628" r:id="rId243"/>
    <p:sldId id="625" r:id="rId244"/>
    <p:sldId id="589" r:id="rId245"/>
    <p:sldId id="590" r:id="rId246"/>
    <p:sldId id="648" r:id="rId247"/>
    <p:sldId id="631" r:id="rId248"/>
    <p:sldId id="591" r:id="rId249"/>
    <p:sldId id="635" r:id="rId250"/>
    <p:sldId id="627" r:id="rId251"/>
    <p:sldId id="629" r:id="rId252"/>
    <p:sldId id="626" r:id="rId253"/>
    <p:sldId id="632" r:id="rId254"/>
    <p:sldId id="630" r:id="rId255"/>
    <p:sldId id="609" r:id="rId256"/>
    <p:sldId id="610" r:id="rId257"/>
    <p:sldId id="611" r:id="rId258"/>
    <p:sldId id="612" r:id="rId259"/>
    <p:sldId id="614" r:id="rId260"/>
    <p:sldId id="613" r:id="rId261"/>
    <p:sldId id="618" r:id="rId262"/>
    <p:sldId id="615" r:id="rId263"/>
    <p:sldId id="616" r:id="rId26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521415D9-36F7-43E2-AB2F-B90AF26B5E84}">
      <p14:sectionLst xmlns:p14="http://schemas.microsoft.com/office/powerpoint/2010/main">
        <p14:section name="Default Section" id="{54D5FED3-0C11-7A4B-8BE4-A6BFEBBBB375}">
          <p14:sldIdLst>
            <p14:sldId id="256"/>
            <p14:sldId id="595"/>
            <p14:sldId id="532"/>
            <p14:sldId id="366"/>
            <p14:sldId id="365"/>
            <p14:sldId id="559"/>
            <p14:sldId id="374"/>
            <p14:sldId id="472"/>
            <p14:sldId id="372"/>
            <p14:sldId id="373"/>
            <p14:sldId id="367"/>
            <p14:sldId id="370"/>
            <p14:sldId id="369"/>
            <p14:sldId id="376"/>
            <p14:sldId id="377"/>
            <p14:sldId id="371"/>
            <p14:sldId id="375"/>
            <p14:sldId id="380"/>
            <p14:sldId id="382"/>
            <p14:sldId id="470"/>
            <p14:sldId id="378"/>
            <p14:sldId id="379"/>
            <p14:sldId id="383"/>
            <p14:sldId id="384"/>
            <p14:sldId id="388"/>
            <p14:sldId id="389"/>
            <p14:sldId id="390"/>
            <p14:sldId id="391"/>
            <p14:sldId id="394"/>
            <p14:sldId id="395"/>
            <p14:sldId id="436"/>
            <p14:sldId id="396"/>
            <p14:sldId id="392"/>
            <p14:sldId id="398"/>
            <p14:sldId id="399"/>
            <p14:sldId id="400"/>
            <p14:sldId id="393"/>
            <p14:sldId id="404"/>
            <p14:sldId id="405"/>
            <p14:sldId id="401"/>
            <p14:sldId id="402"/>
            <p14:sldId id="581"/>
            <p14:sldId id="403"/>
            <p14:sldId id="406"/>
            <p14:sldId id="407"/>
            <p14:sldId id="408"/>
            <p14:sldId id="409"/>
            <p14:sldId id="594"/>
            <p14:sldId id="583"/>
            <p14:sldId id="584"/>
            <p14:sldId id="410"/>
            <p14:sldId id="411"/>
            <p14:sldId id="412"/>
            <p14:sldId id="413"/>
            <p14:sldId id="414"/>
            <p14:sldId id="415"/>
            <p14:sldId id="416"/>
            <p14:sldId id="417"/>
            <p14:sldId id="418"/>
            <p14:sldId id="419"/>
            <p14:sldId id="420"/>
            <p14:sldId id="421"/>
            <p14:sldId id="422"/>
            <p14:sldId id="424"/>
            <p14:sldId id="443"/>
            <p14:sldId id="423"/>
            <p14:sldId id="426"/>
            <p14:sldId id="427"/>
            <p14:sldId id="428"/>
            <p14:sldId id="429"/>
            <p14:sldId id="430"/>
            <p14:sldId id="432"/>
            <p14:sldId id="433"/>
            <p14:sldId id="434"/>
            <p14:sldId id="435"/>
            <p14:sldId id="593"/>
            <p14:sldId id="437"/>
            <p14:sldId id="441"/>
            <p14:sldId id="449"/>
            <p14:sldId id="551"/>
            <p14:sldId id="425"/>
            <p14:sldId id="439"/>
            <p14:sldId id="440"/>
            <p14:sldId id="457"/>
            <p14:sldId id="442"/>
            <p14:sldId id="444"/>
            <p14:sldId id="445"/>
            <p14:sldId id="446"/>
            <p14:sldId id="447"/>
            <p14:sldId id="450"/>
            <p14:sldId id="582"/>
            <p14:sldId id="451"/>
            <p14:sldId id="452"/>
            <p14:sldId id="453"/>
            <p14:sldId id="454"/>
            <p14:sldId id="455"/>
            <p14:sldId id="456"/>
            <p14:sldId id="458"/>
            <p14:sldId id="459"/>
            <p14:sldId id="460"/>
            <p14:sldId id="461"/>
            <p14:sldId id="462"/>
            <p14:sldId id="463"/>
            <p14:sldId id="464"/>
            <p14:sldId id="465"/>
            <p14:sldId id="468"/>
            <p14:sldId id="466"/>
            <p14:sldId id="483"/>
            <p14:sldId id="467"/>
            <p14:sldId id="592"/>
            <p14:sldId id="596"/>
            <p14:sldId id="619"/>
            <p14:sldId id="469"/>
            <p14:sldId id="473"/>
            <p14:sldId id="474"/>
            <p14:sldId id="475"/>
            <p14:sldId id="476"/>
            <p14:sldId id="477"/>
            <p14:sldId id="478"/>
            <p14:sldId id="479"/>
            <p14:sldId id="480"/>
            <p14:sldId id="481"/>
            <p14:sldId id="482"/>
            <p14:sldId id="484"/>
            <p14:sldId id="485"/>
            <p14:sldId id="486"/>
            <p14:sldId id="487"/>
            <p14:sldId id="488"/>
            <p14:sldId id="489"/>
            <p14:sldId id="490"/>
            <p14:sldId id="491"/>
            <p14:sldId id="492"/>
            <p14:sldId id="493"/>
            <p14:sldId id="555"/>
            <p14:sldId id="495"/>
            <p14:sldId id="268"/>
            <p14:sldId id="271"/>
            <p14:sldId id="496"/>
            <p14:sldId id="623"/>
            <p14:sldId id="499"/>
            <p14:sldId id="558"/>
            <p14:sldId id="500"/>
            <p14:sldId id="503"/>
            <p14:sldId id="501"/>
            <p14:sldId id="568"/>
            <p14:sldId id="522"/>
            <p14:sldId id="521"/>
            <p14:sldId id="520"/>
            <p14:sldId id="523"/>
            <p14:sldId id="538"/>
            <p14:sldId id="524"/>
            <p14:sldId id="528"/>
            <p14:sldId id="525"/>
            <p14:sldId id="526"/>
            <p14:sldId id="527"/>
            <p14:sldId id="534"/>
            <p14:sldId id="529"/>
            <p14:sldId id="530"/>
            <p14:sldId id="531"/>
            <p14:sldId id="535"/>
            <p14:sldId id="537"/>
            <p14:sldId id="536"/>
            <p14:sldId id="620"/>
            <p14:sldId id="621"/>
            <p14:sldId id="622"/>
            <p14:sldId id="633"/>
            <p14:sldId id="502"/>
            <p14:sldId id="505"/>
            <p14:sldId id="504"/>
            <p14:sldId id="507"/>
            <p14:sldId id="506"/>
            <p14:sldId id="508"/>
            <p14:sldId id="510"/>
            <p14:sldId id="597"/>
            <p14:sldId id="511"/>
            <p14:sldId id="513"/>
            <p14:sldId id="546"/>
            <p14:sldId id="515"/>
            <p14:sldId id="514"/>
            <p14:sldId id="516"/>
            <p14:sldId id="518"/>
            <p14:sldId id="519"/>
            <p14:sldId id="539"/>
            <p14:sldId id="557"/>
            <p14:sldId id="356"/>
            <p14:sldId id="540"/>
            <p14:sldId id="541"/>
            <p14:sldId id="542"/>
            <p14:sldId id="543"/>
            <p14:sldId id="545"/>
            <p14:sldId id="517"/>
            <p14:sldId id="547"/>
            <p14:sldId id="548"/>
            <p14:sldId id="512"/>
            <p14:sldId id="549"/>
            <p14:sldId id="554"/>
            <p14:sldId id="553"/>
            <p14:sldId id="598"/>
            <p14:sldId id="599"/>
            <p14:sldId id="600"/>
            <p14:sldId id="552"/>
            <p14:sldId id="560"/>
            <p14:sldId id="561"/>
            <p14:sldId id="645"/>
            <p14:sldId id="562"/>
            <p14:sldId id="563"/>
            <p14:sldId id="565"/>
            <p14:sldId id="564"/>
            <p14:sldId id="566"/>
            <p14:sldId id="567"/>
            <p14:sldId id="640"/>
            <p14:sldId id="569"/>
            <p14:sldId id="571"/>
            <p14:sldId id="572"/>
            <p14:sldId id="576"/>
            <p14:sldId id="577"/>
            <p14:sldId id="550"/>
            <p14:sldId id="634"/>
            <p14:sldId id="636"/>
            <p14:sldId id="637"/>
            <p14:sldId id="638"/>
            <p14:sldId id="639"/>
            <p14:sldId id="641"/>
            <p14:sldId id="642"/>
            <p14:sldId id="643"/>
            <p14:sldId id="602"/>
            <p14:sldId id="647"/>
            <p14:sldId id="607"/>
            <p14:sldId id="608"/>
            <p14:sldId id="644"/>
            <p14:sldId id="604"/>
            <p14:sldId id="605"/>
            <p14:sldId id="606"/>
            <p14:sldId id="601"/>
            <p14:sldId id="585"/>
            <p14:sldId id="586"/>
            <p14:sldId id="587"/>
            <p14:sldId id="570"/>
            <p14:sldId id="575"/>
            <p14:sldId id="573"/>
            <p14:sldId id="588"/>
            <p14:sldId id="628"/>
            <p14:sldId id="625"/>
            <p14:sldId id="589"/>
            <p14:sldId id="590"/>
            <p14:sldId id="648"/>
            <p14:sldId id="631"/>
            <p14:sldId id="591"/>
            <p14:sldId id="635"/>
            <p14:sldId id="627"/>
            <p14:sldId id="629"/>
            <p14:sldId id="626"/>
            <p14:sldId id="632"/>
            <p14:sldId id="630"/>
            <p14:sldId id="609"/>
            <p14:sldId id="610"/>
            <p14:sldId id="611"/>
            <p14:sldId id="612"/>
            <p14:sldId id="614"/>
            <p14:sldId id="613"/>
            <p14:sldId id="618"/>
            <p14:sldId id="615"/>
            <p14:sldId id="61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8C800"/>
    <a:srgbClr val="DADA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84992" autoAdjust="0"/>
  </p:normalViewPr>
  <p:slideViewPr>
    <p:cSldViewPr>
      <p:cViewPr varScale="1">
        <p:scale>
          <a:sx n="97" d="100"/>
          <a:sy n="97" d="100"/>
        </p:scale>
        <p:origin x="-122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248"/>
    </p:cViewPr>
  </p:sorterViewPr>
  <p:notesViewPr>
    <p:cSldViewPr>
      <p:cViewPr varScale="1">
        <p:scale>
          <a:sx n="71" d="100"/>
          <a:sy n="71" d="100"/>
        </p:scale>
        <p:origin x="-157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notesMaster" Target="notesMasters/notesMaster1.xml"/><Relationship Id="rId266" Type="http://schemas.openxmlformats.org/officeDocument/2006/relationships/handoutMaster" Target="handoutMasters/handoutMaster1.xml"/><Relationship Id="rId267" Type="http://schemas.openxmlformats.org/officeDocument/2006/relationships/printerSettings" Target="printerSettings/printerSettings1.bin"/><Relationship Id="rId268" Type="http://schemas.openxmlformats.org/officeDocument/2006/relationships/presProps" Target="presProps.xml"/><Relationship Id="rId26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tableStyles" Target="tableStyles.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56A32C3-365E-E74D-AB75-137658432497}" type="datetimeFigureOut">
              <a:rPr lang="en-US" smtClean="0"/>
              <a:t>5/4/12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15561682-511F-1947-A648-8AEE1F23A4FD}" type="slidenum">
              <a:rPr lang="en-US" smtClean="0"/>
              <a:t>‹#›</a:t>
            </a:fld>
            <a:endParaRPr lang="en-US"/>
          </a:p>
        </p:txBody>
      </p:sp>
    </p:spTree>
    <p:extLst>
      <p:ext uri="{BB962C8B-B14F-4D97-AF65-F5344CB8AC3E}">
        <p14:creationId xmlns:p14="http://schemas.microsoft.com/office/powerpoint/2010/main" val="34119504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latin typeface="Times New Roman" charset="0"/>
              </a:defRPr>
            </a:lvl1pPr>
          </a:lstStyle>
          <a:p>
            <a:endParaRPr lang="en-US"/>
          </a:p>
        </p:txBody>
      </p:sp>
      <p:sp>
        <p:nvSpPr>
          <p:cNvPr id="125955"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atin typeface="Times New Roman" charset="0"/>
              </a:defRPr>
            </a:lvl1pPr>
          </a:lstStyle>
          <a:p>
            <a:endParaRPr lang="en-US"/>
          </a:p>
        </p:txBody>
      </p:sp>
      <p:sp>
        <p:nvSpPr>
          <p:cNvPr id="1259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25957"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58"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latin typeface="Times New Roman" charset="0"/>
              </a:defRPr>
            </a:lvl1pPr>
          </a:lstStyle>
          <a:p>
            <a:endParaRPr lang="en-US"/>
          </a:p>
        </p:txBody>
      </p:sp>
      <p:sp>
        <p:nvSpPr>
          <p:cNvPr id="125959"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atin typeface="Times New Roman" charset="0"/>
              </a:defRPr>
            </a:lvl1pPr>
          </a:lstStyle>
          <a:p>
            <a:fld id="{D96BEE2E-A57D-DB46-BA08-0F83851AFB1F}" type="slidenum">
              <a:rPr lang="en-US"/>
              <a:pPr/>
              <a:t>‹#›</a:t>
            </a:fld>
            <a:endParaRPr lang="en-US"/>
          </a:p>
        </p:txBody>
      </p:sp>
    </p:spTree>
    <p:extLst>
      <p:ext uri="{BB962C8B-B14F-4D97-AF65-F5344CB8AC3E}">
        <p14:creationId xmlns:p14="http://schemas.microsoft.com/office/powerpoint/2010/main" val="29323288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9D9FD5-52FB-A94D-9C3E-818278A46465}" type="slidenum">
              <a:rPr lang="en-US"/>
              <a:pPr/>
              <a:t>1</a:t>
            </a:fld>
            <a:endParaRPr lang="en-US"/>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proofs that were viewed as valid by Euler – the greatest XVIII</a:t>
            </a:r>
            <a:r>
              <a:rPr lang="en-US" baseline="0" dirty="0" smtClean="0"/>
              <a:t> century mathematician – are frowned upon today.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a:t>
            </a:fld>
            <a:endParaRPr lang="en-US"/>
          </a:p>
        </p:txBody>
      </p:sp>
    </p:spTree>
    <p:extLst>
      <p:ext uri="{BB962C8B-B14F-4D97-AF65-F5344CB8AC3E}">
        <p14:creationId xmlns:p14="http://schemas.microsoft.com/office/powerpoint/2010/main" val="42795063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hspace</a:t>
            </a:r>
            <a:r>
              <a:rPr lang="en-US" sz="1200" kern="1200" dirty="0" smtClean="0">
                <a:solidFill>
                  <a:schemeClr val="tx1"/>
                </a:solidFill>
                <a:latin typeface="Times New Roman" charset="0"/>
                <a:ea typeface="ＭＳ Ｐゴシック" charset="0"/>
                <a:cs typeface="+mn-cs"/>
              </a:rPr>
              <a:t>{10em}Proof:~~ Suppose $n$ is not prime. Then,</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n</a:t>
            </a:r>
            <a:r>
              <a:rPr lang="de-DE" sz="1200" kern="1200" dirty="0" smtClean="0">
                <a:solidFill>
                  <a:schemeClr val="tx1"/>
                </a:solidFill>
                <a:latin typeface="Times New Roman" charset="0"/>
                <a:ea typeface="ＭＳ Ｐゴシック" charset="0"/>
                <a:cs typeface="+mn-cs"/>
              </a:rPr>
              <a:t> = </a:t>
            </a:r>
            <a:r>
              <a:rPr lang="de-DE" sz="1200" kern="1200" dirty="0" err="1" smtClean="0">
                <a:solidFill>
                  <a:schemeClr val="tx1"/>
                </a:solidFill>
                <a:latin typeface="Times New Roman" charset="0"/>
                <a:ea typeface="ＭＳ Ｐゴシック" charset="0"/>
                <a:cs typeface="+mn-cs"/>
              </a:rPr>
              <a:t>uv</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hspace</a:t>
            </a:r>
            <a:r>
              <a:rPr lang="de-DE" sz="1200" kern="1200" dirty="0" smtClean="0">
                <a:solidFill>
                  <a:schemeClr val="tx1"/>
                </a:solidFill>
                <a:latin typeface="Times New Roman" charset="0"/>
                <a:ea typeface="ＭＳ Ｐゴシック" charset="0"/>
                <a:cs typeface="+mn-cs"/>
              </a:rPr>
              <a:t>{1em}</a:t>
            </a:r>
            <a:r>
              <a:rPr lang="de-DE" sz="1200" kern="1200" dirty="0" err="1" smtClean="0">
                <a:solidFill>
                  <a:schemeClr val="tx1"/>
                </a:solidFill>
                <a:latin typeface="Times New Roman" charset="0"/>
                <a:ea typeface="ＭＳ Ｐゴシック" charset="0"/>
                <a:cs typeface="+mn-cs"/>
              </a:rPr>
              <a:t>u</a:t>
            </a:r>
            <a:r>
              <a:rPr lang="de-DE" sz="1200" kern="1200" dirty="0" smtClean="0">
                <a:solidFill>
                  <a:schemeClr val="tx1"/>
                </a:solidFill>
                <a:latin typeface="Times New Roman" charset="0"/>
                <a:ea typeface="ＭＳ Ｐゴシック" charset="0"/>
                <a:cs typeface="+mn-cs"/>
              </a:rPr>
              <a:t> &gt; 1, v&gt; 1$$</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begin</a:t>
            </a:r>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align</a:t>
            </a:r>
            <a:r>
              <a:rPr lang="de-DE" sz="1200" kern="1200" dirty="0" smtClean="0">
                <a:solidFill>
                  <a:schemeClr val="tx1"/>
                </a:solidFill>
                <a:latin typeface="Times New Roman" charset="0"/>
                <a:ea typeface="ＭＳ Ｐゴシック" charset="0"/>
                <a:cs typeface="+mn-cs"/>
              </a:rPr>
              <a:t>*}</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hspace</a:t>
            </a:r>
            <a:r>
              <a:rPr lang="de-DE" sz="1200" kern="1200" dirty="0" smtClean="0">
                <a:solidFill>
                  <a:schemeClr val="tx1"/>
                </a:solidFill>
                <a:latin typeface="Times New Roman" charset="0"/>
                <a:ea typeface="ＭＳ Ｐゴシック" charset="0"/>
                <a:cs typeface="+mn-cs"/>
              </a:rPr>
              <a:t>{12.5em}2^n - 1 &amp;= 2^{</a:t>
            </a:r>
            <a:r>
              <a:rPr lang="de-DE" sz="1200" kern="1200" dirty="0" err="1" smtClean="0">
                <a:solidFill>
                  <a:schemeClr val="tx1"/>
                </a:solidFill>
                <a:latin typeface="Times New Roman" charset="0"/>
                <a:ea typeface="ＭＳ Ｐゴシック" charset="0"/>
                <a:cs typeface="+mn-cs"/>
              </a:rPr>
              <a:t>uv</a:t>
            </a:r>
            <a:r>
              <a:rPr lang="de-DE" sz="1200" kern="1200" dirty="0" smtClean="0">
                <a:solidFill>
                  <a:schemeClr val="tx1"/>
                </a:solidFill>
                <a:latin typeface="Times New Roman" charset="0"/>
                <a:ea typeface="ＭＳ Ｐゴシック" charset="0"/>
                <a:cs typeface="+mn-cs"/>
              </a:rPr>
              <a:t>} -1 \\</a:t>
            </a:r>
          </a:p>
          <a:p>
            <a:r>
              <a:rPr lang="de-DE" sz="1200" kern="1200" dirty="0" smtClean="0">
                <a:solidFill>
                  <a:schemeClr val="tx1"/>
                </a:solidFill>
                <a:latin typeface="Times New Roman" charset="0"/>
                <a:ea typeface="ＭＳ Ｐゴシック" charset="0"/>
                <a:cs typeface="+mn-cs"/>
              </a:rPr>
              <a:t>&amp;= (2^u)^v -1 \\</a:t>
            </a:r>
          </a:p>
          <a:p>
            <a:r>
              <a:rPr lang="de-DE" sz="1200" kern="1200" dirty="0" smtClean="0">
                <a:solidFill>
                  <a:schemeClr val="tx1"/>
                </a:solidFill>
                <a:latin typeface="Times New Roman" charset="0"/>
                <a:ea typeface="ＭＳ Ｐゴシック" charset="0"/>
                <a:cs typeface="+mn-cs"/>
              </a:rPr>
              <a:t>&amp;=(2^u -1)((2^u)^{v-1} + (2^u)^{v-2}+ \</a:t>
            </a:r>
            <a:r>
              <a:rPr lang="de-DE" sz="1200" kern="1200" dirty="0" err="1" smtClean="0">
                <a:solidFill>
                  <a:schemeClr val="tx1"/>
                </a:solidFill>
                <a:latin typeface="Times New Roman" charset="0"/>
                <a:ea typeface="ＭＳ Ｐゴシック" charset="0"/>
                <a:cs typeface="+mn-cs"/>
              </a:rPr>
              <a:t>dots</a:t>
            </a:r>
            <a:r>
              <a:rPr lang="de-DE" sz="1200" kern="1200" dirty="0" smtClean="0">
                <a:solidFill>
                  <a:schemeClr val="tx1"/>
                </a:solidFill>
                <a:latin typeface="Times New Roman" charset="0"/>
                <a:ea typeface="ＭＳ Ｐゴシック" charset="0"/>
                <a:cs typeface="+mn-cs"/>
              </a:rPr>
              <a:t> + (2^u) + 1)\\</a:t>
            </a:r>
          </a:p>
          <a:p>
            <a:r>
              <a:rPr lang="de-DE" sz="1200" kern="1200" dirty="0" smtClean="0">
                <a:solidFill>
                  <a:schemeClr val="tx1"/>
                </a:solidFill>
                <a:latin typeface="Times New Roman" charset="0"/>
                <a:ea typeface="ＭＳ Ｐゴシック" charset="0"/>
                <a:cs typeface="+mn-cs"/>
              </a:rPr>
              <a:t>\end{</a:t>
            </a:r>
            <a:r>
              <a:rPr lang="de-DE" sz="1200" kern="1200" dirty="0" err="1" smtClean="0">
                <a:solidFill>
                  <a:schemeClr val="tx1"/>
                </a:solidFill>
                <a:latin typeface="Times New Roman" charset="0"/>
                <a:ea typeface="ＭＳ Ｐゴシック" charset="0"/>
                <a:cs typeface="+mn-cs"/>
              </a:rPr>
              <a:t>align</a:t>
            </a:r>
            <a:r>
              <a:rPr lang="de-DE"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$$u &gt; 1 \implies 1&lt;2^u -1$$</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hspace</a:t>
            </a:r>
            <a:r>
              <a:rPr lang="de-DE" sz="1200" kern="1200" dirty="0" smtClean="0">
                <a:solidFill>
                  <a:schemeClr val="tx1"/>
                </a:solidFill>
                <a:latin typeface="Times New Roman" charset="0"/>
                <a:ea typeface="ＭＳ Ｐゴシック" charset="0"/>
                <a:cs typeface="+mn-cs"/>
              </a:rPr>
              <a:t>{7em}1&lt;(2^u)^{v-1} + (2^u)^{v-2}+ \</a:t>
            </a:r>
            <a:r>
              <a:rPr lang="de-DE" sz="1200" kern="1200" dirty="0" err="1" smtClean="0">
                <a:solidFill>
                  <a:schemeClr val="tx1"/>
                </a:solidFill>
                <a:latin typeface="Times New Roman" charset="0"/>
                <a:ea typeface="ＭＳ Ｐゴシック" charset="0"/>
                <a:cs typeface="+mn-cs"/>
              </a:rPr>
              <a:t>dots</a:t>
            </a:r>
            <a:r>
              <a:rPr lang="de-DE" sz="1200" kern="1200" dirty="0" smtClean="0">
                <a:solidFill>
                  <a:schemeClr val="tx1"/>
                </a:solidFill>
                <a:latin typeface="Times New Roman" charset="0"/>
                <a:ea typeface="ＭＳ Ｐゴシック" charset="0"/>
                <a:cs typeface="+mn-cs"/>
              </a:rPr>
              <a:t> + (2^u) + 1$$</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hspace</a:t>
            </a:r>
            <a:r>
              <a:rPr lang="de-DE" sz="1200" kern="1200" dirty="0" smtClean="0">
                <a:solidFill>
                  <a:schemeClr val="tx1"/>
                </a:solidFill>
                <a:latin typeface="Times New Roman" charset="0"/>
                <a:ea typeface="ＭＳ Ｐゴシック" charset="0"/>
                <a:cs typeface="+mn-cs"/>
              </a:rPr>
              <a:t>{11.5em}</a:t>
            </a:r>
            <a:r>
              <a:rPr lang="de-DE" sz="1200" kern="1200" dirty="0" err="1" smtClean="0">
                <a:solidFill>
                  <a:schemeClr val="tx1"/>
                </a:solidFill>
                <a:latin typeface="Times New Roman" charset="0"/>
                <a:ea typeface="ＭＳ Ｐゴシック" charset="0"/>
                <a:cs typeface="+mn-cs"/>
              </a:rPr>
              <a:t>Contradiction</a:t>
            </a:r>
            <a:r>
              <a:rPr lang="de-DE"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194</a:t>
            </a:fld>
            <a:endParaRPr lang="en-US"/>
          </a:p>
        </p:txBody>
      </p:sp>
    </p:spTree>
    <p:extLst>
      <p:ext uri="{BB962C8B-B14F-4D97-AF65-F5344CB8AC3E}">
        <p14:creationId xmlns:p14="http://schemas.microsoft.com/office/powerpoint/2010/main" val="20065817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latin typeface="Times New Roman" charset="0"/>
                <a:ea typeface="ＭＳ Ｐゴシック" charset="0"/>
                <a:cs typeface="+mn-cs"/>
              </a:rPr>
              <a:t>2^{</a:t>
            </a:r>
            <a:r>
              <a:rPr lang="de-DE" sz="1200" kern="1200" dirty="0" err="1" smtClean="0">
                <a:solidFill>
                  <a:schemeClr val="tx1"/>
                </a:solidFill>
                <a:latin typeface="Times New Roman" charset="0"/>
                <a:ea typeface="ＭＳ Ｐゴシック" charset="0"/>
                <a:cs typeface="+mn-cs"/>
              </a:rPr>
              <a:t>n</a:t>
            </a:r>
            <a:r>
              <a:rPr lang="de-DE" sz="1200" kern="1200" dirty="0" smtClean="0">
                <a:solidFill>
                  <a:schemeClr val="tx1"/>
                </a:solidFill>
                <a:latin typeface="Times New Roman" charset="0"/>
                <a:ea typeface="ＭＳ Ｐゴシック" charset="0"/>
                <a:cs typeface="+mn-cs"/>
              </a:rPr>
              <a:t>} + 1 {\</a:t>
            </a:r>
            <a:r>
              <a:rPr lang="de-DE" sz="1200" kern="1200" dirty="0" err="1" smtClean="0">
                <a:solidFill>
                  <a:schemeClr val="tx1"/>
                </a:solidFill>
                <a:latin typeface="Times New Roman" charset="0"/>
                <a:ea typeface="ＭＳ Ｐゴシック" charset="0"/>
                <a:cs typeface="+mn-cs"/>
              </a:rPr>
              <a:t>rm</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is~prime</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iff</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n</a:t>
            </a:r>
            <a:r>
              <a:rPr lang="de-DE" sz="1200" kern="1200" dirty="0" smtClean="0">
                <a:solidFill>
                  <a:schemeClr val="tx1"/>
                </a:solidFill>
                <a:latin typeface="Times New Roman" charset="0"/>
                <a:ea typeface="ＭＳ Ｐゴシック" charset="0"/>
                <a:cs typeface="+mn-cs"/>
              </a:rPr>
              <a:t> = 2^i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198</a:t>
            </a:fld>
            <a:endParaRPr lang="en-US"/>
          </a:p>
        </p:txBody>
      </p:sp>
    </p:spTree>
    <p:extLst>
      <p:ext uri="{BB962C8B-B14F-4D97-AF65-F5344CB8AC3E}">
        <p14:creationId xmlns:p14="http://schemas.microsoft.com/office/powerpoint/2010/main" val="26962550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$2^n + 1$ is prime $\implies n = 2^i$</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t>
            </a:r>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Proof</a:t>
            </a:r>
            <a:r>
              <a:rPr lang="nl-NL"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If $n \</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2^i$ then $n$ has an odd factor $2q + 1 &gt; 1$ and  $n = m(2q + 1)$.</a:t>
            </a:r>
          </a:p>
          <a:p>
            <a:r>
              <a:rPr lang="en-US" sz="1200" kern="1200" dirty="0" smtClean="0">
                <a:solidFill>
                  <a:schemeClr val="tx1"/>
                </a:solidFill>
                <a:latin typeface="Times New Roman" charset="0"/>
                <a:ea typeface="ＭＳ Ｐゴシック" charset="0"/>
                <a:cs typeface="+mn-cs"/>
              </a:rPr>
              <a:t>\\\\ Using the formula for sum of odd powers, we factor $2^n+1$:</a:t>
            </a:r>
          </a:p>
          <a:p>
            <a:r>
              <a:rPr lang="en-US" sz="1200" kern="1200" dirty="0" smtClean="0">
                <a:solidFill>
                  <a:schemeClr val="tx1"/>
                </a:solidFill>
                <a:latin typeface="Times New Roman" charset="0"/>
                <a:ea typeface="ＭＳ Ｐゴシック" charset="0"/>
                <a:cs typeface="+mn-cs"/>
              </a:rPr>
              <a:t>\begin{align*}</a:t>
            </a:r>
          </a:p>
          <a:p>
            <a:r>
              <a:rPr lang="en-US" sz="1200" kern="1200" dirty="0" smtClean="0">
                <a:solidFill>
                  <a:schemeClr val="tx1"/>
                </a:solidFill>
                <a:latin typeface="Times New Roman" charset="0"/>
                <a:ea typeface="ＭＳ Ｐゴシック" charset="0"/>
                <a:cs typeface="+mn-cs"/>
              </a:rPr>
              <a:t> 2^n + 1 &amp;= (2^m)^{2q+1} + 1^{2q+1} </a:t>
            </a:r>
          </a:p>
          <a:p>
            <a:r>
              <a:rPr lang="en-US" sz="1200" kern="1200" dirty="0" smtClean="0">
                <a:solidFill>
                  <a:schemeClr val="tx1"/>
                </a:solidFill>
                <a:latin typeface="Times New Roman" charset="0"/>
                <a:ea typeface="ＭＳ Ｐゴシック" charset="0"/>
                <a:cs typeface="+mn-cs"/>
              </a:rPr>
              <a:t>\\&amp;= (2^m + 1)((2^m)^{2q} - (2^m)^{2q - 1} + \</a:t>
            </a:r>
            <a:r>
              <a:rPr lang="en-US" sz="1200" kern="1200" dirty="0" err="1" smtClean="0">
                <a:solidFill>
                  <a:schemeClr val="tx1"/>
                </a:solidFill>
                <a:latin typeface="Times New Roman" charset="0"/>
                <a:ea typeface="ＭＳ Ｐゴシック" charset="0"/>
                <a:cs typeface="+mn-cs"/>
              </a:rPr>
              <a:t>cdots</a:t>
            </a:r>
            <a:r>
              <a:rPr lang="en-US" sz="1200" kern="1200" dirty="0" smtClean="0">
                <a:solidFill>
                  <a:schemeClr val="tx1"/>
                </a:solidFill>
                <a:latin typeface="Times New Roman" charset="0"/>
                <a:ea typeface="ＭＳ Ｐゴシック" charset="0"/>
                <a:cs typeface="+mn-cs"/>
              </a:rPr>
              <a:t> + 1)</a:t>
            </a:r>
          </a:p>
          <a:p>
            <a:r>
              <a:rPr lang="en-US" sz="1200" kern="1200" dirty="0" smtClean="0">
                <a:solidFill>
                  <a:schemeClr val="tx1"/>
                </a:solidFill>
                <a:latin typeface="Times New Roman" charset="0"/>
                <a:ea typeface="ＭＳ Ｐゴシック" charset="0"/>
                <a:cs typeface="+mn-cs"/>
              </a:rPr>
              <a:t>\end{align*}</a:t>
            </a:r>
          </a:p>
        </p:txBody>
      </p:sp>
      <p:sp>
        <p:nvSpPr>
          <p:cNvPr id="4" name="Slide Number Placeholder 3"/>
          <p:cNvSpPr>
            <a:spLocks noGrp="1"/>
          </p:cNvSpPr>
          <p:nvPr>
            <p:ph type="sldNum" sz="quarter" idx="10"/>
          </p:nvPr>
        </p:nvSpPr>
        <p:spPr/>
        <p:txBody>
          <a:bodyPr/>
          <a:lstStyle/>
          <a:p>
            <a:fld id="{D96BEE2E-A57D-DB46-BA08-0F83851AFB1F}" type="slidenum">
              <a:rPr lang="en-US" smtClean="0"/>
              <a:pPr/>
              <a:t>199</a:t>
            </a:fld>
            <a:endParaRPr lang="en-US"/>
          </a:p>
        </p:txBody>
      </p:sp>
    </p:spTree>
    <p:extLst>
      <p:ext uri="{BB962C8B-B14F-4D97-AF65-F5344CB8AC3E}">
        <p14:creationId xmlns:p14="http://schemas.microsoft.com/office/powerpoint/2010/main" val="1032443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Pierre-Simon </a:t>
            </a:r>
            <a:r>
              <a:rPr lang="en-US" b="0" dirty="0" smtClean="0"/>
              <a:t>marquis de </a:t>
            </a:r>
            <a:r>
              <a:rPr lang="en-US" dirty="0" smtClean="0"/>
              <a:t>Laplace: </a:t>
            </a:r>
            <a:r>
              <a:rPr lang="en-US" dirty="0" err="1" smtClean="0"/>
              <a:t>Lisez</a:t>
            </a:r>
            <a:r>
              <a:rPr lang="en-US" dirty="0" smtClean="0"/>
              <a:t> Euler, </a:t>
            </a:r>
            <a:r>
              <a:rPr lang="en-US" dirty="0" err="1" smtClean="0"/>
              <a:t>lisez</a:t>
            </a:r>
            <a:r>
              <a:rPr lang="en-US" dirty="0" smtClean="0"/>
              <a:t> Euler, c'est </a:t>
            </a:r>
            <a:r>
              <a:rPr lang="en-US" dirty="0" err="1" smtClean="0"/>
              <a:t>notre</a:t>
            </a:r>
            <a:r>
              <a:rPr lang="en-US" dirty="0" smtClean="0"/>
              <a:t> maître </a:t>
            </a:r>
            <a:r>
              <a:rPr lang="en-US" dirty="0" err="1" smtClean="0"/>
              <a:t>à</a:t>
            </a:r>
            <a:r>
              <a:rPr lang="en-US" dirty="0" smtClean="0"/>
              <a:t> </a:t>
            </a:r>
            <a:r>
              <a:rPr lang="en-US" dirty="0" err="1" smtClean="0"/>
              <a:t>tous</a:t>
            </a:r>
            <a:r>
              <a:rPr lang="en-US" dirty="0" smtClean="0"/>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201</a:t>
            </a:fld>
            <a:endParaRPr lang="en-US"/>
          </a:p>
        </p:txBody>
      </p:sp>
    </p:spTree>
    <p:extLst>
      <p:ext uri="{BB962C8B-B14F-4D97-AF65-F5344CB8AC3E}">
        <p14:creationId xmlns:p14="http://schemas.microsoft.com/office/powerpoint/2010/main" val="1029976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latin typeface="Times New Roman" charset="0"/>
                <a:ea typeface="ＭＳ Ｐゴシック" charset="0"/>
                <a:cs typeface="+mn-cs"/>
              </a:rPr>
              <a:t>$$ p{\</a:t>
            </a:r>
            <a:r>
              <a:rPr lang="de-DE" sz="1200" kern="1200" dirty="0" err="1" smtClean="0">
                <a:solidFill>
                  <a:schemeClr val="tx1"/>
                </a:solidFill>
                <a:latin typeface="Times New Roman" charset="0"/>
                <a:ea typeface="ＭＳ Ｐゴシック" charset="0"/>
                <a:cs typeface="+mn-cs"/>
              </a:rPr>
              <a:t>rm</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is~prime</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wedge</a:t>
            </a:r>
            <a:r>
              <a:rPr lang="de-DE" sz="1200" kern="1200" dirty="0" smtClean="0">
                <a:solidFill>
                  <a:schemeClr val="tx1"/>
                </a:solidFill>
                <a:latin typeface="Times New Roman" charset="0"/>
                <a:ea typeface="ＭＳ Ｐゴシック" charset="0"/>
                <a:cs typeface="+mn-cs"/>
              </a:rPr>
              <a:t>~ 0&lt;a, b &lt; p \</a:t>
            </a:r>
            <a:r>
              <a:rPr lang="de-DE" sz="1200" kern="1200" dirty="0" err="1" smtClean="0">
                <a:solidFill>
                  <a:schemeClr val="tx1"/>
                </a:solidFill>
                <a:latin typeface="Times New Roman" charset="0"/>
                <a:ea typeface="ＭＳ Ｐゴシック" charset="0"/>
                <a:cs typeface="+mn-cs"/>
              </a:rPr>
              <a:t>implies</a:t>
            </a:r>
            <a:r>
              <a:rPr lang="de-DE" sz="1200" kern="1200" dirty="0" smtClean="0">
                <a:solidFill>
                  <a:schemeClr val="tx1"/>
                </a:solidFill>
                <a:latin typeface="Times New Roman" charset="0"/>
                <a:ea typeface="ＭＳ Ｐゴシック" charset="0"/>
                <a:cs typeface="+mn-cs"/>
              </a:rPr>
              <a:t>  ab = mp + </a:t>
            </a:r>
            <a:r>
              <a:rPr lang="de-DE" sz="1200" kern="1200" dirty="0" err="1" smtClean="0">
                <a:solidFill>
                  <a:schemeClr val="tx1"/>
                </a:solidFill>
                <a:latin typeface="Times New Roman" charset="0"/>
                <a:ea typeface="ＭＳ Ｐゴシック" charset="0"/>
                <a:cs typeface="+mn-cs"/>
              </a:rPr>
              <a:t>r</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wedge</a:t>
            </a:r>
            <a:r>
              <a:rPr lang="de-DE" sz="1200" kern="1200" dirty="0" smtClean="0">
                <a:solidFill>
                  <a:schemeClr val="tx1"/>
                </a:solidFill>
                <a:latin typeface="Times New Roman" charset="0"/>
                <a:ea typeface="ＭＳ Ｐゴシック" charset="0"/>
                <a:cs typeface="+mn-cs"/>
              </a:rPr>
              <a:t> 0 &lt; </a:t>
            </a:r>
            <a:r>
              <a:rPr lang="de-DE" sz="1200" kern="1200" dirty="0" err="1" smtClean="0">
                <a:solidFill>
                  <a:schemeClr val="tx1"/>
                </a:solidFill>
                <a:latin typeface="Times New Roman" charset="0"/>
                <a:ea typeface="ＭＳ Ｐゴシック" charset="0"/>
                <a:cs typeface="+mn-cs"/>
              </a:rPr>
              <a:t>r</a:t>
            </a:r>
            <a:r>
              <a:rPr lang="de-DE" sz="1200" kern="1200" dirty="0" smtClean="0">
                <a:solidFill>
                  <a:schemeClr val="tx1"/>
                </a:solidFill>
                <a:latin typeface="Times New Roman" charset="0"/>
                <a:ea typeface="ＭＳ Ｐゴシック" charset="0"/>
                <a:cs typeface="+mn-cs"/>
              </a:rPr>
              <a:t> &lt; p$$</a:t>
            </a:r>
          </a:p>
          <a:p>
            <a:r>
              <a:rPr lang="nl-NL" sz="1200" kern="1200" dirty="0" err="1" smtClean="0">
                <a:solidFill>
                  <a:schemeClr val="tx1"/>
                </a:solidFill>
                <a:latin typeface="Times New Roman" charset="0"/>
                <a:ea typeface="ＭＳ Ｐゴシック" charset="0"/>
                <a:cs typeface="+mn-cs"/>
              </a:rPr>
              <a:t>Proof</a:t>
            </a:r>
            <a:r>
              <a:rPr lang="nl-NL" sz="1200" kern="1200" dirty="0" smtClean="0">
                <a:solidFill>
                  <a:schemeClr val="tx1"/>
                </a:solidFill>
                <a:latin typeface="Times New Roman" charset="0"/>
                <a:ea typeface="ＭＳ Ｐゴシック" charset="0"/>
                <a:cs typeface="+mn-cs"/>
              </a:rPr>
              <a:t>:\\ \\</a:t>
            </a:r>
          </a:p>
          <a:p>
            <a:r>
              <a:rPr lang="nl-NL" sz="1200" kern="1200" dirty="0" err="1" smtClean="0">
                <a:solidFill>
                  <a:schemeClr val="tx1"/>
                </a:solidFill>
                <a:latin typeface="Times New Roman" charset="0"/>
                <a:ea typeface="ＭＳ Ｐゴシック" charset="0"/>
                <a:cs typeface="+mn-cs"/>
              </a:rPr>
              <a:t>Assume</a:t>
            </a:r>
            <a:r>
              <a:rPr lang="nl-NL" sz="1200" kern="1200" dirty="0" smtClean="0">
                <a:solidFill>
                  <a:schemeClr val="tx1"/>
                </a:solidFill>
                <a:latin typeface="Times New Roman" charset="0"/>
                <a:ea typeface="ＭＳ Ｐゴシック" charset="0"/>
                <a:cs typeface="+mn-cs"/>
              </a:rPr>
              <a:t> the </a:t>
            </a:r>
            <a:r>
              <a:rPr lang="nl-NL" sz="1200" kern="1200" dirty="0" err="1" smtClean="0">
                <a:solidFill>
                  <a:schemeClr val="tx1"/>
                </a:solidFill>
                <a:latin typeface="Times New Roman" charset="0"/>
                <a:ea typeface="ＭＳ Ｐゴシック" charset="0"/>
                <a:cs typeface="+mn-cs"/>
              </a:rPr>
              <a:t>contrary</a:t>
            </a:r>
            <a:r>
              <a:rPr lang="nl-NL" sz="1200" kern="1200" dirty="0" smtClean="0">
                <a:solidFill>
                  <a:schemeClr val="tx1"/>
                </a:solidFill>
                <a:latin typeface="Times New Roman" charset="0"/>
                <a:ea typeface="ＭＳ Ｐゴシック" charset="0"/>
                <a:cs typeface="+mn-cs"/>
              </a:rPr>
              <a:t>. </a:t>
            </a:r>
            <a:r>
              <a:rPr lang="nl-NL" sz="1200" kern="1200" dirty="0" err="1" smtClean="0">
                <a:solidFill>
                  <a:schemeClr val="tx1"/>
                </a:solidFill>
                <a:latin typeface="Times New Roman" charset="0"/>
                <a:ea typeface="ＭＳ Ｐゴシック" charset="0"/>
                <a:cs typeface="+mn-cs"/>
              </a:rPr>
              <a:t>Then</a:t>
            </a:r>
            <a:r>
              <a:rPr lang="nl-NL" sz="1200" kern="1200" dirty="0" smtClean="0">
                <a:solidFill>
                  <a:schemeClr val="tx1"/>
                </a:solidFill>
                <a:latin typeface="Times New Roman" charset="0"/>
                <a:ea typeface="ＭＳ Ｐゴシック" charset="0"/>
                <a:cs typeface="+mn-cs"/>
              </a:rPr>
              <a:t> </a:t>
            </a:r>
            <a:r>
              <a:rPr lang="nl-NL" sz="1200" kern="1200" dirty="0" err="1" smtClean="0">
                <a:solidFill>
                  <a:schemeClr val="tx1"/>
                </a:solidFill>
                <a:latin typeface="Times New Roman" charset="0"/>
                <a:ea typeface="ＭＳ Ｐゴシック" charset="0"/>
                <a:cs typeface="+mn-cs"/>
              </a:rPr>
              <a:t>for</a:t>
            </a:r>
            <a:r>
              <a:rPr lang="nl-NL" sz="1200" kern="1200" dirty="0" smtClean="0">
                <a:solidFill>
                  <a:schemeClr val="tx1"/>
                </a:solidFill>
                <a:latin typeface="Times New Roman" charset="0"/>
                <a:ea typeface="ＭＳ Ｐゴシック" charset="0"/>
                <a:cs typeface="+mn-cs"/>
              </a:rPr>
              <a:t> a </a:t>
            </a:r>
            <a:r>
              <a:rPr lang="nl-NL" sz="1200" kern="1200" dirty="0" err="1" smtClean="0">
                <a:solidFill>
                  <a:schemeClr val="tx1"/>
                </a:solidFill>
                <a:latin typeface="Times New Roman" charset="0"/>
                <a:ea typeface="ＭＳ Ｐゴシック" charset="0"/>
                <a:cs typeface="+mn-cs"/>
              </a:rPr>
              <a:t>given</a:t>
            </a:r>
            <a:r>
              <a:rPr lang="nl-NL" sz="1200" kern="1200" dirty="0" smtClean="0">
                <a:solidFill>
                  <a:schemeClr val="tx1"/>
                </a:solidFill>
                <a:latin typeface="Times New Roman" charset="0"/>
                <a:ea typeface="ＭＳ Ｐゴシック" charset="0"/>
                <a:cs typeface="+mn-cs"/>
              </a:rPr>
              <a:t> $a$</a:t>
            </a:r>
          </a:p>
          <a:p>
            <a:r>
              <a:rPr lang="nl-NL" sz="1200" kern="1200" dirty="0" smtClean="0">
                <a:solidFill>
                  <a:schemeClr val="tx1"/>
                </a:solidFill>
                <a:latin typeface="Times New Roman" charset="0"/>
                <a:ea typeface="ＭＳ Ｐゴシック" charset="0"/>
                <a:cs typeface="+mn-cs"/>
              </a:rPr>
              <a:t>let $b$ </a:t>
            </a:r>
            <a:r>
              <a:rPr lang="nl-NL" sz="1200" kern="1200" dirty="0" err="1" smtClean="0">
                <a:solidFill>
                  <a:schemeClr val="tx1"/>
                </a:solidFill>
                <a:latin typeface="Times New Roman" charset="0"/>
                <a:ea typeface="ＭＳ Ｐゴシック" charset="0"/>
                <a:cs typeface="+mn-cs"/>
              </a:rPr>
              <a:t>be</a:t>
            </a:r>
            <a:r>
              <a:rPr lang="nl-NL" sz="1200" kern="1200" dirty="0" smtClean="0">
                <a:solidFill>
                  <a:schemeClr val="tx1"/>
                </a:solidFill>
                <a:latin typeface="Times New Roman" charset="0"/>
                <a:ea typeface="ＭＳ Ｐゴシック" charset="0"/>
                <a:cs typeface="+mn-cs"/>
              </a:rPr>
              <a:t> the </a:t>
            </a:r>
            <a:r>
              <a:rPr lang="nl-NL" sz="1200" kern="1200" dirty="0" err="1" smtClean="0">
                <a:solidFill>
                  <a:schemeClr val="tx1"/>
                </a:solidFill>
                <a:latin typeface="Times New Roman" charset="0"/>
                <a:ea typeface="ＭＳ Ｐゴシック" charset="0"/>
                <a:cs typeface="+mn-cs"/>
              </a:rPr>
              <a:t>smallest</a:t>
            </a:r>
            <a:r>
              <a:rPr lang="nl-NL" sz="1200" kern="1200" dirty="0" smtClean="0">
                <a:solidFill>
                  <a:schemeClr val="tx1"/>
                </a:solidFill>
                <a:latin typeface="Times New Roman" charset="0"/>
                <a:ea typeface="ＭＳ Ｐゴシック" charset="0"/>
                <a:cs typeface="+mn-cs"/>
              </a:rPr>
              <a:t> integer </a:t>
            </a:r>
          </a:p>
          <a:p>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such</a:t>
            </a:r>
            <a:r>
              <a:rPr lang="nl-NL" sz="1200" kern="1200" dirty="0" smtClean="0">
                <a:solidFill>
                  <a:schemeClr val="tx1"/>
                </a:solidFill>
                <a:latin typeface="Times New Roman" charset="0"/>
                <a:ea typeface="ＭＳ Ｐゴシック" charset="0"/>
                <a:cs typeface="+mn-cs"/>
              </a:rPr>
              <a:t> </a:t>
            </a:r>
            <a:r>
              <a:rPr lang="nl-NL" sz="1200" kern="1200" dirty="0" err="1" smtClean="0">
                <a:solidFill>
                  <a:schemeClr val="tx1"/>
                </a:solidFill>
                <a:latin typeface="Times New Roman" charset="0"/>
                <a:ea typeface="ＭＳ Ｐゴシック" charset="0"/>
                <a:cs typeface="+mn-cs"/>
              </a:rPr>
              <a:t>that</a:t>
            </a:r>
            <a:endParaRPr lang="nl-NL" sz="1200" kern="1200" dirty="0" smtClean="0">
              <a:solidFill>
                <a:schemeClr val="tx1"/>
              </a:solidFill>
              <a:latin typeface="Times New Roman" charset="0"/>
              <a:ea typeface="ＭＳ Ｐゴシック" charset="0"/>
              <a:cs typeface="+mn-cs"/>
            </a:endParaRPr>
          </a:p>
          <a:p>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ab</a:t>
            </a:r>
            <a:r>
              <a:rPr lang="nl-NL" sz="1200" kern="1200" dirty="0" smtClean="0">
                <a:solidFill>
                  <a:schemeClr val="tx1"/>
                </a:solidFill>
                <a:latin typeface="Times New Roman" charset="0"/>
                <a:ea typeface="ＭＳ Ｐゴシック" charset="0"/>
                <a:cs typeface="+mn-cs"/>
              </a:rPr>
              <a:t> = </a:t>
            </a:r>
            <a:r>
              <a:rPr lang="nl-NL" sz="1200" kern="1200" dirty="0" err="1" smtClean="0">
                <a:solidFill>
                  <a:schemeClr val="tx1"/>
                </a:solidFill>
                <a:latin typeface="Times New Roman" charset="0"/>
                <a:ea typeface="ＭＳ Ｐゴシック" charset="0"/>
                <a:cs typeface="+mn-cs"/>
              </a:rPr>
              <a:t>mp</a:t>
            </a:r>
            <a:r>
              <a:rPr lang="nl-NL" sz="1200" kern="1200" dirty="0" smtClean="0">
                <a:solidFill>
                  <a:schemeClr val="tx1"/>
                </a:solidFill>
                <a:latin typeface="Times New Roman" charset="0"/>
                <a:ea typeface="ＭＳ Ｐゴシック" charset="0"/>
                <a:cs typeface="+mn-cs"/>
              </a:rPr>
              <a:t>$. </a:t>
            </a:r>
            <a:r>
              <a:rPr lang="nl-NL" sz="1200" kern="1200" dirty="0" err="1" smtClean="0">
                <a:solidFill>
                  <a:schemeClr val="tx1"/>
                </a:solidFill>
                <a:latin typeface="Times New Roman" charset="0"/>
                <a:ea typeface="ＭＳ Ｐゴシック" charset="0"/>
                <a:cs typeface="+mn-cs"/>
              </a:rPr>
              <a:t>Then</a:t>
            </a:r>
            <a:r>
              <a:rPr lang="nl-NL" sz="1200" kern="1200" dirty="0" smtClean="0">
                <a:solidFill>
                  <a:schemeClr val="tx1"/>
                </a:solidFill>
                <a:latin typeface="Times New Roman" charset="0"/>
                <a:ea typeface="ＭＳ Ｐゴシック" charset="0"/>
                <a:cs typeface="+mn-cs"/>
              </a:rPr>
              <a:t> </a:t>
            </a:r>
            <a:r>
              <a:rPr lang="nl-NL" sz="1200" kern="1200" dirty="0" err="1" smtClean="0">
                <a:solidFill>
                  <a:schemeClr val="tx1"/>
                </a:solidFill>
                <a:latin typeface="Times New Roman" charset="0"/>
                <a:ea typeface="ＭＳ Ｐゴシック" charset="0"/>
                <a:cs typeface="+mn-cs"/>
              </a:rPr>
              <a:t>since</a:t>
            </a:r>
            <a:r>
              <a:rPr lang="nl-NL" sz="1200" kern="1200" dirty="0" smtClean="0">
                <a:solidFill>
                  <a:schemeClr val="tx1"/>
                </a:solidFill>
                <a:latin typeface="Times New Roman" charset="0"/>
                <a:ea typeface="ＭＳ Ｐゴシック" charset="0"/>
                <a:cs typeface="+mn-cs"/>
              </a:rPr>
              <a:t> $p$ is prime</a:t>
            </a:r>
          </a:p>
          <a:p>
            <a:r>
              <a:rPr lang="tr-TR" sz="1200" kern="1200" dirty="0" smtClean="0">
                <a:solidFill>
                  <a:schemeClr val="tx1"/>
                </a:solidFill>
                <a:latin typeface="Times New Roman" charset="0"/>
                <a:ea typeface="ＭＳ Ｐゴシック" charset="0"/>
                <a:cs typeface="+mn-cs"/>
              </a:rPr>
              <a:t>$$p = bu + v \</a:t>
            </a:r>
            <a:r>
              <a:rPr lang="tr-TR" sz="1200" kern="1200" dirty="0" err="1" smtClean="0">
                <a:solidFill>
                  <a:schemeClr val="tx1"/>
                </a:solidFill>
                <a:latin typeface="Times New Roman" charset="0"/>
                <a:ea typeface="ＭＳ Ｐゴシック" charset="0"/>
                <a:cs typeface="+mn-cs"/>
              </a:rPr>
              <a:t>wedge</a:t>
            </a:r>
            <a:r>
              <a:rPr lang="tr-TR" sz="1200" kern="1200" dirty="0" smtClean="0">
                <a:solidFill>
                  <a:schemeClr val="tx1"/>
                </a:solidFill>
                <a:latin typeface="Times New Roman" charset="0"/>
                <a:ea typeface="ＭＳ Ｐゴシック" charset="0"/>
                <a:cs typeface="+mn-cs"/>
              </a:rPr>
              <a:t> 0 &lt; v &lt; b$$</a:t>
            </a:r>
          </a:p>
          <a:p>
            <a:r>
              <a:rPr lang="tr-TR" sz="1200" kern="1200" dirty="0" smtClean="0">
                <a:solidFill>
                  <a:schemeClr val="tx1"/>
                </a:solidFill>
                <a:latin typeface="Times New Roman" charset="0"/>
                <a:ea typeface="ＭＳ Ｐゴシック" charset="0"/>
                <a:cs typeface="+mn-cs"/>
              </a:rPr>
              <a:t>$$</a:t>
            </a:r>
            <a:r>
              <a:rPr lang="tr-TR" sz="1200" kern="1200" dirty="0" err="1" smtClean="0">
                <a:solidFill>
                  <a:schemeClr val="tx1"/>
                </a:solidFill>
                <a:latin typeface="Times New Roman" charset="0"/>
                <a:ea typeface="ＭＳ Ｐゴシック" charset="0"/>
                <a:cs typeface="+mn-cs"/>
              </a:rPr>
              <a:t>ap</a:t>
            </a:r>
            <a:r>
              <a:rPr lang="tr-TR" sz="1200" kern="1200" dirty="0" smtClean="0">
                <a:solidFill>
                  <a:schemeClr val="tx1"/>
                </a:solidFill>
                <a:latin typeface="Times New Roman" charset="0"/>
                <a:ea typeface="ＭＳ Ｐゴシック" charset="0"/>
                <a:cs typeface="+mn-cs"/>
              </a:rPr>
              <a:t> = abu + av$$ </a:t>
            </a:r>
          </a:p>
          <a:p>
            <a:r>
              <a:rPr lang="nb-NO" sz="1200" kern="1200" dirty="0" smtClean="0">
                <a:solidFill>
                  <a:schemeClr val="tx1"/>
                </a:solidFill>
                <a:latin typeface="Times New Roman" charset="0"/>
                <a:ea typeface="ＭＳ Ｐゴシック" charset="0"/>
                <a:cs typeface="+mn-cs"/>
              </a:rPr>
              <a:t>$$ap - </a:t>
            </a:r>
            <a:r>
              <a:rPr lang="nb-NO" sz="1200" kern="1200" dirty="0" err="1" smtClean="0">
                <a:solidFill>
                  <a:schemeClr val="tx1"/>
                </a:solidFill>
                <a:latin typeface="Times New Roman" charset="0"/>
                <a:ea typeface="ＭＳ Ｐゴシック" charset="0"/>
                <a:cs typeface="+mn-cs"/>
              </a:rPr>
              <a:t>mpu</a:t>
            </a:r>
            <a:r>
              <a:rPr lang="nb-NO" sz="1200" kern="1200" dirty="0" smtClean="0">
                <a:solidFill>
                  <a:schemeClr val="tx1"/>
                </a:solidFill>
                <a:latin typeface="Times New Roman" charset="0"/>
                <a:ea typeface="ＭＳ Ｐゴシック" charset="0"/>
                <a:cs typeface="+mn-cs"/>
              </a:rPr>
              <a:t> = av$$ </a:t>
            </a:r>
          </a:p>
          <a:p>
            <a:r>
              <a:rPr lang="cs-CZ" sz="1200" kern="1200" dirty="0" smtClean="0">
                <a:solidFill>
                  <a:schemeClr val="tx1"/>
                </a:solidFill>
                <a:latin typeface="Times New Roman" charset="0"/>
                <a:ea typeface="ＭＳ Ｐゴシック" charset="0"/>
                <a:cs typeface="+mn-cs"/>
              </a:rPr>
              <a:t>$$</a:t>
            </a:r>
            <a:r>
              <a:rPr lang="cs-CZ" sz="1200" kern="1200" dirty="0" err="1" smtClean="0">
                <a:solidFill>
                  <a:schemeClr val="tx1"/>
                </a:solidFill>
                <a:latin typeface="Times New Roman" charset="0"/>
                <a:ea typeface="ＭＳ Ｐゴシック" charset="0"/>
                <a:cs typeface="+mn-cs"/>
              </a:rPr>
              <a:t>av</a:t>
            </a:r>
            <a:r>
              <a:rPr lang="cs-CZ" sz="1200" kern="1200" dirty="0" smtClean="0">
                <a:solidFill>
                  <a:schemeClr val="tx1"/>
                </a:solidFill>
                <a:latin typeface="Times New Roman" charset="0"/>
                <a:ea typeface="ＭＳ Ｐゴシック" charset="0"/>
                <a:cs typeface="+mn-cs"/>
              </a:rPr>
              <a:t>=(a - mu)p \</a:t>
            </a:r>
            <a:r>
              <a:rPr lang="cs-CZ" sz="1200" kern="1200" dirty="0" err="1" smtClean="0">
                <a:solidFill>
                  <a:schemeClr val="tx1"/>
                </a:solidFill>
                <a:latin typeface="Times New Roman" charset="0"/>
                <a:ea typeface="ＭＳ Ｐゴシック" charset="0"/>
                <a:cs typeface="+mn-cs"/>
              </a:rPr>
              <a:t>wedge</a:t>
            </a:r>
            <a:r>
              <a:rPr lang="cs-CZ" sz="1200" kern="1200" dirty="0" smtClean="0">
                <a:solidFill>
                  <a:schemeClr val="tx1"/>
                </a:solidFill>
                <a:latin typeface="Times New Roman" charset="0"/>
                <a:ea typeface="ＭＳ Ｐゴシック" charset="0"/>
                <a:cs typeface="+mn-cs"/>
              </a:rPr>
              <a:t> v &lt; b$$</a:t>
            </a:r>
          </a:p>
          <a:p>
            <a:r>
              <a:rPr lang="cs-CZ" sz="1200" kern="1200" dirty="0" err="1" smtClean="0">
                <a:solidFill>
                  <a:schemeClr val="tx1"/>
                </a:solidFill>
                <a:latin typeface="Times New Roman" charset="0"/>
                <a:ea typeface="ＭＳ Ｐゴシック" charset="0"/>
                <a:cs typeface="+mn-cs"/>
              </a:rPr>
              <a:t>Contradiction</a:t>
            </a:r>
            <a:r>
              <a:rPr lang="cs-CZ" sz="1200" kern="1200" dirty="0" smtClean="0">
                <a:solidFill>
                  <a:schemeClr val="tx1"/>
                </a:solidFill>
                <a:latin typeface="Times New Roman" charset="0"/>
                <a:ea typeface="ＭＳ Ｐゴシック" charset="0"/>
                <a:cs typeface="+mn-cs"/>
              </a:rPr>
              <a:t>!</a:t>
            </a:r>
          </a:p>
          <a:p>
            <a:endParaRPr lang="cs-CZ" sz="1200" kern="1200" dirty="0" smtClean="0">
              <a:solidFill>
                <a:schemeClr val="tx1"/>
              </a:solidFill>
              <a:latin typeface="Times New Roman" charset="0"/>
              <a:ea typeface="ＭＳ Ｐゴシック" charset="0"/>
              <a:cs typeface="+mn-cs"/>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203</a:t>
            </a:fld>
            <a:endParaRPr lang="en-US"/>
          </a:p>
        </p:txBody>
      </p:sp>
    </p:spTree>
    <p:extLst>
      <p:ext uri="{BB962C8B-B14F-4D97-AF65-F5344CB8AC3E}">
        <p14:creationId xmlns:p14="http://schemas.microsoft.com/office/powerpoint/2010/main" val="38409444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For any $0 &lt;a &lt; p$, </a:t>
            </a:r>
          </a:p>
          <a:p>
            <a:r>
              <a:rPr lang="en-US" sz="1200" kern="1200" dirty="0" smtClean="0">
                <a:solidFill>
                  <a:schemeClr val="tx1"/>
                </a:solidFill>
                <a:latin typeface="Times New Roman" charset="0"/>
                <a:ea typeface="ＭＳ Ｐゴシック" charset="0"/>
                <a:cs typeface="+mn-cs"/>
              </a:rPr>
              <a:t>\begin{align*}</a:t>
            </a:r>
          </a:p>
          <a:p>
            <a:r>
              <a:rPr lang="en-US" sz="1200" kern="1200" dirty="0" smtClean="0">
                <a:solidFill>
                  <a:schemeClr val="tx1"/>
                </a:solidFill>
                <a:latin typeface="Times New Roman" charset="0"/>
                <a:ea typeface="ＭＳ Ｐゴシック" charset="0"/>
                <a:cs typeface="+mn-cs"/>
              </a:rPr>
              <a:t>a\</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\{1,~ \</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~p-1\} &amp;= \{a, ~\</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~a(p-1)\}\\</a:t>
            </a:r>
          </a:p>
          <a:p>
            <a:r>
              <a:rPr lang="en-US" sz="1200" kern="1200" dirty="0" smtClean="0">
                <a:solidFill>
                  <a:schemeClr val="tx1"/>
                </a:solidFill>
                <a:latin typeface="Times New Roman" charset="0"/>
                <a:ea typeface="ＭＳ Ｐゴシック" charset="0"/>
                <a:cs typeface="+mn-cs"/>
              </a:rPr>
              <a:t>                           &amp;= \{q_1p+r_1,~\</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~q_{p-1}</a:t>
            </a:r>
            <a:r>
              <a:rPr lang="en-US" sz="1200" kern="1200" dirty="0" err="1" smtClean="0">
                <a:solidFill>
                  <a:schemeClr val="tx1"/>
                </a:solidFill>
                <a:latin typeface="Times New Roman" charset="0"/>
                <a:ea typeface="ＭＳ Ｐゴシック" charset="0"/>
                <a:cs typeface="+mn-cs"/>
              </a:rPr>
              <a:t>p+r</a:t>
            </a:r>
            <a:r>
              <a:rPr lang="en-US" sz="1200" kern="1200" dirty="0" smtClean="0">
                <a:solidFill>
                  <a:schemeClr val="tx1"/>
                </a:solidFill>
                <a:latin typeface="Times New Roman" charset="0"/>
                <a:ea typeface="ＭＳ Ｐゴシック" charset="0"/>
                <a:cs typeface="+mn-cs"/>
              </a:rPr>
              <a:t>_{p-1}\}</a:t>
            </a:r>
          </a:p>
          <a:p>
            <a:r>
              <a:rPr lang="en-US" sz="1200" kern="1200" dirty="0" smtClean="0">
                <a:solidFill>
                  <a:schemeClr val="tx1"/>
                </a:solidFill>
                <a:latin typeface="Times New Roman" charset="0"/>
                <a:ea typeface="ＭＳ Ｐゴシック" charset="0"/>
                <a:cs typeface="+mn-cs"/>
              </a:rPr>
              <a:t>\end{align*}</a:t>
            </a:r>
          </a:p>
          <a:p>
            <a:r>
              <a:rPr lang="en-US" sz="1200" kern="1200" dirty="0" smtClean="0">
                <a:solidFill>
                  <a:schemeClr val="tx1"/>
                </a:solidFill>
                <a:latin typeface="Times New Roman" charset="0"/>
                <a:ea typeface="ＭＳ Ｐゴシック" charset="0"/>
                <a:cs typeface="+mn-cs"/>
              </a:rPr>
              <a:t>where $0&lt;</a:t>
            </a:r>
            <a:r>
              <a:rPr lang="en-US" sz="1200" kern="1200" dirty="0" err="1" smtClean="0">
                <a:solidFill>
                  <a:schemeClr val="tx1"/>
                </a:solidFill>
                <a:latin typeface="Times New Roman" charset="0"/>
                <a:ea typeface="ＭＳ Ｐゴシック" charset="0"/>
                <a:cs typeface="+mn-cs"/>
              </a:rPr>
              <a:t>r_i</a:t>
            </a:r>
            <a:r>
              <a:rPr lang="en-US" sz="1200" kern="1200" dirty="0" smtClean="0">
                <a:solidFill>
                  <a:schemeClr val="tx1"/>
                </a:solidFill>
                <a:latin typeface="Times New Roman" charset="0"/>
                <a:ea typeface="ＭＳ Ｐゴシック" charset="0"/>
                <a:cs typeface="+mn-cs"/>
              </a:rPr>
              <a:t>&lt;p \wedge i \</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j \implies </a:t>
            </a:r>
            <a:r>
              <a:rPr lang="en-US" sz="1200" kern="1200" dirty="0" err="1" smtClean="0">
                <a:solidFill>
                  <a:schemeClr val="tx1"/>
                </a:solidFill>
                <a:latin typeface="Times New Roman" charset="0"/>
                <a:ea typeface="ＭＳ Ｐゴシック" charset="0"/>
                <a:cs typeface="+mn-cs"/>
              </a:rPr>
              <a:t>r_i</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r_j</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Proof:</a:t>
            </a:r>
          </a:p>
          <a:p>
            <a:r>
              <a:rPr lang="en-US" sz="1200" kern="1200" dirty="0" smtClean="0">
                <a:solidFill>
                  <a:schemeClr val="tx1"/>
                </a:solidFill>
                <a:latin typeface="Times New Roman" charset="0"/>
                <a:ea typeface="ＭＳ Ｐゴシック" charset="0"/>
                <a:cs typeface="+mn-cs"/>
              </a:rPr>
              <a:t>Suppose $</a:t>
            </a:r>
            <a:r>
              <a:rPr lang="en-US" sz="1200" kern="1200" dirty="0" err="1" smtClean="0">
                <a:solidFill>
                  <a:schemeClr val="tx1"/>
                </a:solidFill>
                <a:latin typeface="Times New Roman" charset="0"/>
                <a:ea typeface="ＭＳ Ｐゴシック" charset="0"/>
                <a:cs typeface="+mn-cs"/>
              </a:rPr>
              <a:t>r_i</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r_j</a:t>
            </a:r>
            <a:r>
              <a:rPr lang="en-US" sz="1200" kern="1200" dirty="0" smtClean="0">
                <a:solidFill>
                  <a:schemeClr val="tx1"/>
                </a:solidFill>
                <a:latin typeface="Times New Roman" charset="0"/>
                <a:ea typeface="ＭＳ Ｐゴシック" charset="0"/>
                <a:cs typeface="+mn-cs"/>
              </a:rPr>
              <a:t>$ and $i &lt; j$</a:t>
            </a:r>
          </a:p>
          <a:p>
            <a:r>
              <a:rPr lang="en-US" sz="1200" kern="1200" dirty="0" smtClean="0">
                <a:solidFill>
                  <a:schemeClr val="tx1"/>
                </a:solidFill>
                <a:latin typeface="Times New Roman" charset="0"/>
                <a:ea typeface="ＭＳ Ｐゴシック" charset="0"/>
                <a:cs typeface="+mn-cs"/>
              </a:rPr>
              <a:t>\begin{align*}</a:t>
            </a:r>
          </a:p>
          <a:p>
            <a:r>
              <a:rPr lang="sk-SK" sz="1200" kern="1200" dirty="0" smtClean="0">
                <a:solidFill>
                  <a:schemeClr val="tx1"/>
                </a:solidFill>
                <a:latin typeface="Times New Roman" charset="0"/>
                <a:ea typeface="ＭＳ Ｐゴシック" charset="0"/>
                <a:cs typeface="+mn-cs"/>
              </a:rPr>
              <a:t>(q_jp + r_j) - (q_ip + r_i) &amp;= (q_j - q_i)p = aj - ai = a(j -i)</a:t>
            </a:r>
          </a:p>
          <a:p>
            <a:r>
              <a:rPr lang="sk-SK" sz="1200" kern="1200" dirty="0" smtClean="0">
                <a:solidFill>
                  <a:schemeClr val="tx1"/>
                </a:solidFill>
                <a:latin typeface="Times New Roman" charset="0"/>
                <a:ea typeface="ＭＳ Ｐゴシック" charset="0"/>
                <a:cs typeface="+mn-cs"/>
              </a:rPr>
              <a:t>\end{align*}</a:t>
            </a:r>
          </a:p>
          <a:p>
            <a:r>
              <a:rPr lang="sk-SK" sz="1200" kern="1200" dirty="0" smtClean="0">
                <a:solidFill>
                  <a:schemeClr val="tx1"/>
                </a:solidFill>
                <a:latin typeface="Times New Roman" charset="0"/>
                <a:ea typeface="ＭＳ Ｐゴシック" charset="0"/>
                <a:cs typeface="+mn-cs"/>
              </a:rPr>
              <a:t>Contradicts VII, 30</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205</a:t>
            </a:fld>
            <a:endParaRPr lang="en-US"/>
          </a:p>
        </p:txBody>
      </p:sp>
    </p:spTree>
    <p:extLst>
      <p:ext uri="{BB962C8B-B14F-4D97-AF65-F5344CB8AC3E}">
        <p14:creationId xmlns:p14="http://schemas.microsoft.com/office/powerpoint/2010/main" val="24872482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For any $0 &lt;a &lt; p$</a:t>
            </a:r>
          </a:p>
          <a:p>
            <a:r>
              <a:rPr lang="en-US" sz="1200" kern="1200" dirty="0" smtClean="0">
                <a:solidFill>
                  <a:schemeClr val="tx1"/>
                </a:solidFill>
                <a:latin typeface="Times New Roman" charset="0"/>
                <a:ea typeface="ＭＳ Ｐゴシック" charset="0"/>
                <a:cs typeface="+mn-cs"/>
              </a:rPr>
              <a:t>there is $0 &lt;b &lt; p$  such that $</a:t>
            </a:r>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mp</a:t>
            </a:r>
            <a:r>
              <a:rPr lang="en-US" sz="1200" kern="1200" dirty="0" smtClean="0">
                <a:solidFill>
                  <a:schemeClr val="tx1"/>
                </a:solidFill>
                <a:latin typeface="Times New Roman" charset="0"/>
                <a:ea typeface="ＭＳ Ｐゴシック" charset="0"/>
                <a:cs typeface="+mn-cs"/>
              </a:rPr>
              <a:t> + 1$.\\\\</a:t>
            </a:r>
          </a:p>
          <a:p>
            <a:r>
              <a:rPr lang="en-US" sz="1200" kern="1200" dirty="0" smtClean="0">
                <a:solidFill>
                  <a:schemeClr val="tx1"/>
                </a:solidFill>
                <a:latin typeface="Times New Roman" charset="0"/>
                <a:ea typeface="ＭＳ Ｐゴシック" charset="0"/>
                <a:cs typeface="+mn-cs"/>
              </a:rPr>
              <a:t>Proof:\\\\By the Permutation of Remainders Lemma we know that one of $$a\</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\{1,~ \</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~p-1\} $$</a:t>
            </a:r>
          </a:p>
          <a:p>
            <a:r>
              <a:rPr lang="en-US" sz="1200" kern="1200" dirty="0" smtClean="0">
                <a:solidFill>
                  <a:schemeClr val="tx1"/>
                </a:solidFill>
                <a:latin typeface="Times New Roman" charset="0"/>
                <a:ea typeface="ＭＳ Ｐゴシック" charset="0"/>
                <a:cs typeface="+mn-cs"/>
              </a:rPr>
              <a:t>maps to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206</a:t>
            </a:fld>
            <a:endParaRPr lang="en-US"/>
          </a:p>
        </p:txBody>
      </p:sp>
    </p:spTree>
    <p:extLst>
      <p:ext uri="{BB962C8B-B14F-4D97-AF65-F5344CB8AC3E}">
        <p14:creationId xmlns:p14="http://schemas.microsoft.com/office/powerpoint/2010/main" val="35467587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For any $0 &lt;a &lt; p$,~</a:t>
            </a:r>
          </a:p>
          <a:p>
            <a:r>
              <a:rPr lang="nl-NL" sz="1200" kern="1200" dirty="0" smtClean="0">
                <a:solidFill>
                  <a:schemeClr val="tx1"/>
                </a:solidFill>
                <a:latin typeface="Times New Roman" charset="0"/>
                <a:ea typeface="ＭＳ Ｐゴシック" charset="0"/>
                <a:cs typeface="+mn-cs"/>
              </a:rPr>
              <a:t>$a^2= </a:t>
            </a:r>
            <a:r>
              <a:rPr lang="nl-NL" sz="1200" kern="1200" dirty="0" err="1" smtClean="0">
                <a:solidFill>
                  <a:schemeClr val="tx1"/>
                </a:solidFill>
                <a:latin typeface="Times New Roman" charset="0"/>
                <a:ea typeface="ＭＳ Ｐゴシック" charset="0"/>
                <a:cs typeface="+mn-cs"/>
              </a:rPr>
              <a:t>mp</a:t>
            </a:r>
            <a:r>
              <a:rPr lang="nl-NL" sz="1200" kern="1200" dirty="0" smtClean="0">
                <a:solidFill>
                  <a:schemeClr val="tx1"/>
                </a:solidFill>
                <a:latin typeface="Times New Roman" charset="0"/>
                <a:ea typeface="ＭＳ Ｐゴシック" charset="0"/>
                <a:cs typeface="+mn-cs"/>
              </a:rPr>
              <a:t> + 1 \</a:t>
            </a:r>
            <a:r>
              <a:rPr lang="nl-NL" sz="1200" kern="1200" dirty="0" err="1" smtClean="0">
                <a:solidFill>
                  <a:schemeClr val="tx1"/>
                </a:solidFill>
                <a:latin typeface="Times New Roman" charset="0"/>
                <a:ea typeface="ＭＳ Ｐゴシック" charset="0"/>
                <a:cs typeface="+mn-cs"/>
              </a:rPr>
              <a:t>implies</a:t>
            </a:r>
            <a:r>
              <a:rPr lang="nl-NL" sz="1200" kern="1200" dirty="0" smtClean="0">
                <a:solidFill>
                  <a:schemeClr val="tx1"/>
                </a:solidFill>
                <a:latin typeface="Times New Roman" charset="0"/>
                <a:ea typeface="ＭＳ Ｐゴシック" charset="0"/>
                <a:cs typeface="+mn-cs"/>
              </a:rPr>
              <a:t> a = 1 \vee a = p-1$</a:t>
            </a:r>
          </a:p>
          <a:p>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Proof</a:t>
            </a:r>
            <a:r>
              <a:rPr lang="nl-NL"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 \</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1 \wedge a \</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p-1 \implies 1 &lt; a &lt; p-1$$</a:t>
            </a:r>
          </a:p>
          <a:p>
            <a:r>
              <a:rPr lang="en-US" sz="1200" kern="1200" dirty="0" smtClean="0">
                <a:solidFill>
                  <a:schemeClr val="tx1"/>
                </a:solidFill>
                <a:latin typeface="Times New Roman" charset="0"/>
                <a:ea typeface="ＭＳ Ｐゴシック" charset="0"/>
                <a:cs typeface="+mn-cs"/>
              </a:rPr>
              <a:t>$$a^2 - 1 = (a - 1)(a + 1) = </a:t>
            </a:r>
            <a:r>
              <a:rPr lang="en-US" sz="1200" kern="1200" dirty="0" err="1" smtClean="0">
                <a:solidFill>
                  <a:schemeClr val="tx1"/>
                </a:solidFill>
                <a:latin typeface="Times New Roman" charset="0"/>
                <a:ea typeface="ＭＳ Ｐゴシック" charset="0"/>
                <a:cs typeface="+mn-cs"/>
              </a:rPr>
              <a:t>mp</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And, since $0 &lt; a-1,a+1 &lt; p$, ~contradiction with VII, 30.</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208</a:t>
            </a:fld>
            <a:endParaRPr lang="en-US"/>
          </a:p>
        </p:txBody>
      </p:sp>
    </p:spTree>
    <p:extLst>
      <p:ext uri="{BB962C8B-B14F-4D97-AF65-F5344CB8AC3E}">
        <p14:creationId xmlns:p14="http://schemas.microsoft.com/office/powerpoint/2010/main" val="16849821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209</a:t>
            </a:fld>
            <a:endParaRPr lang="en-US"/>
          </a:p>
        </p:txBody>
      </p:sp>
    </p:spTree>
    <p:extLst>
      <p:ext uri="{BB962C8B-B14F-4D97-AF65-F5344CB8AC3E}">
        <p14:creationId xmlns:p14="http://schemas.microsoft.com/office/powerpoint/2010/main" val="8519028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$$(p-1)!= (p-1) + </a:t>
            </a:r>
            <a:r>
              <a:rPr lang="en-US" sz="1200" kern="1200" dirty="0" err="1" smtClean="0">
                <a:solidFill>
                  <a:schemeClr val="tx1"/>
                </a:solidFill>
                <a:latin typeface="Times New Roman" charset="0"/>
                <a:ea typeface="ＭＳ Ｐゴシック" charset="0"/>
                <a:cs typeface="+mn-cs"/>
              </a:rPr>
              <a:t>mp</a:t>
            </a:r>
            <a:r>
              <a:rPr lang="en-US" sz="1200" kern="1200" dirty="0" smtClean="0">
                <a:solidFill>
                  <a:schemeClr val="tx1"/>
                </a:solidFill>
                <a:latin typeface="Times New Roman" charset="0"/>
                <a:ea typeface="ＭＳ Ｐゴシック" charset="0"/>
                <a:cs typeface="+mn-cs"/>
              </a:rPr>
              <a:t>$$</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NOT</a:t>
            </a:r>
            <a:r>
              <a:rPr lang="en-US" sz="1200" kern="1200" baseline="0" dirty="0" smtClean="0">
                <a:solidFill>
                  <a:schemeClr val="tx1"/>
                </a:solidFill>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210</a:t>
            </a:fld>
            <a:endParaRPr lang="en-US"/>
          </a:p>
        </p:txBody>
      </p:sp>
    </p:spTree>
    <p:extLst>
      <p:ext uri="{BB962C8B-B14F-4D97-AF65-F5344CB8AC3E}">
        <p14:creationId xmlns:p14="http://schemas.microsoft.com/office/powerpoint/2010/main" val="114844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do not believe it!</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26</a:t>
            </a:fld>
            <a:endParaRPr lang="en-US"/>
          </a:p>
        </p:txBody>
      </p:sp>
    </p:spTree>
    <p:extLst>
      <p:ext uri="{BB962C8B-B14F-4D97-AF65-F5344CB8AC3E}">
        <p14:creationId xmlns:p14="http://schemas.microsoft.com/office/powerpoint/2010/main" val="33897074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~\\Prove that if $n &gt; 4$ is composite\\ then $(n-1)!$ is a multiple of $n$.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211</a:t>
            </a:fld>
            <a:endParaRPr lang="en-US"/>
          </a:p>
        </p:txBody>
      </p:sp>
    </p:spTree>
    <p:extLst>
      <p:ext uri="{BB962C8B-B14F-4D97-AF65-F5344CB8AC3E}">
        <p14:creationId xmlns:p14="http://schemas.microsoft.com/office/powerpoint/2010/main" val="996008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~\\By Wilson Theorem:</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prod</a:t>
            </a:r>
            <a:r>
              <a:rPr lang="de-DE" sz="1200" kern="1200" dirty="0" smtClean="0">
                <a:solidFill>
                  <a:schemeClr val="tx1"/>
                </a:solidFill>
                <a:latin typeface="Times New Roman" charset="0"/>
                <a:ea typeface="ＭＳ Ｐゴシック" charset="0"/>
                <a:cs typeface="+mn-cs"/>
              </a:rPr>
              <a:t>_{i=1}^{p-1}ai = a^{p-1}\</a:t>
            </a:r>
            <a:r>
              <a:rPr lang="de-DE" sz="1200" kern="1200" dirty="0" err="1" smtClean="0">
                <a:solidFill>
                  <a:schemeClr val="tx1"/>
                </a:solidFill>
                <a:latin typeface="Times New Roman" charset="0"/>
                <a:ea typeface="ＭＳ Ｐゴシック" charset="0"/>
                <a:cs typeface="+mn-cs"/>
              </a:rPr>
              <a:t>prod</a:t>
            </a:r>
            <a:r>
              <a:rPr lang="de-DE" sz="1200" kern="1200" dirty="0" smtClean="0">
                <a:solidFill>
                  <a:schemeClr val="tx1"/>
                </a:solidFill>
                <a:latin typeface="Times New Roman" charset="0"/>
                <a:ea typeface="ＭＳ Ｐゴシック" charset="0"/>
                <a:cs typeface="+mn-cs"/>
              </a:rPr>
              <a:t>_{i=1}^{p-1}i=a^{p-1}((p-1) + </a:t>
            </a:r>
            <a:r>
              <a:rPr lang="de-DE" sz="1200" kern="1200" dirty="0" err="1" smtClean="0">
                <a:solidFill>
                  <a:schemeClr val="tx1"/>
                </a:solidFill>
                <a:latin typeface="Times New Roman" charset="0"/>
                <a:ea typeface="ＭＳ Ｐゴシック" charset="0"/>
                <a:cs typeface="+mn-cs"/>
              </a:rPr>
              <a:t>up</a:t>
            </a:r>
            <a:r>
              <a:rPr lang="de-DE" sz="1200" kern="1200" dirty="0" smtClean="0">
                <a:solidFill>
                  <a:schemeClr val="tx1"/>
                </a:solidFill>
                <a:latin typeface="Times New Roman" charset="0"/>
                <a:ea typeface="ＭＳ Ｐゴシック" charset="0"/>
                <a:cs typeface="+mn-cs"/>
              </a:rPr>
              <a:t>) = a^{p-1}(1 + </a:t>
            </a:r>
            <a:r>
              <a:rPr lang="de-DE" sz="1200" kern="1200" dirty="0" err="1" smtClean="0">
                <a:solidFill>
                  <a:schemeClr val="tx1"/>
                </a:solidFill>
                <a:latin typeface="Times New Roman" charset="0"/>
                <a:ea typeface="ＭＳ Ｐゴシック" charset="0"/>
                <a:cs typeface="+mn-cs"/>
              </a:rPr>
              <a:t>u</a:t>
            </a:r>
            <a:r>
              <a:rPr lang="de-DE" sz="1200" kern="1200" dirty="0" smtClean="0">
                <a:solidFill>
                  <a:schemeClr val="tx1"/>
                </a:solidFill>
                <a:latin typeface="Times New Roman" charset="0"/>
                <a:ea typeface="ＭＳ Ｐゴシック" charset="0"/>
                <a:cs typeface="+mn-cs"/>
              </a:rPr>
              <a:t>)p - a^{p-1}$$</a:t>
            </a:r>
          </a:p>
          <a:p>
            <a:r>
              <a:rPr lang="de-DE" sz="1200" kern="1200" dirty="0" err="1" smtClean="0">
                <a:solidFill>
                  <a:schemeClr val="tx1"/>
                </a:solidFill>
                <a:latin typeface="Times New Roman" charset="0"/>
                <a:ea typeface="ＭＳ Ｐゴシック" charset="0"/>
                <a:cs typeface="+mn-cs"/>
              </a:rPr>
              <a:t>by</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the</a:t>
            </a:r>
            <a:r>
              <a:rPr lang="de-DE" sz="1200" kern="1200" dirty="0" smtClean="0">
                <a:solidFill>
                  <a:schemeClr val="tx1"/>
                </a:solidFill>
                <a:latin typeface="Times New Roman" charset="0"/>
                <a:ea typeface="ＭＳ Ｐゴシック" charset="0"/>
                <a:cs typeface="+mn-cs"/>
              </a:rPr>
              <a:t> Permutation </a:t>
            </a:r>
            <a:r>
              <a:rPr lang="de-DE" sz="1200" kern="1200" dirty="0" err="1" smtClean="0">
                <a:solidFill>
                  <a:schemeClr val="tx1"/>
                </a:solidFill>
                <a:latin typeface="Times New Roman" charset="0"/>
                <a:ea typeface="ＭＳ Ｐゴシック" charset="0"/>
                <a:cs typeface="+mn-cs"/>
              </a:rPr>
              <a:t>of</a:t>
            </a:r>
            <a:r>
              <a:rPr lang="de-DE" sz="1200" kern="1200" dirty="0" smtClean="0">
                <a:solidFill>
                  <a:schemeClr val="tx1"/>
                </a:solidFill>
                <a:latin typeface="Times New Roman" charset="0"/>
                <a:ea typeface="ＭＳ Ｐゴシック" charset="0"/>
                <a:cs typeface="+mn-cs"/>
              </a:rPr>
              <a:t> </a:t>
            </a:r>
            <a:r>
              <a:rPr lang="de-DE" sz="1200" kern="1200" dirty="0" err="1" smtClean="0">
                <a:solidFill>
                  <a:schemeClr val="tx1"/>
                </a:solidFill>
                <a:latin typeface="Times New Roman" charset="0"/>
                <a:ea typeface="ＭＳ Ｐゴシック" charset="0"/>
                <a:cs typeface="+mn-cs"/>
              </a:rPr>
              <a:t>Remainders</a:t>
            </a:r>
            <a:r>
              <a:rPr lang="de-DE" sz="1200" kern="1200" dirty="0" smtClean="0">
                <a:solidFill>
                  <a:schemeClr val="tx1"/>
                </a:solidFill>
                <a:latin typeface="Times New Roman" charset="0"/>
                <a:ea typeface="ＭＳ Ｐゴシック" charset="0"/>
                <a:cs typeface="+mn-cs"/>
              </a:rPr>
              <a:t> Lemma: </a:t>
            </a:r>
          </a:p>
          <a:p>
            <a:r>
              <a:rPr lang="sk-SK" sz="1200" kern="1200" dirty="0" smtClean="0">
                <a:solidFill>
                  <a:schemeClr val="tx1"/>
                </a:solidFill>
                <a:latin typeface="Times New Roman" charset="0"/>
                <a:ea typeface="ＭＳ Ｐゴシック" charset="0"/>
                <a:cs typeface="+mn-cs"/>
              </a:rPr>
              <a:t>$$\prod_{i=1}^{p-1}ai = \prod_{i=1}^{p-1}(q_ip + r_i) = vp + \prod_{i=1}^{p-1}r_i = (p-1) + vp = -1 + (v+1)p$$</a:t>
            </a:r>
          </a:p>
          <a:p>
            <a:r>
              <a:rPr lang="sk-SK" sz="1200" kern="1200" dirty="0" smtClean="0">
                <a:solidFill>
                  <a:schemeClr val="tx1"/>
                </a:solidFill>
                <a:latin typeface="Times New Roman" charset="0"/>
                <a:ea typeface="ＭＳ Ｐゴシック" charset="0"/>
                <a:cs typeface="+mn-cs"/>
              </a:rPr>
              <a:t>$$ (a^{p-1} + u)p - a^{p-1} = -1 + (v+1)p$$</a:t>
            </a:r>
          </a:p>
          <a:p>
            <a:r>
              <a:rPr lang="pl-PL" sz="1200" kern="1200" dirty="0" smtClean="0">
                <a:solidFill>
                  <a:schemeClr val="tx1"/>
                </a:solidFill>
                <a:latin typeface="Times New Roman" charset="0"/>
                <a:ea typeface="ＭＳ Ｐゴシック" charset="0"/>
                <a:cs typeface="+mn-cs"/>
              </a:rPr>
              <a:t>$$a^{p-1} = 1 + </a:t>
            </a:r>
            <a:r>
              <a:rPr lang="pl-PL" sz="1200" kern="1200" dirty="0" err="1" smtClean="0">
                <a:solidFill>
                  <a:schemeClr val="tx1"/>
                </a:solidFill>
                <a:latin typeface="Times New Roman" charset="0"/>
                <a:ea typeface="ＭＳ Ｐゴシック" charset="0"/>
                <a:cs typeface="+mn-cs"/>
              </a:rPr>
              <a:t>np</a:t>
            </a:r>
            <a:r>
              <a:rPr lang="pl-PL"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212</a:t>
            </a:fld>
            <a:endParaRPr lang="en-US"/>
          </a:p>
        </p:txBody>
      </p:sp>
    </p:spTree>
    <p:extLst>
      <p:ext uri="{BB962C8B-B14F-4D97-AF65-F5344CB8AC3E}">
        <p14:creationId xmlns:p14="http://schemas.microsoft.com/office/powerpoint/2010/main" val="26111381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For integer $n &gt; 1$ and integer $u &gt; 0$, </a:t>
            </a:r>
          </a:p>
          <a:p>
            <a:r>
              <a:rPr lang="en-US" sz="1200" kern="1200" dirty="0" smtClean="0">
                <a:solidFill>
                  <a:schemeClr val="tx1"/>
                </a:solidFill>
                <a:latin typeface="Times New Roman" charset="0"/>
                <a:ea typeface="ＭＳ Ｐゴシック" charset="0"/>
                <a:cs typeface="+mn-cs"/>
              </a:rPr>
              <a:t>\\we call $v$ a {\</a:t>
            </a:r>
            <a:r>
              <a:rPr lang="en-US" sz="1200" kern="1200" dirty="0" err="1" smtClean="0">
                <a:solidFill>
                  <a:schemeClr val="tx1"/>
                </a:solidFill>
                <a:latin typeface="Times New Roman" charset="0"/>
                <a:ea typeface="ＭＳ Ｐゴシック" charset="0"/>
                <a:cs typeface="+mn-cs"/>
              </a:rPr>
              <a:t>em</a:t>
            </a:r>
            <a:r>
              <a:rPr lang="en-US" sz="1200" kern="1200" dirty="0" smtClean="0">
                <a:solidFill>
                  <a:schemeClr val="tx1"/>
                </a:solidFill>
                <a:latin typeface="Times New Roman" charset="0"/>
                <a:ea typeface="ＭＳ Ｐゴシック" charset="0"/>
                <a:cs typeface="+mn-cs"/>
              </a:rPr>
              <a:t> multiplicative inverse modulo $n$}</a:t>
            </a:r>
          </a:p>
          <a:p>
            <a:r>
              <a:rPr lang="en-US" sz="1200" kern="1200" dirty="0" smtClean="0">
                <a:solidFill>
                  <a:schemeClr val="tx1"/>
                </a:solidFill>
                <a:latin typeface="Times New Roman" charset="0"/>
                <a:ea typeface="ＭＳ Ｐゴシック" charset="0"/>
                <a:cs typeface="+mn-cs"/>
              </a:rPr>
              <a:t>\\ if there is an integer $q$ such that </a:t>
            </a:r>
          </a:p>
          <a:p>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uv</a:t>
            </a:r>
            <a:r>
              <a:rPr lang="en-US" sz="1200" kern="1200" dirty="0" smtClean="0">
                <a:solidFill>
                  <a:schemeClr val="tx1"/>
                </a:solidFill>
                <a:latin typeface="Times New Roman" charset="0"/>
                <a:ea typeface="ＭＳ Ｐゴシック" charset="0"/>
                <a:cs typeface="+mn-cs"/>
              </a:rPr>
              <a:t> = 1 + </a:t>
            </a:r>
            <a:r>
              <a:rPr lang="en-US" sz="1200" kern="1200" dirty="0" err="1" smtClean="0">
                <a:solidFill>
                  <a:schemeClr val="tx1"/>
                </a:solidFill>
                <a:latin typeface="Times New Roman" charset="0"/>
                <a:ea typeface="ＭＳ Ｐゴシック" charset="0"/>
                <a:cs typeface="+mn-cs"/>
              </a:rPr>
              <a:t>qn</a:t>
            </a:r>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213</a:t>
            </a:fld>
            <a:endParaRPr lang="en-US"/>
          </a:p>
        </p:txBody>
      </p:sp>
    </p:spTree>
    <p:extLst>
      <p:ext uri="{BB962C8B-B14F-4D97-AF65-F5344CB8AC3E}">
        <p14:creationId xmlns:p14="http://schemas.microsoft.com/office/powerpoint/2010/main" val="30719262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If $n = </a:t>
            </a:r>
            <a:r>
              <a:rPr lang="en-US" sz="1200" kern="1200" dirty="0" err="1" smtClean="0">
                <a:solidFill>
                  <a:schemeClr val="tx1"/>
                </a:solidFill>
                <a:latin typeface="Times New Roman" charset="0"/>
                <a:ea typeface="ＭＳ Ｐゴシック" charset="0"/>
                <a:cs typeface="+mn-cs"/>
              </a:rPr>
              <a:t>uv</a:t>
            </a:r>
            <a:r>
              <a:rPr lang="en-US" sz="1200" kern="1200" dirty="0" smtClean="0">
                <a:solidFill>
                  <a:schemeClr val="tx1"/>
                </a:solidFill>
                <a:latin typeface="Times New Roman" charset="0"/>
                <a:ea typeface="ＭＳ Ｐゴシック" charset="0"/>
                <a:cs typeface="+mn-cs"/>
              </a:rPr>
              <a:t> \wedge 1 &lt; u, v$ then $u$ is not invertible modulo $n$. </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Proof: </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Let $</a:t>
            </a:r>
            <a:r>
              <a:rPr lang="en-US" sz="1200" kern="1200" dirty="0" err="1" smtClean="0">
                <a:solidFill>
                  <a:schemeClr val="tx1"/>
                </a:solidFill>
                <a:latin typeface="Times New Roman" charset="0"/>
                <a:ea typeface="ＭＳ Ｐゴシック" charset="0"/>
                <a:cs typeface="+mn-cs"/>
              </a:rPr>
              <a:t>uv</a:t>
            </a:r>
            <a:r>
              <a:rPr lang="en-US" sz="1200" kern="1200" dirty="0" smtClean="0">
                <a:solidFill>
                  <a:schemeClr val="tx1"/>
                </a:solidFill>
                <a:latin typeface="Times New Roman" charset="0"/>
                <a:ea typeface="ＭＳ Ｐゴシック" charset="0"/>
                <a:cs typeface="+mn-cs"/>
              </a:rPr>
              <a:t> = n$ and $w$ be an inverse of $u$. Then </a:t>
            </a:r>
          </a:p>
          <a:p>
            <a:endParaRPr lang="en-US" sz="1200" kern="1200" dirty="0" smtClean="0">
              <a:solidFill>
                <a:schemeClr val="tx1"/>
              </a:solidFill>
              <a:latin typeface="Times New Roman" charset="0"/>
              <a:ea typeface="ＭＳ Ｐゴシック" charset="0"/>
              <a:cs typeface="+mn-cs"/>
            </a:endParaRP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wn</a:t>
            </a:r>
            <a:r>
              <a:rPr lang="de-DE" sz="1200" kern="1200" dirty="0" smtClean="0">
                <a:solidFill>
                  <a:schemeClr val="tx1"/>
                </a:solidFill>
                <a:latin typeface="Times New Roman" charset="0"/>
                <a:ea typeface="ＭＳ Ｐゴシック" charset="0"/>
                <a:cs typeface="+mn-cs"/>
              </a:rPr>
              <a:t> = </a:t>
            </a:r>
            <a:r>
              <a:rPr lang="de-DE" sz="1200" kern="1200" dirty="0" err="1" smtClean="0">
                <a:solidFill>
                  <a:schemeClr val="tx1"/>
                </a:solidFill>
                <a:latin typeface="Times New Roman" charset="0"/>
                <a:ea typeface="ＭＳ Ｐゴシック" charset="0"/>
                <a:cs typeface="+mn-cs"/>
              </a:rPr>
              <a:t>wuv</a:t>
            </a:r>
            <a:r>
              <a:rPr lang="de-DE" sz="1200" kern="1200" dirty="0" smtClean="0">
                <a:solidFill>
                  <a:schemeClr val="tx1"/>
                </a:solidFill>
                <a:latin typeface="Times New Roman" charset="0"/>
                <a:ea typeface="ＭＳ Ｐゴシック" charset="0"/>
                <a:cs typeface="+mn-cs"/>
              </a:rPr>
              <a:t> = (1 + </a:t>
            </a:r>
            <a:r>
              <a:rPr lang="de-DE" sz="1200" kern="1200" dirty="0" err="1" smtClean="0">
                <a:solidFill>
                  <a:schemeClr val="tx1"/>
                </a:solidFill>
                <a:latin typeface="Times New Roman" charset="0"/>
                <a:ea typeface="ＭＳ Ｐゴシック" charset="0"/>
                <a:cs typeface="+mn-cs"/>
              </a:rPr>
              <a:t>mn</a:t>
            </a:r>
            <a:r>
              <a:rPr lang="de-DE" sz="1200" kern="1200" dirty="0" smtClean="0">
                <a:solidFill>
                  <a:schemeClr val="tx1"/>
                </a:solidFill>
                <a:latin typeface="Times New Roman" charset="0"/>
                <a:ea typeface="ＭＳ Ｐゴシック" charset="0"/>
                <a:cs typeface="+mn-cs"/>
              </a:rPr>
              <a:t>)v = v + </a:t>
            </a:r>
            <a:r>
              <a:rPr lang="de-DE" sz="1200" kern="1200" dirty="0" err="1" smtClean="0">
                <a:solidFill>
                  <a:schemeClr val="tx1"/>
                </a:solidFill>
                <a:latin typeface="Times New Roman" charset="0"/>
                <a:ea typeface="ＭＳ Ｐゴシック" charset="0"/>
                <a:cs typeface="+mn-cs"/>
              </a:rPr>
              <a:t>mvn</a:t>
            </a:r>
            <a:r>
              <a:rPr lang="de-DE" sz="1200" kern="1200" dirty="0" smtClean="0">
                <a:solidFill>
                  <a:schemeClr val="tx1"/>
                </a:solidFill>
                <a:latin typeface="Times New Roman" charset="0"/>
                <a:ea typeface="ＭＳ Ｐゴシック" charset="0"/>
                <a:cs typeface="+mn-cs"/>
              </a:rPr>
              <a:t>$$</a:t>
            </a:r>
          </a:p>
          <a:p>
            <a:r>
              <a:rPr lang="de-DE" sz="1200" kern="1200" dirty="0" err="1" smtClean="0">
                <a:solidFill>
                  <a:schemeClr val="tx1"/>
                </a:solidFill>
                <a:latin typeface="Times New Roman" charset="0"/>
                <a:ea typeface="ＭＳ Ｐゴシック" charset="0"/>
                <a:cs typeface="+mn-cs"/>
              </a:rPr>
              <a:t>and</a:t>
            </a:r>
            <a:endParaRPr lang="de-DE" sz="1200" kern="1200" dirty="0" smtClean="0">
              <a:solidFill>
                <a:schemeClr val="tx1"/>
              </a:solidFill>
              <a:latin typeface="Times New Roman" charset="0"/>
              <a:ea typeface="ＭＳ Ｐゴシック" charset="0"/>
              <a:cs typeface="+mn-cs"/>
            </a:endParaRPr>
          </a:p>
          <a:p>
            <a:r>
              <a:rPr lang="pl-PL" sz="1200" kern="1200" dirty="0" smtClean="0">
                <a:solidFill>
                  <a:schemeClr val="tx1"/>
                </a:solidFill>
                <a:latin typeface="Times New Roman" charset="0"/>
                <a:ea typeface="ＭＳ Ｐゴシック" charset="0"/>
                <a:cs typeface="+mn-cs"/>
              </a:rPr>
              <a:t>$$(w - mv)n =</a:t>
            </a:r>
            <a:r>
              <a:rPr lang="pl-PL" sz="1200" kern="1200" dirty="0" err="1" smtClean="0">
                <a:solidFill>
                  <a:schemeClr val="tx1"/>
                </a:solidFill>
                <a:latin typeface="Times New Roman" charset="0"/>
                <a:ea typeface="ＭＳ Ｐゴシック" charset="0"/>
                <a:cs typeface="+mn-cs"/>
              </a:rPr>
              <a:t>zn</a:t>
            </a:r>
            <a:r>
              <a:rPr lang="pl-PL" sz="1200" kern="1200" dirty="0" smtClean="0">
                <a:solidFill>
                  <a:schemeClr val="tx1"/>
                </a:solidFill>
                <a:latin typeface="Times New Roman" charset="0"/>
                <a:ea typeface="ＭＳ Ｐゴシック" charset="0"/>
                <a:cs typeface="+mn-cs"/>
              </a:rPr>
              <a:t>=  v$$</a:t>
            </a:r>
          </a:p>
          <a:p>
            <a:r>
              <a:rPr lang="pl-PL" sz="1200" kern="1200" dirty="0" err="1" smtClean="0">
                <a:solidFill>
                  <a:schemeClr val="tx1"/>
                </a:solidFill>
                <a:latin typeface="Times New Roman" charset="0"/>
                <a:ea typeface="ＭＳ Ｐゴシック" charset="0"/>
                <a:cs typeface="+mn-cs"/>
              </a:rPr>
              <a:t>Contradiction</a:t>
            </a:r>
            <a:r>
              <a:rPr lang="pl-PL"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215</a:t>
            </a:fld>
            <a:endParaRPr lang="en-US"/>
          </a:p>
        </p:txBody>
      </p:sp>
    </p:spTree>
    <p:extLst>
      <p:ext uri="{BB962C8B-B14F-4D97-AF65-F5344CB8AC3E}">
        <p14:creationId xmlns:p14="http://schemas.microsoft.com/office/powerpoint/2010/main" val="306629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If for all $a$ in ~$0 &lt; a &lt; n$,~~$a^{n-1} = 1 + </a:t>
            </a:r>
            <a:r>
              <a:rPr lang="en-US" sz="1200" kern="1200" dirty="0" err="1" smtClean="0">
                <a:solidFill>
                  <a:schemeClr val="tx1"/>
                </a:solidFill>
                <a:latin typeface="Times New Roman" charset="0"/>
                <a:ea typeface="ＭＳ Ｐゴシック" charset="0"/>
                <a:cs typeface="+mn-cs"/>
              </a:rPr>
              <a:t>q_an</a:t>
            </a:r>
            <a:r>
              <a:rPr lang="en-US" sz="1200" kern="1200" dirty="0" smtClean="0">
                <a:solidFill>
                  <a:schemeClr val="tx1"/>
                </a:solidFill>
                <a:latin typeface="Times New Roman" charset="0"/>
                <a:ea typeface="ＭＳ Ｐゴシック" charset="0"/>
                <a:cs typeface="+mn-cs"/>
              </a:rPr>
              <a:t>$ \\then $n$ is prime.</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Proof: </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If $n = </a:t>
            </a:r>
            <a:r>
              <a:rPr lang="en-US" sz="1200" kern="1200" dirty="0" err="1" smtClean="0">
                <a:solidFill>
                  <a:schemeClr val="tx1"/>
                </a:solidFill>
                <a:latin typeface="Times New Roman" charset="0"/>
                <a:ea typeface="ＭＳ Ｐゴシック" charset="0"/>
                <a:cs typeface="+mn-cs"/>
              </a:rPr>
              <a:t>uv</a:t>
            </a:r>
            <a:r>
              <a:rPr lang="en-US" sz="1200" kern="1200" dirty="0" smtClean="0">
                <a:solidFill>
                  <a:schemeClr val="tx1"/>
                </a:solidFill>
                <a:latin typeface="Times New Roman" charset="0"/>
                <a:ea typeface="ＭＳ Ｐゴシック" charset="0"/>
                <a:cs typeface="+mn-cs"/>
              </a:rPr>
              <a:t>$ then $u$ is not invertible. </a:t>
            </a:r>
          </a:p>
          <a:p>
            <a:r>
              <a:rPr lang="fr-FR" sz="1200" kern="1200" dirty="0" smtClean="0">
                <a:solidFill>
                  <a:schemeClr val="tx1"/>
                </a:solidFill>
                <a:latin typeface="Times New Roman" charset="0"/>
                <a:ea typeface="ＭＳ Ｐゴシック" charset="0"/>
                <a:cs typeface="+mn-cs"/>
              </a:rPr>
              <a:t>\\But $u^{n -2}u = u^{n-1} = 1 + </a:t>
            </a:r>
            <a:r>
              <a:rPr lang="fr-FR" sz="1200" kern="1200" dirty="0" err="1" smtClean="0">
                <a:solidFill>
                  <a:schemeClr val="tx1"/>
                </a:solidFill>
                <a:latin typeface="Times New Roman" charset="0"/>
                <a:ea typeface="ＭＳ Ｐゴシック" charset="0"/>
                <a:cs typeface="+mn-cs"/>
              </a:rPr>
              <a:t>q_un</a:t>
            </a:r>
            <a:r>
              <a:rPr lang="fr-FR" sz="1200" kern="1200" dirty="0" smtClean="0">
                <a:solidFill>
                  <a:schemeClr val="tx1"/>
                </a:solidFill>
                <a:latin typeface="Times New Roman" charset="0"/>
                <a:ea typeface="ＭＳ Ｐゴシック" charset="0"/>
                <a:cs typeface="+mn-cs"/>
              </a:rPr>
              <a:t>$.~~~Contradiction.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216</a:t>
            </a:fld>
            <a:endParaRPr lang="en-US"/>
          </a:p>
        </p:txBody>
      </p:sp>
    </p:spTree>
    <p:extLst>
      <p:ext uri="{BB962C8B-B14F-4D97-AF65-F5344CB8AC3E}">
        <p14:creationId xmlns:p14="http://schemas.microsoft.com/office/powerpoint/2010/main" val="7098780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218</a:t>
            </a:fld>
            <a:endParaRPr lang="en-US"/>
          </a:p>
        </p:txBody>
      </p:sp>
    </p:spTree>
    <p:extLst>
      <p:ext uri="{BB962C8B-B14F-4D97-AF65-F5344CB8AC3E}">
        <p14:creationId xmlns:p14="http://schemas.microsoft.com/office/powerpoint/2010/main" val="41681385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1\times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1,2,3,4,5,6 &amp;= 1, 2, 3, 4, 5, 6\\ </a:t>
            </a:r>
          </a:p>
          <a:p>
            <a:r>
              <a:rPr lang="en-US" sz="1200" kern="1200" dirty="0" smtClean="0">
                <a:solidFill>
                  <a:schemeClr val="tx1"/>
                </a:solidFill>
                <a:latin typeface="Times New Roman" charset="0"/>
                <a:ea typeface="ＭＳ Ｐゴシック" charset="0"/>
                <a:cs typeface="+mn-cs"/>
              </a:rPr>
              <a:t>2\times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2, 4, 6, 1 + 1\times 7, 3+ 1\times 7, 5+ 1\times 7 &amp;= 2, 4, 6, 1, 3, 5\\</a:t>
            </a:r>
          </a:p>
          <a:p>
            <a:r>
              <a:rPr lang="en-US" sz="1200" kern="1200" dirty="0" smtClean="0">
                <a:solidFill>
                  <a:schemeClr val="tx1"/>
                </a:solidFill>
                <a:latin typeface="Times New Roman" charset="0"/>
                <a:ea typeface="ＭＳ Ｐゴシック" charset="0"/>
                <a:cs typeface="+mn-cs"/>
              </a:rPr>
              <a:t>3\times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3, 6, 2 + 1\times 7, 5+ 1\times 7, 1 + 2\times 7, 4+ 2\times 7 &amp;= 3, 6, 2, 5, 1, 4\\</a:t>
            </a:r>
          </a:p>
          <a:p>
            <a:r>
              <a:rPr lang="en-US" sz="1200" kern="1200" dirty="0" smtClean="0">
                <a:solidFill>
                  <a:schemeClr val="tx1"/>
                </a:solidFill>
                <a:latin typeface="Times New Roman" charset="0"/>
                <a:ea typeface="ＭＳ Ｐゴシック" charset="0"/>
                <a:cs typeface="+mn-cs"/>
              </a:rPr>
              <a:t>4\times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4, 1 + 1\times 7, 5 + 1\times 7, 2+ 2\times 7, 6 + 2\times 7, 3+ 2\times 7 &amp;= 4, 1, 5, 2, 6, 3\\</a:t>
            </a:r>
          </a:p>
          <a:p>
            <a:r>
              <a:rPr lang="en-US" sz="1200" kern="1200" dirty="0" smtClean="0">
                <a:solidFill>
                  <a:schemeClr val="tx1"/>
                </a:solidFill>
                <a:latin typeface="Times New Roman" charset="0"/>
                <a:ea typeface="ＭＳ Ｐゴシック" charset="0"/>
                <a:cs typeface="+mn-cs"/>
              </a:rPr>
              <a:t>5\times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5, 3 + 1\times 7, 1 + 2\times 7, 6+ 2\times 7, 4 + 3\times 7, 2+ 4\times 7 &amp;= 5, 3, 1, 6, 4, 2\\</a:t>
            </a:r>
          </a:p>
          <a:p>
            <a:r>
              <a:rPr lang="en-US" sz="1200" kern="1200" dirty="0" smtClean="0">
                <a:solidFill>
                  <a:schemeClr val="tx1"/>
                </a:solidFill>
                <a:latin typeface="Times New Roman" charset="0"/>
                <a:ea typeface="ＭＳ Ｐゴシック" charset="0"/>
                <a:cs typeface="+mn-cs"/>
              </a:rPr>
              <a:t>6\times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6, 5 + 1\times 7, 4 + 2\times 7, 3+ 3\times 7, 2 + 4\times 7, 1 + 5\times 7 &amp;= 6, 5, 4, 3, 2,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219</a:t>
            </a:fld>
            <a:endParaRPr lang="en-US"/>
          </a:p>
        </p:txBody>
      </p:sp>
    </p:spTree>
    <p:extLst>
      <p:ext uri="{BB962C8B-B14F-4D97-AF65-F5344CB8AC3E}">
        <p14:creationId xmlns:p14="http://schemas.microsoft.com/office/powerpoint/2010/main" val="33010111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1\times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2, 3, 4, 5, 6 ~~~~~1\\ </a:t>
            </a:r>
          </a:p>
          <a:p>
            <a:r>
              <a:rPr lang="en-US" sz="1200" kern="1200" dirty="0" smtClean="0">
                <a:solidFill>
                  <a:schemeClr val="tx1"/>
                </a:solidFill>
                <a:latin typeface="Times New Roman" charset="0"/>
                <a:ea typeface="ＭＳ Ｐゴシック" charset="0"/>
                <a:cs typeface="+mn-cs"/>
              </a:rPr>
              <a:t>2\times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&amp;2, 4, 6,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3, 5 ~~~~~4\\</a:t>
            </a:r>
          </a:p>
          <a:p>
            <a:r>
              <a:rPr lang="en-US" sz="1200" kern="1200" dirty="0" smtClean="0">
                <a:solidFill>
                  <a:schemeClr val="tx1"/>
                </a:solidFill>
                <a:latin typeface="Times New Roman" charset="0"/>
                <a:ea typeface="ＭＳ Ｐゴシック" charset="0"/>
                <a:cs typeface="+mn-cs"/>
              </a:rPr>
              <a:t>3\times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&amp;3, 6, 2, 5,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4 ~~~~~5\\</a:t>
            </a:r>
          </a:p>
          <a:p>
            <a:r>
              <a:rPr lang="en-US" sz="1200" kern="1200" dirty="0" smtClean="0">
                <a:solidFill>
                  <a:schemeClr val="tx1"/>
                </a:solidFill>
                <a:latin typeface="Times New Roman" charset="0"/>
                <a:ea typeface="ＭＳ Ｐゴシック" charset="0"/>
                <a:cs typeface="+mn-cs"/>
              </a:rPr>
              <a:t>4\times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&amp;4,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5, 2, 6, 3 ~~~~~2\\</a:t>
            </a:r>
          </a:p>
          <a:p>
            <a:r>
              <a:rPr lang="en-US" sz="1200" kern="1200" dirty="0" smtClean="0">
                <a:solidFill>
                  <a:schemeClr val="tx1"/>
                </a:solidFill>
                <a:latin typeface="Times New Roman" charset="0"/>
                <a:ea typeface="ＭＳ Ｐゴシック" charset="0"/>
                <a:cs typeface="+mn-cs"/>
              </a:rPr>
              <a:t>5\times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&amp;5, 3,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6, 4, 2 ~~~~~3\\</a:t>
            </a:r>
          </a:p>
          <a:p>
            <a:r>
              <a:rPr lang="en-US" sz="1200" kern="1200" dirty="0" smtClean="0">
                <a:solidFill>
                  <a:schemeClr val="tx1"/>
                </a:solidFill>
                <a:latin typeface="Times New Roman" charset="0"/>
                <a:ea typeface="ＭＳ Ｐゴシック" charset="0"/>
                <a:cs typeface="+mn-cs"/>
              </a:rPr>
              <a:t>6\times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&amp;6, 5, 4, 3, 2,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]{1.000000,0.000000,0.000000}1} ~~~~~6\\</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220</a:t>
            </a:fld>
            <a:endParaRPr lang="en-US"/>
          </a:p>
        </p:txBody>
      </p:sp>
    </p:spTree>
    <p:extLst>
      <p:ext uri="{BB962C8B-B14F-4D97-AF65-F5344CB8AC3E}">
        <p14:creationId xmlns:p14="http://schemas.microsoft.com/office/powerpoint/2010/main" val="13721252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]{1.000000,0.000000,0.000000}6!} &amp;= 1\times (2 \times 4) \times (3 \times 5) \times 6 </a:t>
            </a:r>
          </a:p>
          <a:p>
            <a:r>
              <a:rPr lang="en-US" sz="1200" kern="1200" dirty="0" smtClean="0">
                <a:solidFill>
                  <a:schemeClr val="tx1"/>
                </a:solidFill>
                <a:latin typeface="Times New Roman" charset="0"/>
                <a:ea typeface="ＭＳ Ｐゴシック" charset="0"/>
                <a:cs typeface="+mn-cs"/>
              </a:rPr>
              <a:t>\\&amp;= 1\times (1 + 1\times 7) \times (1 + 2 \times 7) \times 6 </a:t>
            </a:r>
          </a:p>
          <a:p>
            <a:r>
              <a:rPr lang="en-US" sz="1200" kern="1200" dirty="0" smtClean="0">
                <a:solidFill>
                  <a:schemeClr val="tx1"/>
                </a:solidFill>
                <a:latin typeface="Times New Roman" charset="0"/>
                <a:ea typeface="ＭＳ Ｐゴシック" charset="0"/>
                <a:cs typeface="+mn-cs"/>
              </a:rPr>
              <a:t>\\&amp;= (1 + 1\times 7) \times (1 + 2 \times 7) \times 6  </a:t>
            </a:r>
          </a:p>
          <a:p>
            <a:r>
              <a:rPr lang="en-US" sz="1200" kern="1200" dirty="0" smtClean="0">
                <a:solidFill>
                  <a:schemeClr val="tx1"/>
                </a:solidFill>
                <a:latin typeface="Times New Roman" charset="0"/>
                <a:ea typeface="ＭＳ Ｐゴシック" charset="0"/>
                <a:cs typeface="+mn-cs"/>
              </a:rPr>
              <a:t>\\&amp;= (1 + 2\times 7 + 1\times 7 + 2 \times 7 \times 7) \times 6 </a:t>
            </a:r>
          </a:p>
          <a:p>
            <a:r>
              <a:rPr lang="en-US" sz="1200" kern="1200" dirty="0" smtClean="0">
                <a:solidFill>
                  <a:schemeClr val="tx1"/>
                </a:solidFill>
                <a:latin typeface="Times New Roman" charset="0"/>
                <a:ea typeface="ＭＳ Ｐゴシック" charset="0"/>
                <a:cs typeface="+mn-cs"/>
              </a:rPr>
              <a:t> \\&amp;= (1 + 17\times 7) \times 6 </a:t>
            </a:r>
          </a:p>
          <a:p>
            <a:r>
              <a:rPr lang="en-US" sz="1200" kern="1200" dirty="0" smtClean="0">
                <a:solidFill>
                  <a:schemeClr val="tx1"/>
                </a:solidFill>
                <a:latin typeface="Times New Roman" charset="0"/>
                <a:ea typeface="ＭＳ Ｐゴシック" charset="0"/>
                <a:cs typeface="+mn-cs"/>
              </a:rPr>
              <a:t>\\&amp;= 6 + (17 \times 6) \times 7</a:t>
            </a:r>
          </a:p>
          <a:p>
            <a:r>
              <a:rPr lang="en-US" sz="1200" kern="1200" dirty="0" smtClean="0">
                <a:solidFill>
                  <a:schemeClr val="tx1"/>
                </a:solidFill>
                <a:latin typeface="Times New Roman" charset="0"/>
                <a:ea typeface="ＭＳ Ｐゴシック" charset="0"/>
                <a:cs typeface="+mn-cs"/>
              </a:rPr>
              <a:t>\\&amp;=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]{1.000000,0.000000,0.000000}6} + 102 \times 7</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221</a:t>
            </a:fld>
            <a:endParaRPr lang="en-US"/>
          </a:p>
        </p:txBody>
      </p:sp>
    </p:spTree>
    <p:extLst>
      <p:ext uri="{BB962C8B-B14F-4D97-AF65-F5344CB8AC3E}">
        <p14:creationId xmlns:p14="http://schemas.microsoft.com/office/powerpoint/2010/main" val="40519136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]{1.000000,0.000000,0.000000}6!} &amp;= 1\times (2 \times 4) \times (3 \times 5) \times 6 </a:t>
            </a:r>
          </a:p>
          <a:p>
            <a:r>
              <a:rPr lang="en-US" sz="1200" kern="1200" dirty="0" smtClean="0">
                <a:solidFill>
                  <a:schemeClr val="tx1"/>
                </a:solidFill>
                <a:latin typeface="Times New Roman" charset="0"/>
                <a:ea typeface="ＭＳ Ｐゴシック" charset="0"/>
                <a:cs typeface="+mn-cs"/>
              </a:rPr>
              <a:t>\\&amp;= 1\times (1 + 1\times 7) \times (1 + 2 \times 7) \times 6 </a:t>
            </a:r>
          </a:p>
          <a:p>
            <a:r>
              <a:rPr lang="en-US" sz="1200" kern="1200" dirty="0" smtClean="0">
                <a:solidFill>
                  <a:schemeClr val="tx1"/>
                </a:solidFill>
                <a:latin typeface="Times New Roman" charset="0"/>
                <a:ea typeface="ＭＳ Ｐゴシック" charset="0"/>
                <a:cs typeface="+mn-cs"/>
              </a:rPr>
              <a:t>\\&amp;= {\bf\color[</a:t>
            </a:r>
            <a:r>
              <a:rPr lang="en-US" sz="1200" kern="1200" dirty="0" err="1" smtClean="0">
                <a:solidFill>
                  <a:schemeClr val="tx1"/>
                </a:solidFill>
                <a:latin typeface="Times New Roman" charset="0"/>
                <a:ea typeface="ＭＳ Ｐゴシック" charset="0"/>
                <a:cs typeface="+mn-cs"/>
              </a:rPr>
              <a:t>rgb</a:t>
            </a:r>
            <a:r>
              <a:rPr lang="en-US" sz="1200" kern="1200" dirty="0" smtClean="0">
                <a:solidFill>
                  <a:schemeClr val="tx1"/>
                </a:solidFill>
                <a:latin typeface="Times New Roman" charset="0"/>
                <a:ea typeface="ＭＳ Ｐゴシック" charset="0"/>
                <a:cs typeface="+mn-cs"/>
              </a:rPr>
              <a:t>]{1.000000,0.000000,0.000000}6} + 102 \times 7</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222</a:t>
            </a:fld>
            <a:endParaRPr lang="en-US"/>
          </a:p>
        </p:txBody>
      </p:sp>
    </p:spTree>
    <p:extLst>
      <p:ext uri="{BB962C8B-B14F-4D97-AF65-F5344CB8AC3E}">
        <p14:creationId xmlns:p14="http://schemas.microsoft.com/office/powerpoint/2010/main" val="1224357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27</a:t>
            </a:fld>
            <a:endParaRPr lang="en-US"/>
          </a:p>
        </p:txBody>
      </p:sp>
    </p:spTree>
    <p:extLst>
      <p:ext uri="{BB962C8B-B14F-4D97-AF65-F5344CB8AC3E}">
        <p14:creationId xmlns:p14="http://schemas.microsoft.com/office/powerpoint/2010/main" val="26960425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2^6\times 6! &amp;=</a:t>
            </a:r>
          </a:p>
          <a:p>
            <a:r>
              <a:rPr lang="en-US" sz="1200" kern="1200" dirty="0" smtClean="0">
                <a:solidFill>
                  <a:schemeClr val="tx1"/>
                </a:solidFill>
                <a:latin typeface="Times New Roman" charset="0"/>
                <a:ea typeface="ＭＳ Ｐゴシック" charset="0"/>
                <a:cs typeface="+mn-cs"/>
              </a:rPr>
              <a:t>(2\times 1)\times (2\times 2) \times(2\times 3)\times (2 \times 4) \times (2 \times 5) \times (2 \times 6)\\</a:t>
            </a:r>
          </a:p>
          <a:p>
            <a:r>
              <a:rPr lang="en-US" sz="1200" kern="1200" dirty="0" smtClean="0">
                <a:solidFill>
                  <a:schemeClr val="tx1"/>
                </a:solidFill>
                <a:latin typeface="Times New Roman" charset="0"/>
                <a:ea typeface="ＭＳ Ｐゴシック" charset="0"/>
                <a:cs typeface="+mn-cs"/>
              </a:rPr>
              <a:t> &amp;=2 \times 4 \times 6\times  (1 + 1\times 7)\times (3 + 1\times 7) \times (5+ 1\times 7) \\</a:t>
            </a:r>
          </a:p>
          <a:p>
            <a:r>
              <a:rPr lang="en-US" sz="1200" kern="1200" dirty="0" smtClean="0">
                <a:solidFill>
                  <a:schemeClr val="tx1"/>
                </a:solidFill>
                <a:latin typeface="Times New Roman" charset="0"/>
                <a:ea typeface="ＭＳ Ｐゴシック" charset="0"/>
                <a:cs typeface="+mn-cs"/>
              </a:rPr>
              <a:t>&amp;= 6! + 7m </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dropping~factorial~by~Wilson</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we~get</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2^6\times 6   &amp;= 6 + 7u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multiplying~both~sides~by</a:t>
            </a:r>
            <a:r>
              <a:rPr lang="en-US" sz="1200" kern="1200" dirty="0" smtClean="0">
                <a:solidFill>
                  <a:schemeClr val="tx1"/>
                </a:solidFill>
                <a:latin typeface="Times New Roman" charset="0"/>
                <a:ea typeface="ＭＳ Ｐゴシック" charset="0"/>
                <a:cs typeface="+mn-cs"/>
              </a:rPr>
              <a:t>~} 6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we~get</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2^6 &amp;= 1 + 7v</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223</a:t>
            </a:fld>
            <a:endParaRPr lang="en-US"/>
          </a:p>
        </p:txBody>
      </p:sp>
    </p:spTree>
    <p:extLst>
      <p:ext uri="{BB962C8B-B14F-4D97-AF65-F5344CB8AC3E}">
        <p14:creationId xmlns:p14="http://schemas.microsoft.com/office/powerpoint/2010/main" val="39887657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1\times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&amp;1, 2, 3, 4, 5, 6, 7, 8, 9 ~~~~~~1\\ </a:t>
            </a:r>
          </a:p>
          <a:p>
            <a:r>
              <a:rPr lang="en-US" sz="1200" kern="1200" dirty="0" smtClean="0">
                <a:solidFill>
                  <a:schemeClr val="tx1"/>
                </a:solidFill>
                <a:latin typeface="Times New Roman" charset="0"/>
                <a:ea typeface="ＭＳ Ｐゴシック" charset="0"/>
                <a:cs typeface="+mn-cs"/>
              </a:rPr>
              <a:t>2\times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&amp;2, 4, 6, 8, 0, 2, 4, 6, 8 ~~~~\\</a:t>
            </a:r>
          </a:p>
          <a:p>
            <a:r>
              <a:rPr lang="en-US" sz="1200" kern="1200" dirty="0" smtClean="0">
                <a:solidFill>
                  <a:schemeClr val="tx1"/>
                </a:solidFill>
                <a:latin typeface="Times New Roman" charset="0"/>
                <a:ea typeface="ＭＳ Ｐゴシック" charset="0"/>
                <a:cs typeface="+mn-cs"/>
              </a:rPr>
              <a:t>3\times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&amp;3, 6, 9, 2, 5, 8, 1, 4, 7 ~~~~~~7\\</a:t>
            </a:r>
          </a:p>
          <a:p>
            <a:r>
              <a:rPr lang="en-US" sz="1200" kern="1200" dirty="0" smtClean="0">
                <a:solidFill>
                  <a:schemeClr val="tx1"/>
                </a:solidFill>
                <a:latin typeface="Times New Roman" charset="0"/>
                <a:ea typeface="ＭＳ Ｐゴシック" charset="0"/>
                <a:cs typeface="+mn-cs"/>
              </a:rPr>
              <a:t>4\times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&amp;4, 8, 2, 6, 0, 4, 8, 2, 6 ~~~~~~\\</a:t>
            </a:r>
          </a:p>
          <a:p>
            <a:r>
              <a:rPr lang="en-US" sz="1200" kern="1200" dirty="0" smtClean="0">
                <a:solidFill>
                  <a:schemeClr val="tx1"/>
                </a:solidFill>
                <a:latin typeface="Times New Roman" charset="0"/>
                <a:ea typeface="ＭＳ Ｐゴシック" charset="0"/>
                <a:cs typeface="+mn-cs"/>
              </a:rPr>
              <a:t>5\times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&amp;5, 0, 5, 0, 5, 0, 5, 0, 5 ~~~~~~\\</a:t>
            </a:r>
          </a:p>
          <a:p>
            <a:r>
              <a:rPr lang="en-US" sz="1200" kern="1200" dirty="0" smtClean="0">
                <a:solidFill>
                  <a:schemeClr val="tx1"/>
                </a:solidFill>
                <a:latin typeface="Times New Roman" charset="0"/>
                <a:ea typeface="ＭＳ Ｐゴシック" charset="0"/>
                <a:cs typeface="+mn-cs"/>
              </a:rPr>
              <a:t>6\times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&amp;6, 2, 8, 4, 0, 6, 2, 8, 4 ~~~~~~\\</a:t>
            </a:r>
          </a:p>
          <a:p>
            <a:r>
              <a:rPr lang="en-US" sz="1200" kern="1200" dirty="0" smtClean="0">
                <a:solidFill>
                  <a:schemeClr val="tx1"/>
                </a:solidFill>
                <a:latin typeface="Times New Roman" charset="0"/>
                <a:ea typeface="ＭＳ Ｐゴシック" charset="0"/>
                <a:cs typeface="+mn-cs"/>
              </a:rPr>
              <a:t>7\times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&amp;7, 4, 1, 8, 5, 2, 9, 6, 3 ~~~~~~3\\</a:t>
            </a:r>
          </a:p>
          <a:p>
            <a:r>
              <a:rPr lang="en-US" sz="1200" kern="1200" dirty="0" smtClean="0">
                <a:solidFill>
                  <a:schemeClr val="tx1"/>
                </a:solidFill>
                <a:latin typeface="Times New Roman" charset="0"/>
                <a:ea typeface="ＭＳ Ｐゴシック" charset="0"/>
                <a:cs typeface="+mn-cs"/>
              </a:rPr>
              <a:t>8\times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&amp;8, 6, 4, 2, 0, 8, 6, 4, 2 ~~~~~~\\</a:t>
            </a:r>
          </a:p>
          <a:p>
            <a:r>
              <a:rPr lang="en-US" sz="1200" kern="1200" dirty="0" smtClean="0">
                <a:solidFill>
                  <a:schemeClr val="tx1"/>
                </a:solidFill>
                <a:latin typeface="Times New Roman" charset="0"/>
                <a:ea typeface="ＭＳ Ｐゴシック" charset="0"/>
                <a:cs typeface="+mn-cs"/>
              </a:rPr>
              <a:t>9\times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&amp;9, 8, 7, 6, 5, 4, 3, 2, 1 ~~~~~~9\\</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224</a:t>
            </a:fld>
            <a:endParaRPr lang="en-US"/>
          </a:p>
        </p:txBody>
      </p:sp>
    </p:spTree>
    <p:extLst>
      <p:ext uri="{BB962C8B-B14F-4D97-AF65-F5344CB8AC3E}">
        <p14:creationId xmlns:p14="http://schemas.microsoft.com/office/powerpoint/2010/main" val="13721252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]{1.000000,0.000000,0.000000}1}\times i:~~ &amp;{\</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]{1.000000,0.000000,0.000000}1}, 2,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]{1.000000,0.000000,0.000000}3}, 4, 5, 6,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]{1.000000,0.000000,0.000000}7}, 8,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]{1.000000,0.000000,0.000000}9}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]{1.000000,0.000000,0.000000}1}\\ </a:t>
            </a:r>
          </a:p>
          <a:p>
            <a:r>
              <a:rPr lang="en-US" sz="1200" kern="1200" dirty="0" smtClean="0">
                <a:solidFill>
                  <a:schemeClr val="tx1"/>
                </a:solidFill>
                <a:latin typeface="Times New Roman" charset="0"/>
                <a:ea typeface="ＭＳ Ｐゴシック" charset="0"/>
                <a:cs typeface="+mn-cs"/>
              </a:rPr>
              <a:t>2\times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&amp;2, 4, 6, 8, 0, 2, 4, 6, 8 ~~~~\\</a:t>
            </a:r>
          </a:p>
          <a:p>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]{1.000000,0.000000,0.000000}3}\times i:~~ &amp;{\</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]{1.000000,0.000000,0.000000}3}, 6,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]{1.000000,0.000000,0.000000}9}, 2, 5, 8,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]{1.000000,0.000000,0.000000}1}, 4,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]{1.000000,0.000000,0.000000}7}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]{1.000000,0.000000,0.000000}7}\\</a:t>
            </a:r>
          </a:p>
          <a:p>
            <a:r>
              <a:rPr lang="en-US" sz="1200" kern="1200" dirty="0" smtClean="0">
                <a:solidFill>
                  <a:schemeClr val="tx1"/>
                </a:solidFill>
                <a:latin typeface="Times New Roman" charset="0"/>
                <a:ea typeface="ＭＳ Ｐゴシック" charset="0"/>
                <a:cs typeface="+mn-cs"/>
              </a:rPr>
              <a:t>4\times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&amp;4, 8, 2, 6, 0, 4, 8, 2, 6 ~~~~~~\\</a:t>
            </a:r>
          </a:p>
          <a:p>
            <a:r>
              <a:rPr lang="en-US" sz="1200" kern="1200" dirty="0" smtClean="0">
                <a:solidFill>
                  <a:schemeClr val="tx1"/>
                </a:solidFill>
                <a:latin typeface="Times New Roman" charset="0"/>
                <a:ea typeface="ＭＳ Ｐゴシック" charset="0"/>
                <a:cs typeface="+mn-cs"/>
              </a:rPr>
              <a:t>5\times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&amp;5, 0, 5, 0, 5, 0, 5, 0, 5 ~~~~~~\\</a:t>
            </a:r>
          </a:p>
          <a:p>
            <a:r>
              <a:rPr lang="en-US" sz="1200" kern="1200" dirty="0" smtClean="0">
                <a:solidFill>
                  <a:schemeClr val="tx1"/>
                </a:solidFill>
                <a:latin typeface="Times New Roman" charset="0"/>
                <a:ea typeface="ＭＳ Ｐゴシック" charset="0"/>
                <a:cs typeface="+mn-cs"/>
              </a:rPr>
              <a:t>6\times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&amp;6, 2, 8, 4, 0, 6, 2, 8, 4 ~~~~~~\\</a:t>
            </a:r>
          </a:p>
          <a:p>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]{1.000000,0.000000,0.000000}7}\times i:~~ &amp;{\</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]{1.000000,0.000000,0.000000}7}, 4,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]{1.000000,0.000000,0.000000}1}, 8, 5, 2,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]{1.000000,0.000000,0.000000}9}, 6,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]{1.000000,0.000000,0.000000}3}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]{1.000000,0.000000,0.000000}3}\\</a:t>
            </a:r>
          </a:p>
          <a:p>
            <a:r>
              <a:rPr lang="en-US" sz="1200" kern="1200" dirty="0" smtClean="0">
                <a:solidFill>
                  <a:schemeClr val="tx1"/>
                </a:solidFill>
                <a:latin typeface="Times New Roman" charset="0"/>
                <a:ea typeface="ＭＳ Ｐゴシック" charset="0"/>
                <a:cs typeface="+mn-cs"/>
              </a:rPr>
              <a:t>8\times </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 &amp;8, 6, 4, 2, 0, 8, 6, 4, 2 ~~~~~~\\</a:t>
            </a:r>
          </a:p>
          <a:p>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]{1.000000,0.000000,0.000000}9}\times i:~~ &amp;{\</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]{1.000000,0.000000,0.000000}9}, 8,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]{1.000000,0.000000,0.000000}7}, 6, 5, 4,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]{1.000000,0.000000,0.000000}3}, 2,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]{1.000000,0.000000,0.000000}1}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]{1.000000,0.000000,0.000000}9}\\</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225</a:t>
            </a:fld>
            <a:endParaRPr lang="en-US"/>
          </a:p>
        </p:txBody>
      </p:sp>
    </p:spTree>
    <p:extLst>
      <p:ext uri="{BB962C8B-B14F-4D97-AF65-F5344CB8AC3E}">
        <p14:creationId xmlns:p14="http://schemas.microsoft.com/office/powerpoint/2010/main" val="28069824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smtClean="0">
                <a:solidFill>
                  <a:schemeClr val="tx1"/>
                </a:solidFill>
                <a:latin typeface="Times New Roman" charset="0"/>
                <a:ea typeface="ＭＳ Ｐゴシック" charset="0"/>
                <a:cs typeface="+mn-cs"/>
              </a:rPr>
              <a:t>\</a:t>
            </a:r>
            <a:r>
              <a:rPr lang="pt-BR" sz="1200" kern="1200" dirty="0" err="1" smtClean="0">
                <a:solidFill>
                  <a:schemeClr val="tx1"/>
                </a:solidFill>
                <a:latin typeface="Times New Roman" charset="0"/>
                <a:ea typeface="ＭＳ Ｐゴシック" charset="0"/>
                <a:cs typeface="+mn-cs"/>
              </a:rPr>
              <a:t>phi</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n</a:t>
            </a:r>
            <a:r>
              <a:rPr lang="pt-BR" sz="1200" kern="1200" dirty="0" smtClean="0">
                <a:solidFill>
                  <a:schemeClr val="tx1"/>
                </a:solidFill>
                <a:latin typeface="Times New Roman" charset="0"/>
                <a:ea typeface="ＭＳ Ｐゴシック" charset="0"/>
                <a:cs typeface="+mn-cs"/>
              </a:rPr>
              <a:t>) = |\{0&lt;</a:t>
            </a:r>
            <a:r>
              <a:rPr lang="pt-BR" sz="1200" kern="1200" dirty="0" err="1" smtClean="0">
                <a:solidFill>
                  <a:schemeClr val="tx1"/>
                </a:solidFill>
                <a:latin typeface="Times New Roman" charset="0"/>
                <a:ea typeface="ＭＳ Ｐゴシック" charset="0"/>
                <a:cs typeface="+mn-cs"/>
              </a:rPr>
              <a:t>i</a:t>
            </a:r>
            <a:r>
              <a:rPr lang="pt-BR" sz="1200" kern="1200" dirty="0" smtClean="0">
                <a:solidFill>
                  <a:schemeClr val="tx1"/>
                </a:solidFill>
                <a:latin typeface="Times New Roman" charset="0"/>
                <a:ea typeface="ＭＳ Ｐゴシック" charset="0"/>
                <a:cs typeface="+mn-cs"/>
              </a:rPr>
              <a:t>&lt;</a:t>
            </a:r>
            <a:r>
              <a:rPr lang="pt-BR" sz="1200" kern="1200" dirty="0" err="1" smtClean="0">
                <a:solidFill>
                  <a:schemeClr val="tx1"/>
                </a:solidFill>
                <a:latin typeface="Times New Roman" charset="0"/>
                <a:ea typeface="ＭＳ Ｐゴシック" charset="0"/>
                <a:cs typeface="+mn-cs"/>
              </a:rPr>
              <a:t>n</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wedge</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rm</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coprime</a:t>
            </a:r>
            <a:r>
              <a:rPr lang="pt-BR" sz="1200" kern="1200" dirty="0" smtClean="0">
                <a:solidFill>
                  <a:schemeClr val="tx1"/>
                </a:solidFill>
                <a:latin typeface="Times New Roman" charset="0"/>
                <a:ea typeface="ＭＳ Ｐゴシック" charset="0"/>
                <a:cs typeface="+mn-cs"/>
              </a:rPr>
              <a:t>}(</a:t>
            </a:r>
            <a:r>
              <a:rPr lang="pt-BR" sz="1200" kern="1200" dirty="0" err="1" smtClean="0">
                <a:solidFill>
                  <a:schemeClr val="tx1"/>
                </a:solidFill>
                <a:latin typeface="Times New Roman" charset="0"/>
                <a:ea typeface="ＭＳ Ｐゴシック" charset="0"/>
                <a:cs typeface="+mn-cs"/>
              </a:rPr>
              <a:t>i</a:t>
            </a:r>
            <a:r>
              <a:rPr lang="pt-BR" sz="1200" kern="1200" dirty="0" smtClean="0">
                <a:solidFill>
                  <a:schemeClr val="tx1"/>
                </a:solidFill>
                <a:latin typeface="Times New Roman" charset="0"/>
                <a:ea typeface="ＭＳ Ｐゴシック" charset="0"/>
                <a:cs typeface="+mn-cs"/>
              </a:rPr>
              <a:t>, </a:t>
            </a:r>
            <a:r>
              <a:rPr lang="pt-BR" sz="1200" kern="1200" dirty="0" err="1" smtClean="0">
                <a:solidFill>
                  <a:schemeClr val="tx1"/>
                </a:solidFill>
                <a:latin typeface="Times New Roman" charset="0"/>
                <a:ea typeface="ＭＳ Ｐゴシック" charset="0"/>
                <a:cs typeface="+mn-cs"/>
              </a:rPr>
              <a:t>n</a:t>
            </a:r>
            <a:r>
              <a:rPr lang="pt-BR"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226</a:t>
            </a:fld>
            <a:endParaRPr lang="en-US"/>
          </a:p>
        </p:txBody>
      </p:sp>
    </p:spTree>
    <p:extLst>
      <p:ext uri="{BB962C8B-B14F-4D97-AF65-F5344CB8AC3E}">
        <p14:creationId xmlns:p14="http://schemas.microsoft.com/office/powerpoint/2010/main" val="15087641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\phi ( p) = p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227</a:t>
            </a:fld>
            <a:endParaRPr lang="en-US"/>
          </a:p>
        </p:txBody>
      </p:sp>
    </p:spTree>
    <p:extLst>
      <p:ext uri="{BB962C8B-B14F-4D97-AF65-F5344CB8AC3E}">
        <p14:creationId xmlns:p14="http://schemas.microsoft.com/office/powerpoint/2010/main" val="21837810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da-DK" sz="1200" kern="1200" dirty="0" smtClean="0">
                <a:solidFill>
                  <a:schemeClr val="tx1"/>
                </a:solidFill>
                <a:latin typeface="Times New Roman" charset="0"/>
                <a:ea typeface="ＭＳ Ｐゴシック" charset="0"/>
                <a:cs typeface="+mn-cs"/>
              </a:rPr>
              <a:t>For $0 &lt; a &lt; n$,\\</a:t>
            </a:r>
          </a:p>
          <a:p>
            <a:r>
              <a:rPr lang="en-US" sz="1200" kern="1200" dirty="0" err="1" smtClean="0">
                <a:solidFill>
                  <a:schemeClr val="tx1"/>
                </a:solidFill>
                <a:latin typeface="Times New Roman" charset="0"/>
                <a:ea typeface="ＭＳ Ｐゴシック" charset="0"/>
                <a:cs typeface="+mn-cs"/>
              </a:rPr>
              <a:t>coprime</a:t>
            </a:r>
            <a:r>
              <a:rPr lang="en-US" sz="1200" kern="1200" dirty="0" smtClean="0">
                <a:solidFill>
                  <a:schemeClr val="tx1"/>
                </a:solidFill>
                <a:latin typeface="Times New Roman" charset="0"/>
                <a:ea typeface="ＭＳ Ｐゴシック" charset="0"/>
                <a:cs typeface="+mn-cs"/>
              </a:rPr>
              <a:t> $a$ and $n$  $\iff a^{\phi(n)} = 1 + </a:t>
            </a:r>
            <a:r>
              <a:rPr lang="en-US" sz="1200" kern="1200" dirty="0" err="1" smtClean="0">
                <a:solidFill>
                  <a:schemeClr val="tx1"/>
                </a:solidFill>
                <a:latin typeface="Times New Roman" charset="0"/>
                <a:ea typeface="ＭＳ Ｐゴシック" charset="0"/>
                <a:cs typeface="+mn-cs"/>
              </a:rPr>
              <a:t>mn</a:t>
            </a:r>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229</a:t>
            </a:fld>
            <a:endParaRPr lang="en-US"/>
          </a:p>
        </p:txBody>
      </p:sp>
    </p:spTree>
    <p:extLst>
      <p:ext uri="{BB962C8B-B14F-4D97-AF65-F5344CB8AC3E}">
        <p14:creationId xmlns:p14="http://schemas.microsoft.com/office/powerpoint/2010/main" val="37083985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\phi ( </a:t>
            </a:r>
            <a:r>
              <a:rPr lang="en-US" sz="1200" kern="1200" dirty="0" err="1" smtClean="0">
                <a:solidFill>
                  <a:schemeClr val="tx1"/>
                </a:solidFill>
                <a:latin typeface="Times New Roman" charset="0"/>
                <a:ea typeface="ＭＳ Ｐゴシック" charset="0"/>
                <a:cs typeface="+mn-cs"/>
              </a:rPr>
              <a:t>p^m</a:t>
            </a:r>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p^m</a:t>
            </a:r>
            <a:r>
              <a:rPr lang="en-US" sz="1200" kern="1200" dirty="0" smtClean="0">
                <a:solidFill>
                  <a:schemeClr val="tx1"/>
                </a:solidFill>
                <a:latin typeface="Times New Roman" charset="0"/>
                <a:ea typeface="ＭＳ Ｐゴシック" charset="0"/>
                <a:cs typeface="+mn-cs"/>
              </a:rPr>
              <a:t> - 1) - |\{p, 2p, \</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p^m</a:t>
            </a:r>
            <a:r>
              <a:rPr lang="en-US" sz="1200" kern="1200" dirty="0" smtClean="0">
                <a:solidFill>
                  <a:schemeClr val="tx1"/>
                </a:solidFill>
                <a:latin typeface="Times New Roman" charset="0"/>
                <a:ea typeface="ＭＳ Ｐゴシック" charset="0"/>
                <a:cs typeface="+mn-cs"/>
              </a:rPr>
              <a:t> - p\}|\\</a:t>
            </a:r>
          </a:p>
          <a:p>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p^m</a:t>
            </a:r>
            <a:r>
              <a:rPr lang="en-US" sz="1200" kern="1200" dirty="0" smtClean="0">
                <a:solidFill>
                  <a:schemeClr val="tx1"/>
                </a:solidFill>
                <a:latin typeface="Times New Roman" charset="0"/>
                <a:ea typeface="ＭＳ Ｐゴシック" charset="0"/>
                <a:cs typeface="+mn-cs"/>
              </a:rPr>
              <a:t> - 1) - |\{1, 2, \</a:t>
            </a:r>
            <a:r>
              <a:rPr lang="en-US" sz="1200" kern="1200" dirty="0" err="1" smtClean="0">
                <a:solidFill>
                  <a:schemeClr val="tx1"/>
                </a:solidFill>
                <a:latin typeface="Times New Roman" charset="0"/>
                <a:ea typeface="ＭＳ Ｐゴシック" charset="0"/>
                <a:cs typeface="+mn-cs"/>
              </a:rPr>
              <a:t>ldots</a:t>
            </a:r>
            <a:r>
              <a:rPr lang="en-US" sz="1200" kern="1200" dirty="0" smtClean="0">
                <a:solidFill>
                  <a:schemeClr val="tx1"/>
                </a:solidFill>
                <a:latin typeface="Times New Roman" charset="0"/>
                <a:ea typeface="ＭＳ Ｐゴシック" charset="0"/>
                <a:cs typeface="+mn-cs"/>
              </a:rPr>
              <a:t>, p^{m-1} - 1\}|\\</a:t>
            </a:r>
          </a:p>
          <a:p>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p^m</a:t>
            </a:r>
            <a:r>
              <a:rPr lang="en-US" sz="1200" kern="1200" dirty="0" smtClean="0">
                <a:solidFill>
                  <a:schemeClr val="tx1"/>
                </a:solidFill>
                <a:latin typeface="Times New Roman" charset="0"/>
                <a:ea typeface="ＭＳ Ｐゴシック" charset="0"/>
                <a:cs typeface="+mn-cs"/>
              </a:rPr>
              <a:t> -1) - (p^{m-1} - 1)\\</a:t>
            </a:r>
          </a:p>
          <a:p>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p^m</a:t>
            </a:r>
            <a:r>
              <a:rPr lang="en-US" sz="1200" kern="1200" dirty="0" smtClean="0">
                <a:solidFill>
                  <a:schemeClr val="tx1"/>
                </a:solidFill>
                <a:latin typeface="Times New Roman" charset="0"/>
                <a:ea typeface="ＭＳ Ｐゴシック" charset="0"/>
                <a:cs typeface="+mn-cs"/>
              </a:rPr>
              <a:t> - p^{m-1}\\</a:t>
            </a:r>
          </a:p>
          <a:p>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p^m</a:t>
            </a:r>
            <a:r>
              <a:rPr lang="en-US" sz="1200" kern="1200" dirty="0" smtClean="0">
                <a:solidFill>
                  <a:schemeClr val="tx1"/>
                </a:solidFill>
                <a:latin typeface="Times New Roman" charset="0"/>
                <a:ea typeface="ＭＳ Ｐゴシック" charset="0"/>
                <a:cs typeface="+mn-cs"/>
              </a:rPr>
              <a:t>(1 -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 {1}{p})</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231</a:t>
            </a:fld>
            <a:endParaRPr lang="en-US"/>
          </a:p>
        </p:txBody>
      </p:sp>
    </p:spTree>
    <p:extLst>
      <p:ext uri="{BB962C8B-B14F-4D97-AF65-F5344CB8AC3E}">
        <p14:creationId xmlns:p14="http://schemas.microsoft.com/office/powerpoint/2010/main" val="41739989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\phi(n) &amp;= (n - 1)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{n}{p} - 1)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{n}{q} - 1)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a:t>
            </a:r>
            <a:r>
              <a:rPr lang="en-US" sz="1200" kern="1200" dirty="0" err="1" smtClean="0">
                <a:solidFill>
                  <a:schemeClr val="tx1"/>
                </a:solidFill>
                <a:latin typeface="Times New Roman" charset="0"/>
                <a:ea typeface="ＭＳ Ｐゴシック" charset="0"/>
                <a:cs typeface="+mn-cs"/>
              </a:rPr>
              <a:t>pq</a:t>
            </a:r>
            <a:r>
              <a:rPr lang="en-US" sz="1200" kern="1200" dirty="0" smtClean="0">
                <a:solidFill>
                  <a:schemeClr val="tx1"/>
                </a:solidFill>
                <a:latin typeface="Times New Roman" charset="0"/>
                <a:ea typeface="ＭＳ Ｐゴシック" charset="0"/>
                <a:cs typeface="+mn-cs"/>
              </a:rPr>
              <a:t>} - 1)\\</a:t>
            </a:r>
          </a:p>
          <a:p>
            <a:r>
              <a:rPr lang="fi-FI" sz="1200" kern="1200" dirty="0" smtClean="0">
                <a:solidFill>
                  <a:schemeClr val="tx1"/>
                </a:solidFill>
                <a:latin typeface="Times New Roman" charset="0"/>
                <a:ea typeface="ＭＳ Ｐゴシック" charset="0"/>
                <a:cs typeface="+mn-cs"/>
              </a:rPr>
              <a:t>        &amp;= n  - \</a:t>
            </a:r>
            <a:r>
              <a:rPr lang="fi-FI" sz="1200" kern="1200" dirty="0" err="1" smtClean="0">
                <a:solidFill>
                  <a:schemeClr val="tx1"/>
                </a:solidFill>
                <a:latin typeface="Times New Roman" charset="0"/>
                <a:ea typeface="ＭＳ Ｐゴシック" charset="0"/>
                <a:cs typeface="+mn-cs"/>
              </a:rPr>
              <a:t>frac{n}{p</a:t>
            </a:r>
            <a:r>
              <a:rPr lang="fi-FI" sz="1200" kern="1200" dirty="0" smtClean="0">
                <a:solidFill>
                  <a:schemeClr val="tx1"/>
                </a:solidFill>
                <a:latin typeface="Times New Roman" charset="0"/>
                <a:ea typeface="ＭＳ Ｐゴシック" charset="0"/>
                <a:cs typeface="+mn-cs"/>
              </a:rPr>
              <a:t>} - \</a:t>
            </a:r>
            <a:r>
              <a:rPr lang="fi-FI" sz="1200" kern="1200" dirty="0" err="1" smtClean="0">
                <a:solidFill>
                  <a:schemeClr val="tx1"/>
                </a:solidFill>
                <a:latin typeface="Times New Roman" charset="0"/>
                <a:ea typeface="ＭＳ Ｐゴシック" charset="0"/>
                <a:cs typeface="+mn-cs"/>
              </a:rPr>
              <a:t>frac{n}{q</a:t>
            </a:r>
            <a:r>
              <a:rPr lang="fi-FI" sz="1200" kern="1200" dirty="0" smtClean="0">
                <a:solidFill>
                  <a:schemeClr val="tx1"/>
                </a:solidFill>
                <a:latin typeface="Times New Roman" charset="0"/>
                <a:ea typeface="ＭＳ Ｐゴシック" charset="0"/>
                <a:cs typeface="+mn-cs"/>
              </a:rPr>
              <a:t>} + \</a:t>
            </a:r>
            <a:r>
              <a:rPr lang="fi-FI" sz="1200" kern="1200" dirty="0" err="1" smtClean="0">
                <a:solidFill>
                  <a:schemeClr val="tx1"/>
                </a:solidFill>
                <a:latin typeface="Times New Roman" charset="0"/>
                <a:ea typeface="ＭＳ Ｐゴシック" charset="0"/>
                <a:cs typeface="+mn-cs"/>
              </a:rPr>
              <a:t>frac{n}{pq</a:t>
            </a:r>
            <a:r>
              <a:rPr lang="fi-FI" sz="1200" kern="1200" dirty="0" smtClean="0">
                <a:solidFill>
                  <a:schemeClr val="tx1"/>
                </a:solidFill>
                <a:latin typeface="Times New Roman" charset="0"/>
                <a:ea typeface="ＭＳ Ｐゴシック" charset="0"/>
                <a:cs typeface="+mn-cs"/>
              </a:rPr>
              <a:t>}\\</a:t>
            </a:r>
          </a:p>
          <a:p>
            <a:r>
              <a:rPr lang="fi-FI" sz="1200" kern="1200" dirty="0" smtClean="0">
                <a:solidFill>
                  <a:schemeClr val="tx1"/>
                </a:solidFill>
                <a:latin typeface="Times New Roman" charset="0"/>
                <a:ea typeface="ＭＳ Ｐゴシック" charset="0"/>
                <a:cs typeface="+mn-cs"/>
              </a:rPr>
              <a:t>        &amp;= n(1  - \frac{1}{p} - \frac{1}{q} + \frac{1}{pq})\\</a:t>
            </a:r>
          </a:p>
          <a:p>
            <a:r>
              <a:rPr lang="fi-FI" sz="1200" kern="1200" dirty="0" smtClean="0">
                <a:solidFill>
                  <a:schemeClr val="tx1"/>
                </a:solidFill>
                <a:latin typeface="Times New Roman" charset="0"/>
                <a:ea typeface="ＭＳ Ｐゴシック" charset="0"/>
                <a:cs typeface="+mn-cs"/>
              </a:rPr>
              <a:t>        &amp;= n((1  - \frac{1}{p}) - \frac{1}{q}(1 - \frac{1}{p}))\\</a:t>
            </a:r>
          </a:p>
          <a:p>
            <a:r>
              <a:rPr lang="fi-FI" sz="1200" kern="1200" dirty="0" smtClean="0">
                <a:solidFill>
                  <a:schemeClr val="tx1"/>
                </a:solidFill>
                <a:latin typeface="Times New Roman" charset="0"/>
                <a:ea typeface="ＭＳ Ｐゴシック" charset="0"/>
                <a:cs typeface="+mn-cs"/>
              </a:rPr>
              <a:t>        &amp;= n(1 - \frac{1}{p})(1 - \frac{1}{q}) \\ </a:t>
            </a:r>
          </a:p>
          <a:p>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p^u</a:t>
            </a:r>
            <a:r>
              <a:rPr lang="en-US" sz="1200" kern="1200" dirty="0" smtClean="0">
                <a:solidFill>
                  <a:schemeClr val="tx1"/>
                </a:solidFill>
                <a:latin typeface="Times New Roman" charset="0"/>
                <a:ea typeface="ＭＳ Ｐゴシック" charset="0"/>
                <a:cs typeface="+mn-cs"/>
              </a:rPr>
              <a:t> (1 -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{1}{p})   </a:t>
            </a:r>
            <a:r>
              <a:rPr lang="en-US" sz="1200" kern="1200" dirty="0" err="1" smtClean="0">
                <a:solidFill>
                  <a:schemeClr val="tx1"/>
                </a:solidFill>
                <a:latin typeface="Times New Roman" charset="0"/>
                <a:ea typeface="ＭＳ Ｐゴシック" charset="0"/>
                <a:cs typeface="+mn-cs"/>
              </a:rPr>
              <a:t>q^v</a:t>
            </a:r>
            <a:r>
              <a:rPr lang="en-US" sz="1200" kern="1200" dirty="0" smtClean="0">
                <a:solidFill>
                  <a:schemeClr val="tx1"/>
                </a:solidFill>
                <a:latin typeface="Times New Roman" charset="0"/>
                <a:ea typeface="ＭＳ Ｐゴシック" charset="0"/>
                <a:cs typeface="+mn-cs"/>
              </a:rPr>
              <a:t>   (1 -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{1}{q}) = \phi(</a:t>
            </a:r>
            <a:r>
              <a:rPr lang="en-US" sz="1200" kern="1200" dirty="0" err="1" smtClean="0">
                <a:solidFill>
                  <a:schemeClr val="tx1"/>
                </a:solidFill>
                <a:latin typeface="Times New Roman" charset="0"/>
                <a:ea typeface="ＭＳ Ｐゴシック" charset="0"/>
                <a:cs typeface="+mn-cs"/>
              </a:rPr>
              <a:t>p^u</a:t>
            </a:r>
            <a:r>
              <a:rPr lang="en-US" sz="1200" kern="1200" dirty="0" smtClean="0">
                <a:solidFill>
                  <a:schemeClr val="tx1"/>
                </a:solidFill>
                <a:latin typeface="Times New Roman" charset="0"/>
                <a:ea typeface="ＭＳ Ｐゴシック" charset="0"/>
                <a:cs typeface="+mn-cs"/>
              </a:rPr>
              <a:t>)\phi(</a:t>
            </a:r>
            <a:r>
              <a:rPr lang="en-US" sz="1200" kern="1200" dirty="0" err="1" smtClean="0">
                <a:solidFill>
                  <a:schemeClr val="tx1"/>
                </a:solidFill>
                <a:latin typeface="Times New Roman" charset="0"/>
                <a:ea typeface="ＭＳ Ｐゴシック" charset="0"/>
                <a:cs typeface="+mn-cs"/>
              </a:rPr>
              <a:t>q^v</a:t>
            </a:r>
            <a:r>
              <a:rPr lang="en-US" sz="1200" kern="1200" dirty="0" smtClean="0">
                <a:solidFill>
                  <a:schemeClr val="tx1"/>
                </a:solidFill>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232</a:t>
            </a:fld>
            <a:endParaRPr lang="en-US"/>
          </a:p>
        </p:txBody>
      </p:sp>
    </p:spTree>
    <p:extLst>
      <p:ext uri="{BB962C8B-B14F-4D97-AF65-F5344CB8AC3E}">
        <p14:creationId xmlns:p14="http://schemas.microsoft.com/office/powerpoint/2010/main" val="251282728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\phi(n) &amp;= \phi(\prod_{i = 1}^</a:t>
            </a:r>
            <a:r>
              <a:rPr lang="en-US" sz="1200" kern="1200" dirty="0" err="1" smtClean="0">
                <a:solidFill>
                  <a:schemeClr val="tx1"/>
                </a:solidFill>
                <a:latin typeface="Times New Roman" charset="0"/>
                <a:ea typeface="ＭＳ Ｐゴシック" charset="0"/>
                <a:cs typeface="+mn-cs"/>
              </a:rPr>
              <a:t>mp_i</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e_i</a:t>
            </a:r>
            <a:r>
              <a:rPr lang="en-US" sz="1200" kern="1200" dirty="0" smtClean="0">
                <a:solidFill>
                  <a:schemeClr val="tx1"/>
                </a:solidFill>
                <a:latin typeface="Times New Roman" charset="0"/>
                <a:ea typeface="ＭＳ Ｐゴシック" charset="0"/>
                <a:cs typeface="+mn-cs"/>
              </a:rPr>
              <a:t>}) </a:t>
            </a:r>
          </a:p>
          <a:p>
            <a:r>
              <a:rPr lang="en-US" sz="1200" kern="1200" dirty="0" smtClean="0">
                <a:solidFill>
                  <a:schemeClr val="tx1"/>
                </a:solidFill>
                <a:latin typeface="Times New Roman" charset="0"/>
                <a:ea typeface="ＭＳ Ｐゴシック" charset="0"/>
                <a:cs typeface="+mn-cs"/>
              </a:rPr>
              <a:t>\\&amp;= n\prod_{i=1}^m(1 -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{1}{</a:t>
            </a:r>
            <a:r>
              <a:rPr lang="en-US" sz="1200" kern="1200" dirty="0" err="1" smtClean="0">
                <a:solidFill>
                  <a:schemeClr val="tx1"/>
                </a:solidFill>
                <a:latin typeface="Times New Roman" charset="0"/>
                <a:ea typeface="ＭＳ Ｐゴシック" charset="0"/>
                <a:cs typeface="+mn-cs"/>
              </a:rPr>
              <a:t>p_i</a:t>
            </a:r>
            <a:r>
              <a:rPr lang="en-US" sz="1200" kern="1200" dirty="0" smtClean="0">
                <a:solidFill>
                  <a:schemeClr val="tx1"/>
                </a:solidFill>
                <a:latin typeface="Times New Roman" charset="0"/>
                <a:ea typeface="ＭＳ Ｐゴシック" charset="0"/>
                <a:cs typeface="+mn-cs"/>
              </a:rPr>
              <a:t>}) </a:t>
            </a:r>
          </a:p>
          <a:p>
            <a:r>
              <a:rPr lang="en-US" sz="1200" kern="1200" dirty="0" smtClean="0">
                <a:solidFill>
                  <a:schemeClr val="tx1"/>
                </a:solidFill>
                <a:latin typeface="Times New Roman" charset="0"/>
                <a:ea typeface="ＭＳ Ｐゴシック" charset="0"/>
                <a:cs typeface="+mn-cs"/>
              </a:rPr>
              <a:t>\\&amp;= \prod_{i=1}^m\phi(</a:t>
            </a:r>
            <a:r>
              <a:rPr lang="en-US" sz="1200" kern="1200" dirty="0" err="1" smtClean="0">
                <a:solidFill>
                  <a:schemeClr val="tx1"/>
                </a:solidFill>
                <a:latin typeface="Times New Roman" charset="0"/>
                <a:ea typeface="ＭＳ Ｐゴシック" charset="0"/>
                <a:cs typeface="+mn-cs"/>
              </a:rPr>
              <a:t>p_i</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e_i</a:t>
            </a:r>
            <a:r>
              <a:rPr lang="en-US"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233</a:t>
            </a:fld>
            <a:endParaRPr lang="en-US"/>
          </a:p>
        </p:txBody>
      </p:sp>
    </p:spTree>
    <p:extLst>
      <p:ext uri="{BB962C8B-B14F-4D97-AF65-F5344CB8AC3E}">
        <p14:creationId xmlns:p14="http://schemas.microsoft.com/office/powerpoint/2010/main" val="36886645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§329 (page 396)</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234</a:t>
            </a:fld>
            <a:endParaRPr lang="en-US"/>
          </a:p>
        </p:txBody>
      </p:sp>
    </p:spTree>
    <p:extLst>
      <p:ext uri="{BB962C8B-B14F-4D97-AF65-F5344CB8AC3E}">
        <p14:creationId xmlns:p14="http://schemas.microsoft.com/office/powerpoint/2010/main" val="3699775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28</a:t>
            </a:fld>
            <a:endParaRPr lang="en-US"/>
          </a:p>
        </p:txBody>
      </p:sp>
    </p:spTree>
    <p:extLst>
      <p:ext uri="{BB962C8B-B14F-4D97-AF65-F5344CB8AC3E}">
        <p14:creationId xmlns:p14="http://schemas.microsoft.com/office/powerpoint/2010/main" val="368325370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da-DK" sz="1200" kern="1200" dirty="0" smtClean="0">
                <a:solidFill>
                  <a:schemeClr val="tx1"/>
                </a:solidFill>
                <a:latin typeface="Times New Roman" charset="0"/>
                <a:ea typeface="ＭＳ Ｐゴシック" charset="0"/>
                <a:cs typeface="+mn-cs"/>
              </a:rPr>
              <a:t>O(\</a:t>
            </a:r>
            <a:r>
              <a:rPr lang="da-DK" sz="1200" kern="1200" dirty="0" err="1" smtClean="0">
                <a:solidFill>
                  <a:schemeClr val="tx1"/>
                </a:solidFill>
                <a:latin typeface="Times New Roman" charset="0"/>
                <a:ea typeface="ＭＳ Ｐゴシック" charset="0"/>
                <a:cs typeface="+mn-cs"/>
              </a:rPr>
              <a:t>sqrt</a:t>
            </a:r>
            <a:r>
              <a:rPr lang="da-DK" sz="1200" kern="1200" dirty="0" smtClean="0">
                <a:solidFill>
                  <a:schemeClr val="tx1"/>
                </a:solidFill>
                <a:latin typeface="Times New Roman" charset="0"/>
                <a:ea typeface="ＭＳ Ｐゴシック" charset="0"/>
                <a:cs typeface="+mn-cs"/>
              </a:rPr>
              <a:t> n) = O(2^{(\log n)/2})</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237</a:t>
            </a:fld>
            <a:endParaRPr lang="en-US"/>
          </a:p>
        </p:txBody>
      </p:sp>
    </p:spTree>
    <p:extLst>
      <p:ext uri="{BB962C8B-B14F-4D97-AF65-F5344CB8AC3E}">
        <p14:creationId xmlns:p14="http://schemas.microsoft.com/office/powerpoint/2010/main" val="30621547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smtClean="0">
                <a:solidFill>
                  <a:schemeClr val="tx1"/>
                </a:solidFill>
                <a:latin typeface="Times New Roman" charset="0"/>
                <a:ea typeface="ＭＳ Ｐゴシック" charset="0"/>
                <a:cs typeface="+mn-cs"/>
              </a:rPr>
              <a:t>{\</a:t>
            </a:r>
            <a:r>
              <a:rPr lang="pl-PL" sz="1200" kern="1200" dirty="0" err="1" smtClean="0">
                <a:solidFill>
                  <a:schemeClr val="tx1"/>
                </a:solidFill>
                <a:latin typeface="Times New Roman" charset="0"/>
                <a:ea typeface="ＭＳ Ｐゴシック" charset="0"/>
                <a:cs typeface="+mn-cs"/>
              </a:rPr>
              <a:t>rm</a:t>
            </a:r>
            <a:r>
              <a:rPr lang="pl-PL" sz="1200" kern="1200" dirty="0" smtClean="0">
                <a:solidFill>
                  <a:schemeClr val="tx1"/>
                </a:solidFill>
                <a:latin typeface="Times New Roman" charset="0"/>
                <a:ea typeface="ＭＳ Ｐゴシック" charset="0"/>
                <a:cs typeface="+mn-cs"/>
              </a:rPr>
              <a:t>//</a:t>
            </a:r>
            <a:r>
              <a:rPr lang="pl-PL" sz="1200" kern="1200" dirty="0" err="1" smtClean="0">
                <a:solidFill>
                  <a:schemeClr val="tx1"/>
                </a:solidFill>
                <a:latin typeface="Times New Roman" charset="0"/>
                <a:ea typeface="ＭＳ Ｐゴシック" charset="0"/>
                <a:cs typeface="+mn-cs"/>
              </a:rPr>
              <a:t>invariant</a:t>
            </a:r>
            <a:r>
              <a:rPr lang="pl-PL" sz="1200" kern="1200" dirty="0" smtClean="0">
                <a:solidFill>
                  <a:schemeClr val="tx1"/>
                </a:solidFill>
                <a:latin typeface="Times New Roman" charset="0"/>
                <a:ea typeface="ＭＳ Ｐゴシック" charset="0"/>
                <a:cs typeface="+mn-cs"/>
              </a:rPr>
              <a:t>}~~ x = w^{2^{i - 1}q}</a:t>
            </a:r>
          </a:p>
          <a:p>
            <a:endParaRPr lang="pl-PL" sz="1200" kern="120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precondition}~~n &gt; 1 ~~\wedge~~ n - 1 = 2^kq ~~\wedge~~ q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is~odd</a:t>
            </a:r>
            <a:r>
              <a:rPr lang="en-US" sz="1200" kern="1200" dirty="0" smtClean="0">
                <a:solidFill>
                  <a:schemeClr val="tx1"/>
                </a:solidFill>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245</a:t>
            </a:fld>
            <a:endParaRPr lang="en-US"/>
          </a:p>
        </p:txBody>
      </p:sp>
    </p:spTree>
    <p:extLst>
      <p:ext uri="{BB962C8B-B14F-4D97-AF65-F5344CB8AC3E}">
        <p14:creationId xmlns:p14="http://schemas.microsoft.com/office/powerpoint/2010/main" val="38015430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kern="1200" dirty="0" smtClean="0">
                <a:solidFill>
                  <a:schemeClr val="tx1"/>
                </a:solidFill>
                <a:latin typeface="Times New Roman" charset="0"/>
                <a:ea typeface="ＭＳ Ｐゴシック" charset="0"/>
                <a:cs typeface="+mn-cs"/>
              </a:rPr>
              <a:t>{\</a:t>
            </a:r>
            <a:r>
              <a:rPr lang="pl-PL" sz="1200" kern="1200" dirty="0" err="1" smtClean="0">
                <a:solidFill>
                  <a:schemeClr val="tx1"/>
                </a:solidFill>
                <a:latin typeface="Times New Roman" charset="0"/>
                <a:ea typeface="ＭＳ Ｐゴシック" charset="0"/>
                <a:cs typeface="+mn-cs"/>
              </a:rPr>
              <a:t>rm</a:t>
            </a:r>
            <a:r>
              <a:rPr lang="pl-PL" sz="1200" kern="1200" dirty="0" smtClean="0">
                <a:solidFill>
                  <a:schemeClr val="tx1"/>
                </a:solidFill>
                <a:latin typeface="Times New Roman" charset="0"/>
                <a:ea typeface="ＭＳ Ｐゴシック" charset="0"/>
                <a:cs typeface="+mn-cs"/>
              </a:rPr>
              <a:t>//</a:t>
            </a:r>
            <a:r>
              <a:rPr lang="pl-PL" sz="1200" kern="1200" dirty="0" err="1" smtClean="0">
                <a:solidFill>
                  <a:schemeClr val="tx1"/>
                </a:solidFill>
                <a:latin typeface="Times New Roman" charset="0"/>
                <a:ea typeface="ＭＳ Ｐゴシック" charset="0"/>
                <a:cs typeface="+mn-cs"/>
              </a:rPr>
              <a:t>invariant</a:t>
            </a:r>
            <a:r>
              <a:rPr lang="pl-PL" sz="1200" kern="1200" dirty="0" smtClean="0">
                <a:solidFill>
                  <a:schemeClr val="tx1"/>
                </a:solidFill>
                <a:latin typeface="Times New Roman" charset="0"/>
                <a:ea typeface="ＭＳ Ｐゴシック" charset="0"/>
                <a:cs typeface="+mn-cs"/>
              </a:rPr>
              <a:t>}~~ x = w^{2^{i - 1}q}</a:t>
            </a:r>
          </a:p>
          <a:p>
            <a:endParaRPr lang="pl-PL" sz="1200" kern="120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precondition}~~n &gt; 1 ~~\wedge~~ n - 1 = 2^kq ~~\wedge~~ q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is~odd</a:t>
            </a:r>
            <a:r>
              <a:rPr lang="en-US" sz="1200" kern="1200" dirty="0" smtClean="0">
                <a:solidFill>
                  <a:schemeClr val="tx1"/>
                </a:solidFill>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246</a:t>
            </a:fld>
            <a:endParaRPr lang="en-US"/>
          </a:p>
        </p:txBody>
      </p:sp>
    </p:spTree>
    <p:extLst>
      <p:ext uri="{BB962C8B-B14F-4D97-AF65-F5344CB8AC3E}">
        <p14:creationId xmlns:p14="http://schemas.microsoft.com/office/powerpoint/2010/main" val="38015430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200" kern="1200" dirty="0" smtClean="0">
                <a:solidFill>
                  <a:schemeClr val="tx1"/>
                </a:solidFill>
                <a:latin typeface="Times New Roman" charset="0"/>
                <a:ea typeface="ＭＳ Ｐゴシック" charset="0"/>
                <a:cs typeface="+mn-cs"/>
              </a:rPr>
              <a:t>(m^{\</a:t>
            </a:r>
            <a:r>
              <a:rPr lang="cs-CZ" sz="1200" kern="1200" dirty="0" err="1" smtClean="0">
                <a:solidFill>
                  <a:schemeClr val="tx1"/>
                </a:solidFill>
                <a:latin typeface="Times New Roman" charset="0"/>
                <a:ea typeface="ＭＳ Ｐゴシック" charset="0"/>
                <a:cs typeface="+mn-cs"/>
              </a:rPr>
              <a:t>rm</a:t>
            </a:r>
            <a:r>
              <a:rPr lang="cs-CZ" sz="1200" kern="1200" dirty="0" smtClean="0">
                <a:solidFill>
                  <a:schemeClr val="tx1"/>
                </a:solidFill>
                <a:latin typeface="Times New Roman" charset="0"/>
                <a:ea typeface="ＭＳ Ｐゴシック" charset="0"/>
                <a:cs typeface="+mn-cs"/>
              </a:rPr>
              <a:t> </a:t>
            </a:r>
            <a:r>
              <a:rPr lang="cs-CZ" sz="1200" kern="1200" dirty="0" err="1" smtClean="0">
                <a:solidFill>
                  <a:schemeClr val="tx1"/>
                </a:solidFill>
                <a:latin typeface="Times New Roman" charset="0"/>
                <a:ea typeface="ＭＳ Ｐゴシック" charset="0"/>
                <a:cs typeface="+mn-cs"/>
              </a:rPr>
              <a:t>pub</a:t>
            </a:r>
            <a:r>
              <a:rPr lang="cs-CZ" sz="1200" kern="1200" dirty="0" smtClean="0">
                <a:solidFill>
                  <a:schemeClr val="tx1"/>
                </a:solidFill>
                <a:latin typeface="Times New Roman" charset="0"/>
                <a:ea typeface="ＭＳ Ｐゴシック" charset="0"/>
                <a:cs typeface="+mn-cs"/>
              </a:rPr>
              <a:t>})^{\</a:t>
            </a:r>
            <a:r>
              <a:rPr lang="cs-CZ" sz="1200" kern="1200" dirty="0" err="1" smtClean="0">
                <a:solidFill>
                  <a:schemeClr val="tx1"/>
                </a:solidFill>
                <a:latin typeface="Times New Roman" charset="0"/>
                <a:ea typeface="ＭＳ Ｐゴシック" charset="0"/>
                <a:cs typeface="+mn-cs"/>
              </a:rPr>
              <a:t>rm</a:t>
            </a:r>
            <a:r>
              <a:rPr lang="cs-CZ" sz="1200" kern="1200" dirty="0" smtClean="0">
                <a:solidFill>
                  <a:schemeClr val="tx1"/>
                </a:solidFill>
                <a:latin typeface="Times New Roman" charset="0"/>
                <a:ea typeface="ＭＳ Ｐゴシック" charset="0"/>
                <a:cs typeface="+mn-cs"/>
              </a:rPr>
              <a:t> </a:t>
            </a:r>
            <a:r>
              <a:rPr lang="cs-CZ" sz="1200" kern="1200" dirty="0" err="1" smtClean="0">
                <a:solidFill>
                  <a:schemeClr val="tx1"/>
                </a:solidFill>
                <a:latin typeface="Times New Roman" charset="0"/>
                <a:ea typeface="ＭＳ Ｐゴシック" charset="0"/>
                <a:cs typeface="+mn-cs"/>
              </a:rPr>
              <a:t>prv</a:t>
            </a:r>
            <a:r>
              <a:rPr lang="cs-CZ" sz="1200" kern="1200" dirty="0" smtClean="0">
                <a:solidFill>
                  <a:schemeClr val="tx1"/>
                </a:solidFill>
                <a:latin typeface="Times New Roman" charset="0"/>
                <a:ea typeface="ＭＳ Ｐゴシック" charset="0"/>
                <a:cs typeface="+mn-cs"/>
              </a:rPr>
              <a:t>} &amp;= m^{{\</a:t>
            </a:r>
            <a:r>
              <a:rPr lang="cs-CZ" sz="1200" kern="1200" dirty="0" err="1" smtClean="0">
                <a:solidFill>
                  <a:schemeClr val="tx1"/>
                </a:solidFill>
                <a:latin typeface="Times New Roman" charset="0"/>
                <a:ea typeface="ＭＳ Ｐゴシック" charset="0"/>
                <a:cs typeface="+mn-cs"/>
              </a:rPr>
              <a:t>rm</a:t>
            </a:r>
            <a:r>
              <a:rPr lang="cs-CZ" sz="1200" kern="1200" dirty="0" smtClean="0">
                <a:solidFill>
                  <a:schemeClr val="tx1"/>
                </a:solidFill>
                <a:latin typeface="Times New Roman" charset="0"/>
                <a:ea typeface="ＭＳ Ｐゴシック" charset="0"/>
                <a:cs typeface="+mn-cs"/>
              </a:rPr>
              <a:t> </a:t>
            </a:r>
            <a:r>
              <a:rPr lang="cs-CZ" sz="1200" kern="1200" dirty="0" err="1" smtClean="0">
                <a:solidFill>
                  <a:schemeClr val="tx1"/>
                </a:solidFill>
                <a:latin typeface="Times New Roman" charset="0"/>
                <a:ea typeface="ＭＳ Ｐゴシック" charset="0"/>
                <a:cs typeface="+mn-cs"/>
              </a:rPr>
              <a:t>pub</a:t>
            </a:r>
            <a:r>
              <a:rPr lang="cs-CZ" sz="1200" kern="1200" dirty="0" smtClean="0">
                <a:solidFill>
                  <a:schemeClr val="tx1"/>
                </a:solidFill>
                <a:latin typeface="Times New Roman" charset="0"/>
                <a:ea typeface="ＭＳ Ｐゴシック" charset="0"/>
                <a:cs typeface="+mn-cs"/>
              </a:rPr>
              <a:t>} \</a:t>
            </a:r>
            <a:r>
              <a:rPr lang="cs-CZ" sz="1200" kern="1200" dirty="0" err="1" smtClean="0">
                <a:solidFill>
                  <a:schemeClr val="tx1"/>
                </a:solidFill>
                <a:latin typeface="Times New Roman" charset="0"/>
                <a:ea typeface="ＭＳ Ｐゴシック" charset="0"/>
                <a:cs typeface="+mn-cs"/>
              </a:rPr>
              <a:t>times</a:t>
            </a:r>
            <a:r>
              <a:rPr lang="cs-CZ" sz="1200" kern="1200" dirty="0" smtClean="0">
                <a:solidFill>
                  <a:schemeClr val="tx1"/>
                </a:solidFill>
                <a:latin typeface="Times New Roman" charset="0"/>
                <a:ea typeface="ＭＳ Ｐゴシック" charset="0"/>
                <a:cs typeface="+mn-cs"/>
              </a:rPr>
              <a:t> {\</a:t>
            </a:r>
            <a:r>
              <a:rPr lang="cs-CZ" sz="1200" kern="1200" dirty="0" err="1" smtClean="0">
                <a:solidFill>
                  <a:schemeClr val="tx1"/>
                </a:solidFill>
                <a:latin typeface="Times New Roman" charset="0"/>
                <a:ea typeface="ＭＳ Ｐゴシック" charset="0"/>
                <a:cs typeface="+mn-cs"/>
              </a:rPr>
              <a:t>rm</a:t>
            </a:r>
            <a:r>
              <a:rPr lang="cs-CZ" sz="1200" kern="1200" dirty="0" smtClean="0">
                <a:solidFill>
                  <a:schemeClr val="tx1"/>
                </a:solidFill>
                <a:latin typeface="Times New Roman" charset="0"/>
                <a:ea typeface="ＭＳ Ｐゴシック" charset="0"/>
                <a:cs typeface="+mn-cs"/>
              </a:rPr>
              <a:t> </a:t>
            </a:r>
            <a:r>
              <a:rPr lang="cs-CZ" sz="1200" kern="1200" dirty="0" err="1" smtClean="0">
                <a:solidFill>
                  <a:schemeClr val="tx1"/>
                </a:solidFill>
                <a:latin typeface="Times New Roman" charset="0"/>
                <a:ea typeface="ＭＳ Ｐゴシック" charset="0"/>
                <a:cs typeface="+mn-cs"/>
              </a:rPr>
              <a:t>prv</a:t>
            </a:r>
            <a:r>
              <a:rPr lang="cs-CZ"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                        &amp;= m^{1 + q\phi(p_1p_2)}\\</a:t>
            </a:r>
          </a:p>
          <a:p>
            <a:r>
              <a:rPr lang="en-US" sz="1200" kern="1200" dirty="0" smtClean="0">
                <a:solidFill>
                  <a:schemeClr val="tx1"/>
                </a:solidFill>
                <a:latin typeface="Times New Roman" charset="0"/>
                <a:ea typeface="ＭＳ Ｐゴシック" charset="0"/>
                <a:cs typeface="+mn-cs"/>
              </a:rPr>
              <a:t>                        &amp;= mm^{q\phi(p_1p_2)}\\</a:t>
            </a:r>
          </a:p>
          <a:p>
            <a:r>
              <a:rPr lang="en-US" sz="1200" kern="1200" dirty="0" smtClean="0">
                <a:solidFill>
                  <a:schemeClr val="tx1"/>
                </a:solidFill>
                <a:latin typeface="Times New Roman" charset="0"/>
                <a:ea typeface="ＭＳ Ｐゴシック" charset="0"/>
                <a:cs typeface="+mn-cs"/>
              </a:rPr>
              <a:t>                        &amp;= m({m^{\phi(p_1p_2)}})^q\\</a:t>
            </a:r>
          </a:p>
          <a:p>
            <a:r>
              <a:rPr lang="pl-PL" sz="1200" kern="1200" dirty="0" smtClean="0">
                <a:solidFill>
                  <a:schemeClr val="tx1"/>
                </a:solidFill>
                <a:latin typeface="Times New Roman" charset="0"/>
                <a:ea typeface="ＭＳ Ｐゴシック" charset="0"/>
                <a:cs typeface="+mn-cs"/>
              </a:rPr>
              <a:t>                        &amp;= m + </a:t>
            </a:r>
            <a:r>
              <a:rPr lang="pl-PL" sz="1200" kern="1200" dirty="0" err="1" smtClean="0">
                <a:solidFill>
                  <a:schemeClr val="tx1"/>
                </a:solidFill>
                <a:latin typeface="Times New Roman" charset="0"/>
                <a:ea typeface="ＭＳ Ｐゴシック" charset="0"/>
                <a:cs typeface="+mn-cs"/>
              </a:rPr>
              <a:t>wn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258</a:t>
            </a:fld>
            <a:endParaRPr lang="en-US"/>
          </a:p>
        </p:txBody>
      </p:sp>
    </p:spTree>
    <p:extLst>
      <p:ext uri="{BB962C8B-B14F-4D97-AF65-F5344CB8AC3E}">
        <p14:creationId xmlns:p14="http://schemas.microsoft.com/office/powerpoint/2010/main" val="1322669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explained later.</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260</a:t>
            </a:fld>
            <a:endParaRPr lang="en-US"/>
          </a:p>
        </p:txBody>
      </p:sp>
    </p:spTree>
    <p:extLst>
      <p:ext uri="{BB962C8B-B14F-4D97-AF65-F5344CB8AC3E}">
        <p14:creationId xmlns:p14="http://schemas.microsoft.com/office/powerpoint/2010/main" val="2444154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from Aristotle</a:t>
            </a:r>
            <a:r>
              <a:rPr lang="en-US" baseline="0" dirty="0" smtClean="0"/>
              <a:t> </a:t>
            </a:r>
            <a:r>
              <a:rPr lang="en-US" i="1" dirty="0" smtClean="0"/>
              <a:t>Meteorology</a:t>
            </a:r>
            <a:r>
              <a:rPr lang="en-US" dirty="0" smtClean="0"/>
              <a:t> 252b21</a:t>
            </a:r>
          </a:p>
          <a:p>
            <a:endParaRPr lang="en-US" dirty="0" smtClean="0"/>
          </a:p>
          <a:p>
            <a:r>
              <a:rPr lang="en-US" dirty="0" smtClean="0"/>
              <a:t>Quid ergo </a:t>
            </a:r>
            <a:r>
              <a:rPr lang="en-US" dirty="0" err="1" smtClean="0"/>
              <a:t>Athenis</a:t>
            </a:r>
            <a:r>
              <a:rPr lang="en-US" dirty="0" smtClean="0"/>
              <a:t> et </a:t>
            </a:r>
            <a:r>
              <a:rPr lang="en-US" dirty="0" err="1" smtClean="0"/>
              <a:t>Hierosolymis</a:t>
            </a:r>
            <a:r>
              <a:rPr lang="en-US" dirty="0" smtClean="0"/>
              <a:t>? – Tertullian, </a:t>
            </a:r>
            <a:r>
              <a:rPr lang="en-US" i="1" dirty="0" smtClean="0"/>
              <a:t>De </a:t>
            </a:r>
            <a:r>
              <a:rPr lang="en-US" i="1" dirty="0" err="1" smtClean="0"/>
              <a:t>Praescriptione</a:t>
            </a:r>
            <a:r>
              <a:rPr lang="en-US" i="1" dirty="0" smtClean="0"/>
              <a:t> </a:t>
            </a:r>
            <a:r>
              <a:rPr lang="en-US" i="1" dirty="0" err="1" smtClean="0"/>
              <a:t>Haereticorum</a:t>
            </a:r>
            <a:r>
              <a:rPr lang="en-US" dirty="0" smtClean="0"/>
              <a:t>, VII, 9</a:t>
            </a:r>
            <a:br>
              <a:rPr lang="en-US" dirty="0" smtClean="0"/>
            </a:br>
            <a:r>
              <a:rPr lang="en-US" dirty="0" smtClean="0"/>
              <a:t/>
            </a:r>
            <a:br>
              <a:rPr lang="en-US" dirty="0" smtClean="0"/>
            </a:br>
            <a:r>
              <a:rPr lang="en-US" dirty="0" smtClean="0"/>
              <a:t>What indeed has Athens to do with Jerusalem?</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29</a:t>
            </a:fld>
            <a:endParaRPr lang="en-US"/>
          </a:p>
        </p:txBody>
      </p:sp>
    </p:spTree>
    <p:extLst>
      <p:ext uri="{BB962C8B-B14F-4D97-AF65-F5344CB8AC3E}">
        <p14:creationId xmlns:p14="http://schemas.microsoft.com/office/powerpoint/2010/main" val="39479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 the Greeks to learn from Egyptians. </a:t>
            </a:r>
          </a:p>
          <a:p>
            <a:r>
              <a:rPr lang="en-US" dirty="0" smtClean="0"/>
              <a:t>Oil presses</a:t>
            </a:r>
          </a:p>
          <a:p>
            <a:r>
              <a:rPr lang="en-US" dirty="0" smtClean="0"/>
              <a:t>Bull sacrifice when he discovered his theorem.</a:t>
            </a:r>
          </a:p>
          <a:p>
            <a:r>
              <a:rPr lang="en-US" dirty="0" smtClean="0"/>
              <a:t>Father of Western philosophy – Bertrand Russell</a:t>
            </a:r>
          </a:p>
          <a:p>
            <a:r>
              <a:rPr lang="el-GR" dirty="0" smtClean="0"/>
              <a:t>γνῶθι σεαυτόν</a:t>
            </a:r>
            <a:br>
              <a:rPr lang="el-GR" dirty="0" smtClean="0"/>
            </a:br>
            <a:r>
              <a:rPr lang="el-GR" dirty="0" smtClean="0"/>
              <a:t>nosce te ipsum</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30</a:t>
            </a:fld>
            <a:endParaRPr lang="en-US"/>
          </a:p>
        </p:txBody>
      </p:sp>
    </p:spTree>
    <p:extLst>
      <p:ext uri="{BB962C8B-B14F-4D97-AF65-F5344CB8AC3E}">
        <p14:creationId xmlns:p14="http://schemas.microsoft.com/office/powerpoint/2010/main" val="198477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&amp;\angle DAB = \angle DBA\\</a:t>
            </a:r>
          </a:p>
          <a:p>
            <a:r>
              <a:rPr lang="en-US" sz="1200" kern="1200" dirty="0" smtClean="0">
                <a:solidFill>
                  <a:schemeClr val="tx1"/>
                </a:solidFill>
                <a:latin typeface="Times New Roman" charset="0"/>
                <a:ea typeface="ＭＳ Ｐゴシック" charset="0"/>
                <a:cs typeface="+mn-cs"/>
              </a:rPr>
              <a:t>&amp;\angle DCB = \angle DBC\\</a:t>
            </a:r>
          </a:p>
          <a:p>
            <a:r>
              <a:rPr lang="en-US" sz="1200" kern="1200" dirty="0" smtClean="0">
                <a:solidFill>
                  <a:schemeClr val="tx1"/>
                </a:solidFill>
                <a:latin typeface="Times New Roman" charset="0"/>
                <a:ea typeface="ＭＳ Ｐゴシック" charset="0"/>
                <a:cs typeface="+mn-cs"/>
              </a:rPr>
              <a:t>&amp;\angle DAB + \angle DCB = \angle DBA + \angle DBC\\</a:t>
            </a:r>
          </a:p>
          <a:p>
            <a:r>
              <a:rPr lang="en-US" sz="1200" kern="1200" dirty="0" smtClean="0">
                <a:solidFill>
                  <a:schemeClr val="tx1"/>
                </a:solidFill>
                <a:latin typeface="Times New Roman" charset="0"/>
                <a:ea typeface="ＭＳ Ｐゴシック" charset="0"/>
                <a:cs typeface="+mn-cs"/>
              </a:rPr>
              <a:t>&amp;\angle DAB + \angle DCB + \angle DBA + \angle DBC = 180^\</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&amp;(\angle DBA + \angle DBC) + (\angle DBA + \angle DBC) = 180^\</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&amp;\angle DBA + \angle DBC = 90^\</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&amp;\angle CBA = 90^\</a:t>
            </a:r>
            <a:r>
              <a:rPr lang="en-US" sz="1200" kern="1200" dirty="0" err="1" smtClean="0">
                <a:solidFill>
                  <a:schemeClr val="tx1"/>
                </a:solidFill>
                <a:latin typeface="Times New Roman" charset="0"/>
                <a:ea typeface="ＭＳ Ｐゴシック" charset="0"/>
                <a:cs typeface="+mn-cs"/>
              </a:rPr>
              <a:t>circ</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31</a:t>
            </a:fld>
            <a:endParaRPr lang="en-US"/>
          </a:p>
        </p:txBody>
      </p:sp>
    </p:spTree>
    <p:extLst>
      <p:ext uri="{BB962C8B-B14F-4D97-AF65-F5344CB8AC3E}">
        <p14:creationId xmlns:p14="http://schemas.microsoft.com/office/powerpoint/2010/main" val="2960656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&amp;\angle DAB = \angle DBA\\</a:t>
            </a:r>
          </a:p>
          <a:p>
            <a:r>
              <a:rPr lang="en-US" sz="1200" kern="1200" dirty="0" smtClean="0">
                <a:solidFill>
                  <a:schemeClr val="tx1"/>
                </a:solidFill>
                <a:latin typeface="Times New Roman" charset="0"/>
                <a:ea typeface="ＭＳ Ｐゴシック" charset="0"/>
                <a:cs typeface="+mn-cs"/>
              </a:rPr>
              <a:t>&amp;\angle DCB = \angle DBC\\</a:t>
            </a:r>
          </a:p>
          <a:p>
            <a:r>
              <a:rPr lang="en-US" sz="1200" kern="1200" dirty="0" smtClean="0">
                <a:solidFill>
                  <a:schemeClr val="tx1"/>
                </a:solidFill>
                <a:latin typeface="Times New Roman" charset="0"/>
                <a:ea typeface="ＭＳ Ｐゴシック" charset="0"/>
                <a:cs typeface="+mn-cs"/>
              </a:rPr>
              <a:t>&amp;\angle DAB + \angle DCB = \angle DBA + \angle DBC\\</a:t>
            </a:r>
          </a:p>
          <a:p>
            <a:r>
              <a:rPr lang="en-US" sz="1200" kern="1200" dirty="0" smtClean="0">
                <a:solidFill>
                  <a:schemeClr val="tx1"/>
                </a:solidFill>
                <a:latin typeface="Times New Roman" charset="0"/>
                <a:ea typeface="ＭＳ Ｐゴシック" charset="0"/>
                <a:cs typeface="+mn-cs"/>
              </a:rPr>
              <a:t>&amp;\angle DAB + \angle DCB + \angle DBA + \angle DBC = 180^\</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&amp;(\angle DBA + \angle DBC) + (\angle DBA + \angle DBC) = 180^\</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&amp;\angle DBA + \angle DBC = 90^\</a:t>
            </a:r>
            <a:r>
              <a:rPr lang="en-US" sz="1200" kern="1200" dirty="0" err="1" smtClean="0">
                <a:solidFill>
                  <a:schemeClr val="tx1"/>
                </a:solidFill>
                <a:latin typeface="Times New Roman" charset="0"/>
                <a:ea typeface="ＭＳ Ｐゴシック" charset="0"/>
                <a:cs typeface="+mn-cs"/>
              </a:rPr>
              <a:t>circ</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&amp;\angle CBA = 90^\</a:t>
            </a:r>
            <a:r>
              <a:rPr lang="en-US" sz="1200" kern="1200" dirty="0" err="1" smtClean="0">
                <a:solidFill>
                  <a:schemeClr val="tx1"/>
                </a:solidFill>
                <a:latin typeface="Times New Roman" charset="0"/>
                <a:ea typeface="ＭＳ Ｐゴシック" charset="0"/>
                <a:cs typeface="+mn-cs"/>
              </a:rPr>
              <a:t>circ</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32</a:t>
            </a:fld>
            <a:endParaRPr lang="en-US"/>
          </a:p>
        </p:txBody>
      </p:sp>
    </p:spTree>
    <p:extLst>
      <p:ext uri="{BB962C8B-B14F-4D97-AF65-F5344CB8AC3E}">
        <p14:creationId xmlns:p14="http://schemas.microsoft.com/office/powerpoint/2010/main" val="2960656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“I have been told that there is a method in use to-day (some say in Russia, but I have not been able to verify this) ...” Sir Thomas Heath,</a:t>
            </a:r>
            <a:r>
              <a:rPr lang="en-US" sz="1200" kern="1200" baseline="0" dirty="0" smtClean="0">
                <a:solidFill>
                  <a:schemeClr val="tx1"/>
                </a:solidFill>
                <a:latin typeface="Times New Roman" charset="0"/>
                <a:ea typeface="ＭＳ Ｐゴシック" charset="0"/>
                <a:cs typeface="+mn-cs"/>
              </a:rPr>
              <a:t> </a:t>
            </a:r>
            <a:r>
              <a:rPr lang="en-US" sz="1200" i="1" kern="1200" baseline="0" dirty="0" smtClean="0">
                <a:solidFill>
                  <a:schemeClr val="tx1"/>
                </a:solidFill>
                <a:latin typeface="Times New Roman" charset="0"/>
                <a:ea typeface="ＭＳ Ｐゴシック" charset="0"/>
                <a:cs typeface="+mn-cs"/>
              </a:rPr>
              <a:t>History of Greek Mathematics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33</a:t>
            </a:fld>
            <a:endParaRPr lang="en-US"/>
          </a:p>
        </p:txBody>
      </p:sp>
    </p:spTree>
    <p:extLst>
      <p:ext uri="{BB962C8B-B14F-4D97-AF65-F5344CB8AC3E}">
        <p14:creationId xmlns:p14="http://schemas.microsoft.com/office/powerpoint/2010/main" val="1813045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“Theorem soup”</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36</a:t>
            </a:fld>
            <a:endParaRPr lang="en-US"/>
          </a:p>
        </p:txBody>
      </p:sp>
    </p:spTree>
    <p:extLst>
      <p:ext uri="{BB962C8B-B14F-4D97-AF65-F5344CB8AC3E}">
        <p14:creationId xmlns:p14="http://schemas.microsoft.com/office/powerpoint/2010/main" val="256445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a:t>
            </a:fld>
            <a:endParaRPr lang="en-US"/>
          </a:p>
        </p:txBody>
      </p:sp>
    </p:spTree>
    <p:extLst>
      <p:ext uri="{BB962C8B-B14F-4D97-AF65-F5344CB8AC3E}">
        <p14:creationId xmlns:p14="http://schemas.microsoft.com/office/powerpoint/2010/main" val="3336588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 precondition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37</a:t>
            </a:fld>
            <a:endParaRPr lang="en-US"/>
          </a:p>
        </p:txBody>
      </p:sp>
    </p:spTree>
    <p:extLst>
      <p:ext uri="{BB962C8B-B14F-4D97-AF65-F5344CB8AC3E}">
        <p14:creationId xmlns:p14="http://schemas.microsoft.com/office/powerpoint/2010/main" val="3780447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Associativity!</a:t>
            </a:r>
          </a:p>
          <a:p>
            <a:r>
              <a:rPr lang="en-US" dirty="0" smtClean="0"/>
              <a:t>And we need to compute a + a only once reducing the number of additions</a:t>
            </a:r>
          </a:p>
          <a:p>
            <a:endParaRPr lang="en-US" dirty="0" smtClean="0"/>
          </a:p>
          <a:p>
            <a:r>
              <a:rPr lang="en-US" sz="1200" kern="1200" dirty="0" smtClean="0">
                <a:solidFill>
                  <a:schemeClr val="tx1"/>
                </a:solidFill>
                <a:latin typeface="Times New Roman" charset="0"/>
                <a:ea typeface="ＭＳ Ｐゴシック" charset="0"/>
                <a:cs typeface="+mn-cs"/>
              </a:rPr>
              <a:t>4a &amp;= ((a + a) + a) + a\\</a:t>
            </a:r>
          </a:p>
          <a:p>
            <a:r>
              <a:rPr lang="en-US" sz="1200" kern="1200" dirty="0" smtClean="0">
                <a:solidFill>
                  <a:schemeClr val="tx1"/>
                </a:solidFill>
                <a:latin typeface="Times New Roman" charset="0"/>
                <a:ea typeface="ＭＳ Ｐゴシック" charset="0"/>
                <a:cs typeface="+mn-cs"/>
              </a:rPr>
              <a:t> &amp;= (a + a) + (a + a)</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38</a:t>
            </a:fld>
            <a:endParaRPr lang="en-US"/>
          </a:p>
        </p:txBody>
      </p:sp>
    </p:spTree>
    <p:extLst>
      <p:ext uri="{BB962C8B-B14F-4D97-AF65-F5344CB8AC3E}">
        <p14:creationId xmlns:p14="http://schemas.microsoft.com/office/powerpoint/2010/main" val="4263053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reconstructing code from </a:t>
            </a:r>
            <a:r>
              <a:rPr lang="en-US" dirty="0" err="1" smtClean="0"/>
              <a:t>Ahmes</a:t>
            </a:r>
            <a:r>
              <a:rPr lang="en-US" dirty="0" smtClean="0"/>
              <a:t>,</a:t>
            </a:r>
            <a:r>
              <a:rPr lang="en-US" baseline="0" dirty="0" smtClean="0"/>
              <a:t> let us use simple algebra (anachronism).</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39</a:t>
            </a:fld>
            <a:endParaRPr lang="en-US"/>
          </a:p>
        </p:txBody>
      </p:sp>
    </p:spTree>
    <p:extLst>
      <p:ext uri="{BB962C8B-B14F-4D97-AF65-F5344CB8AC3E}">
        <p14:creationId xmlns:p14="http://schemas.microsoft.com/office/powerpoint/2010/main" val="1621288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\begin{align*}</a:t>
            </a:r>
          </a:p>
          <a:p>
            <a:r>
              <a:rPr lang="en-US" sz="1200" kern="1200" dirty="0" smtClean="0">
                <a:solidFill>
                  <a:schemeClr val="tx1"/>
                </a:solidFill>
                <a:latin typeface="Times New Roman" charset="0"/>
                <a:ea typeface="ＭＳ Ｐゴシック" charset="0"/>
                <a:cs typeface="+mn-cs"/>
              </a:rPr>
              <a:t>even(n) &amp;\implies n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{n}{2}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{n}{2}\\</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odd(n) &amp;\implies n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{n-1}{2}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{n-1}{2} + 1\\</a:t>
            </a:r>
          </a:p>
          <a:p>
            <a:r>
              <a:rPr lang="en-US" sz="1200" kern="1200" dirty="0" smtClean="0">
                <a:solidFill>
                  <a:schemeClr val="tx1"/>
                </a:solidFill>
                <a:latin typeface="Times New Roman" charset="0"/>
                <a:ea typeface="ＭＳ Ｐゴシック" charset="0"/>
                <a:cs typeface="+mn-cs"/>
              </a:rPr>
              <a:t>\end{align*}</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40</a:t>
            </a:fld>
            <a:endParaRPr lang="en-US"/>
          </a:p>
        </p:txBody>
      </p:sp>
    </p:spTree>
    <p:extLst>
      <p:ext uri="{BB962C8B-B14F-4D97-AF65-F5344CB8AC3E}">
        <p14:creationId xmlns:p14="http://schemas.microsoft.com/office/powerpoint/2010/main" val="266905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mathit</a:t>
            </a:r>
            <a:r>
              <a:rPr lang="en-US" sz="1200" kern="1200" dirty="0" smtClean="0">
                <a:solidFill>
                  <a:schemeClr val="tx1"/>
                </a:solidFill>
                <a:latin typeface="Times New Roman" charset="0"/>
                <a:ea typeface="ＭＳ Ｐゴシック" charset="0"/>
                <a:cs typeface="+mn-cs"/>
              </a:rPr>
              <a:t>{odd}(n) \implies \</a:t>
            </a:r>
            <a:r>
              <a:rPr lang="en-US" sz="1200" kern="1200" dirty="0" err="1" smtClean="0">
                <a:solidFill>
                  <a:schemeClr val="tx1"/>
                </a:solidFill>
                <a:latin typeface="Times New Roman" charset="0"/>
                <a:ea typeface="ＭＳ Ｐゴシック" charset="0"/>
                <a:cs typeface="+mn-cs"/>
              </a:rPr>
              <a:t>mathit</a:t>
            </a:r>
            <a:r>
              <a:rPr lang="en-US" sz="1200" kern="1200" dirty="0" smtClean="0">
                <a:solidFill>
                  <a:schemeClr val="tx1"/>
                </a:solidFill>
                <a:latin typeface="Times New Roman" charset="0"/>
                <a:ea typeface="ＭＳ Ｐゴシック" charset="0"/>
                <a:cs typeface="+mn-cs"/>
              </a:rPr>
              <a:t>{half}(n) = \</a:t>
            </a:r>
            <a:r>
              <a:rPr lang="en-US" sz="1200" kern="1200" dirty="0" err="1" smtClean="0">
                <a:solidFill>
                  <a:schemeClr val="tx1"/>
                </a:solidFill>
                <a:latin typeface="Times New Roman" charset="0"/>
                <a:ea typeface="ＭＳ Ｐゴシック" charset="0"/>
                <a:cs typeface="+mn-cs"/>
              </a:rPr>
              <a:t>mathit</a:t>
            </a:r>
            <a:r>
              <a:rPr lang="en-US" sz="1200" kern="1200" dirty="0" smtClean="0">
                <a:solidFill>
                  <a:schemeClr val="tx1"/>
                </a:solidFill>
                <a:latin typeface="Times New Roman" charset="0"/>
                <a:ea typeface="ＭＳ Ｐゴシック" charset="0"/>
                <a:cs typeface="+mn-cs"/>
              </a:rPr>
              <a:t>{half}(n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41</a:t>
            </a:fld>
            <a:endParaRPr lang="en-US"/>
          </a:p>
        </p:txBody>
      </p:sp>
    </p:spTree>
    <p:extLst>
      <p:ext uri="{BB962C8B-B14F-4D97-AF65-F5344CB8AC3E}">
        <p14:creationId xmlns:p14="http://schemas.microsoft.com/office/powerpoint/2010/main" val="1826651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latin typeface="Times New Roman" charset="0"/>
                <a:ea typeface="ＭＳ Ｐゴシック" charset="0"/>
                <a:cs typeface="+mn-cs"/>
              </a:rPr>
              <a:t>\#_+(n) = \</a:t>
            </a:r>
            <a:r>
              <a:rPr lang="nl-NL" sz="1200" kern="1200" dirty="0" err="1" smtClean="0">
                <a:solidFill>
                  <a:schemeClr val="tx1"/>
                </a:solidFill>
                <a:latin typeface="Times New Roman" charset="0"/>
                <a:ea typeface="ＭＳ Ｐゴシック" charset="0"/>
                <a:cs typeface="+mn-cs"/>
              </a:rPr>
              <a:t>color</a:t>
            </a:r>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rgb</a:t>
            </a:r>
            <a:r>
              <a:rPr lang="nl-NL" sz="1200" kern="1200" dirty="0" smtClean="0">
                <a:solidFill>
                  <a:schemeClr val="tx1"/>
                </a:solidFill>
                <a:latin typeface="Times New Roman" charset="0"/>
                <a:ea typeface="ＭＳ Ｐゴシック" charset="0"/>
                <a:cs typeface="+mn-cs"/>
              </a:rPr>
              <a:t>]{0.000,0.000,1.000}\</a:t>
            </a:r>
            <a:r>
              <a:rPr lang="nl-NL" sz="1200" kern="1200" dirty="0" err="1" smtClean="0">
                <a:solidFill>
                  <a:schemeClr val="tx1"/>
                </a:solidFill>
                <a:latin typeface="Times New Roman" charset="0"/>
                <a:ea typeface="ＭＳ Ｐゴシック" charset="0"/>
                <a:cs typeface="+mn-cs"/>
              </a:rPr>
              <a:t>lfloor</a:t>
            </a:r>
            <a:r>
              <a:rPr lang="nl-NL" sz="1200" kern="1200" dirty="0" smtClean="0">
                <a:solidFill>
                  <a:schemeClr val="tx1"/>
                </a:solidFill>
                <a:latin typeface="Times New Roman" charset="0"/>
                <a:ea typeface="ＭＳ Ｐゴシック" charset="0"/>
                <a:cs typeface="+mn-cs"/>
              </a:rPr>
              <a:t> \log n \</a:t>
            </a:r>
            <a:r>
              <a:rPr lang="nl-NL" sz="1200" kern="1200" dirty="0" err="1" smtClean="0">
                <a:solidFill>
                  <a:schemeClr val="tx1"/>
                </a:solidFill>
                <a:latin typeface="Times New Roman" charset="0"/>
                <a:ea typeface="ＭＳ Ｐゴシック" charset="0"/>
                <a:cs typeface="+mn-cs"/>
              </a:rPr>
              <a:t>rfloor</a:t>
            </a:r>
            <a:r>
              <a:rPr lang="nl-NL" sz="1200" kern="1200" dirty="0" smtClean="0">
                <a:solidFill>
                  <a:schemeClr val="tx1"/>
                </a:solidFill>
                <a:latin typeface="Times New Roman" charset="0"/>
                <a:ea typeface="ＭＳ Ｐゴシック" charset="0"/>
                <a:cs typeface="+mn-cs"/>
              </a:rPr>
              <a:t> \</a:t>
            </a:r>
            <a:r>
              <a:rPr lang="nl-NL" sz="1200" kern="1200" dirty="0" err="1" smtClean="0">
                <a:solidFill>
                  <a:schemeClr val="tx1"/>
                </a:solidFill>
                <a:latin typeface="Times New Roman" charset="0"/>
                <a:ea typeface="ＭＳ Ｐゴシック" charset="0"/>
                <a:cs typeface="+mn-cs"/>
              </a:rPr>
              <a:t>color</a:t>
            </a:r>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rgb</a:t>
            </a:r>
            <a:r>
              <a:rPr lang="nl-NL" sz="1200" kern="1200" dirty="0" smtClean="0">
                <a:solidFill>
                  <a:schemeClr val="tx1"/>
                </a:solidFill>
                <a:latin typeface="Times New Roman" charset="0"/>
                <a:ea typeface="ＭＳ Ｐゴシック" charset="0"/>
                <a:cs typeface="+mn-cs"/>
              </a:rPr>
              <a:t>]{0.000,0.000,0.000}+ \</a:t>
            </a:r>
            <a:r>
              <a:rPr lang="nl-NL" sz="1200" kern="1200" dirty="0" err="1" smtClean="0">
                <a:solidFill>
                  <a:schemeClr val="tx1"/>
                </a:solidFill>
                <a:latin typeface="Times New Roman" charset="0"/>
                <a:ea typeface="ＭＳ Ｐゴシック" charset="0"/>
                <a:cs typeface="+mn-cs"/>
              </a:rPr>
              <a:t>color</a:t>
            </a:r>
            <a:r>
              <a:rPr lang="nl-NL" sz="1200" kern="1200" dirty="0" smtClean="0">
                <a:solidFill>
                  <a:schemeClr val="tx1"/>
                </a:solidFill>
                <a:latin typeface="Times New Roman" charset="0"/>
                <a:ea typeface="ＭＳ Ｐゴシック" charset="0"/>
                <a:cs typeface="+mn-cs"/>
              </a:rPr>
              <a:t>[</a:t>
            </a:r>
            <a:r>
              <a:rPr lang="nl-NL" sz="1200" kern="1200" dirty="0" err="1" smtClean="0">
                <a:solidFill>
                  <a:schemeClr val="tx1"/>
                </a:solidFill>
                <a:latin typeface="Times New Roman" charset="0"/>
                <a:ea typeface="ＭＳ Ｐゴシック" charset="0"/>
                <a:cs typeface="+mn-cs"/>
              </a:rPr>
              <a:t>rgb</a:t>
            </a:r>
            <a:r>
              <a:rPr lang="nl-NL" sz="1200" kern="1200" dirty="0" smtClean="0">
                <a:solidFill>
                  <a:schemeClr val="tx1"/>
                </a:solidFill>
                <a:latin typeface="Times New Roman" charset="0"/>
                <a:ea typeface="ＭＳ Ｐゴシック" charset="0"/>
                <a:cs typeface="+mn-cs"/>
              </a:rPr>
              <a:t>]{1.000,0.000,0.000} \nu(n) – 1</a:t>
            </a:r>
          </a:p>
          <a:p>
            <a:endParaRPr lang="nl-NL"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flushleft</a:t>
            </a:r>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where $\nu(n)$ is the number of $1$s in the \\</a:t>
            </a:r>
          </a:p>
          <a:p>
            <a:r>
              <a:rPr lang="en-US" sz="1200" kern="1200" dirty="0" smtClean="0">
                <a:solidFill>
                  <a:schemeClr val="tx1"/>
                </a:solidFill>
                <a:latin typeface="Times New Roman" charset="0"/>
                <a:ea typeface="ＭＳ Ｐゴシック" charset="0"/>
                <a:cs typeface="+mn-cs"/>
              </a:rPr>
              <a:t>binary representation of $n$ \\</a:t>
            </a:r>
          </a:p>
          <a:p>
            <a:r>
              <a:rPr lang="en-US" sz="1200" kern="1200" dirty="0" smtClean="0">
                <a:solidFill>
                  <a:schemeClr val="tx1"/>
                </a:solidFill>
                <a:latin typeface="Times New Roman" charset="0"/>
                <a:ea typeface="ＭＳ Ｐゴシック" charset="0"/>
                <a:cs typeface="+mn-cs"/>
              </a:rPr>
              <a:t>(the \</a:t>
            </a:r>
            <a:r>
              <a:rPr lang="en-US" sz="1200" kern="1200" dirty="0" err="1" smtClean="0">
                <a:solidFill>
                  <a:schemeClr val="tx1"/>
                </a:solidFill>
                <a:latin typeface="Times New Roman" charset="0"/>
                <a:ea typeface="ＭＳ Ｐゴシック" charset="0"/>
                <a:cs typeface="+mn-cs"/>
              </a:rPr>
              <a:t>emph</a:t>
            </a:r>
            <a:r>
              <a:rPr lang="en-US" sz="1200" kern="1200" dirty="0" smtClean="0">
                <a:solidFill>
                  <a:schemeClr val="tx1"/>
                </a:solidFill>
                <a:latin typeface="Times New Roman" charset="0"/>
                <a:ea typeface="ＭＳ Ｐゴシック" charset="0"/>
                <a:cs typeface="+mn-cs"/>
              </a:rPr>
              <a:t>{population count} or \</a:t>
            </a:r>
            <a:r>
              <a:rPr lang="en-US" sz="1200" kern="1200" dirty="0" err="1" smtClean="0">
                <a:solidFill>
                  <a:schemeClr val="tx1"/>
                </a:solidFill>
                <a:latin typeface="Times New Roman" charset="0"/>
                <a:ea typeface="ＭＳ Ｐゴシック" charset="0"/>
                <a:cs typeface="+mn-cs"/>
              </a:rPr>
              <a:t>emph</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popcount</a:t>
            </a:r>
            <a:r>
              <a:rPr lang="en-US" sz="1200" kern="1200" dirty="0" smtClean="0">
                <a:solidFill>
                  <a:schemeClr val="tx1"/>
                </a:solidFill>
                <a:latin typeface="Times New Roman" charset="0"/>
                <a:ea typeface="ＭＳ Ｐゴシック" charset="0"/>
                <a:cs typeface="+mn-cs"/>
              </a:rPr>
              <a:t>})</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43</a:t>
            </a:fld>
            <a:endParaRPr lang="en-US"/>
          </a:p>
        </p:txBody>
      </p:sp>
    </p:spTree>
    <p:extLst>
      <p:ext uri="{BB962C8B-B14F-4D97-AF65-F5344CB8AC3E}">
        <p14:creationId xmlns:p14="http://schemas.microsoft.com/office/powerpoint/2010/main" val="482246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Knuth is a treasure trove.</a:t>
            </a:r>
          </a:p>
          <a:p>
            <a:r>
              <a:rPr lang="en-US" dirty="0" smtClean="0"/>
              <a:t>It</a:t>
            </a:r>
            <a:r>
              <a:rPr lang="en-US" baseline="0" dirty="0" smtClean="0"/>
              <a:t> is like a chest in your grandfather attic: you never know what you can find in it.</a:t>
            </a:r>
          </a:p>
          <a:p>
            <a:r>
              <a:rPr lang="en-US" baseline="0" dirty="0" smtClean="0"/>
              <a:t>It is a good thing to acquire a habit of browsing it.</a:t>
            </a:r>
          </a:p>
          <a:p>
            <a:r>
              <a:rPr lang="en-US" baseline="0" dirty="0" smtClean="0"/>
              <a:t>Read answers to the exercises.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47</a:t>
            </a:fld>
            <a:endParaRPr lang="en-US"/>
          </a:p>
        </p:txBody>
      </p:sp>
    </p:spTree>
    <p:extLst>
      <p:ext uri="{BB962C8B-B14F-4D97-AF65-F5344CB8AC3E}">
        <p14:creationId xmlns:p14="http://schemas.microsoft.com/office/powerpoint/2010/main" val="4120979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mathit</a:t>
            </a:r>
            <a:r>
              <a:rPr lang="en-US" sz="1200" kern="1200" dirty="0" smtClean="0">
                <a:solidFill>
                  <a:schemeClr val="tx1"/>
                </a:solidFill>
                <a:latin typeface="Times New Roman" charset="0"/>
                <a:ea typeface="ＭＳ Ｐゴシック" charset="0"/>
                <a:cs typeface="+mn-cs"/>
              </a:rPr>
              <a:t>{odd}(n) \implies \</a:t>
            </a:r>
            <a:r>
              <a:rPr lang="en-US" sz="1200" kern="1200" dirty="0" err="1" smtClean="0">
                <a:solidFill>
                  <a:schemeClr val="tx1"/>
                </a:solidFill>
                <a:latin typeface="Times New Roman" charset="0"/>
                <a:ea typeface="ＭＳ Ｐゴシック" charset="0"/>
                <a:cs typeface="+mn-cs"/>
              </a:rPr>
              <a:t>mathit</a:t>
            </a:r>
            <a:r>
              <a:rPr lang="en-US" sz="1200" kern="1200" dirty="0" smtClean="0">
                <a:solidFill>
                  <a:schemeClr val="tx1"/>
                </a:solidFill>
                <a:latin typeface="Times New Roman" charset="0"/>
                <a:ea typeface="ＭＳ Ｐゴシック" charset="0"/>
                <a:cs typeface="+mn-cs"/>
              </a:rPr>
              <a:t>{half}(n) = \</a:t>
            </a:r>
            <a:r>
              <a:rPr lang="en-US" sz="1200" kern="1200" dirty="0" err="1" smtClean="0">
                <a:solidFill>
                  <a:schemeClr val="tx1"/>
                </a:solidFill>
                <a:latin typeface="Times New Roman" charset="0"/>
                <a:ea typeface="ＭＳ Ｐゴシック" charset="0"/>
                <a:cs typeface="+mn-cs"/>
              </a:rPr>
              <a:t>mathit</a:t>
            </a:r>
            <a:r>
              <a:rPr lang="en-US" sz="1200" kern="1200" dirty="0" smtClean="0">
                <a:solidFill>
                  <a:schemeClr val="tx1"/>
                </a:solidFill>
                <a:latin typeface="Times New Roman" charset="0"/>
                <a:ea typeface="ＭＳ Ｐゴシック" charset="0"/>
                <a:cs typeface="+mn-cs"/>
              </a:rPr>
              <a:t>{half}(n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50</a:t>
            </a:fld>
            <a:endParaRPr lang="en-US"/>
          </a:p>
        </p:txBody>
      </p:sp>
    </p:spTree>
    <p:extLst>
      <p:ext uri="{BB962C8B-B14F-4D97-AF65-F5344CB8AC3E}">
        <p14:creationId xmlns:p14="http://schemas.microsoft.com/office/powerpoint/2010/main" val="1826651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51</a:t>
            </a:fld>
            <a:endParaRPr lang="en-US"/>
          </a:p>
        </p:txBody>
      </p:sp>
    </p:spTree>
    <p:extLst>
      <p:ext uri="{BB962C8B-B14F-4D97-AF65-F5344CB8AC3E}">
        <p14:creationId xmlns:p14="http://schemas.microsoft.com/office/powerpoint/2010/main" val="649749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tail recursion for those who forgot it.</a:t>
            </a:r>
          </a:p>
          <a:p>
            <a:r>
              <a:rPr lang="en-US" dirty="0" smtClean="0"/>
              <a:t>We can unify two recursive calls – they are</a:t>
            </a:r>
            <a:r>
              <a:rPr lang="en-US" baseline="0" dirty="0" smtClean="0"/>
              <a:t> only differ on the first argument.</a:t>
            </a:r>
            <a:endParaRPr lang="en-US" baseline="0" dirty="0"/>
          </a:p>
          <a:p>
            <a:r>
              <a:rPr lang="en-US" baseline="0" dirty="0" smtClean="0"/>
              <a:t>I assume that you know how to implement half and odd. </a:t>
            </a:r>
          </a:p>
          <a:p>
            <a:r>
              <a:rPr lang="en-US" baseline="0" dirty="0" smtClean="0"/>
              <a:t>We will see the implementation later.</a:t>
            </a:r>
          </a:p>
        </p:txBody>
      </p:sp>
      <p:sp>
        <p:nvSpPr>
          <p:cNvPr id="4" name="Slide Number Placeholder 3"/>
          <p:cNvSpPr>
            <a:spLocks noGrp="1"/>
          </p:cNvSpPr>
          <p:nvPr>
            <p:ph type="sldNum" sz="quarter" idx="10"/>
          </p:nvPr>
        </p:nvSpPr>
        <p:spPr/>
        <p:txBody>
          <a:bodyPr/>
          <a:lstStyle/>
          <a:p>
            <a:fld id="{D96BEE2E-A57D-DB46-BA08-0F83851AFB1F}" type="slidenum">
              <a:rPr lang="en-US" smtClean="0"/>
              <a:pPr/>
              <a:t>53</a:t>
            </a:fld>
            <a:endParaRPr lang="en-US"/>
          </a:p>
        </p:txBody>
      </p:sp>
    </p:spTree>
    <p:extLst>
      <p:ext uri="{BB962C8B-B14F-4D97-AF65-F5344CB8AC3E}">
        <p14:creationId xmlns:p14="http://schemas.microsoft.com/office/powerpoint/2010/main" val="526688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quote is from Lincoln’s Autobiographical Note written in the third person.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8</a:t>
            </a:fld>
            <a:endParaRPr lang="en-US"/>
          </a:p>
        </p:txBody>
      </p:sp>
    </p:spTree>
    <p:extLst>
      <p:ext uri="{BB962C8B-B14F-4D97-AF65-F5344CB8AC3E}">
        <p14:creationId xmlns:p14="http://schemas.microsoft.com/office/powerpoint/2010/main" val="4051050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back </a:t>
            </a:r>
            <a:r>
              <a:rPr lang="en-US" smtClean="0"/>
              <a:t>to multiply</a:t>
            </a:r>
            <a:endParaRPr lang="en-US"/>
          </a:p>
        </p:txBody>
      </p:sp>
      <p:sp>
        <p:nvSpPr>
          <p:cNvPr id="4" name="Slide Number Placeholder 3"/>
          <p:cNvSpPr>
            <a:spLocks noGrp="1"/>
          </p:cNvSpPr>
          <p:nvPr>
            <p:ph type="sldNum" sz="quarter" idx="10"/>
          </p:nvPr>
        </p:nvSpPr>
        <p:spPr/>
        <p:txBody>
          <a:bodyPr/>
          <a:lstStyle/>
          <a:p>
            <a:fld id="{D96BEE2E-A57D-DB46-BA08-0F83851AFB1F}" type="slidenum">
              <a:rPr lang="en-US" smtClean="0"/>
              <a:pPr/>
              <a:t>57</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shall see later that saving one addition might be a big deal if “addition” is expensive.</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58</a:t>
            </a:fld>
            <a:endParaRPr lang="en-US"/>
          </a:p>
        </p:txBody>
      </p:sp>
    </p:spTree>
    <p:extLst>
      <p:ext uri="{BB962C8B-B14F-4D97-AF65-F5344CB8AC3E}">
        <p14:creationId xmlns:p14="http://schemas.microsoft.com/office/powerpoint/2010/main" val="3011820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and red parts are disjoint. They can be different types!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61</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a:t>
            </a:r>
            <a:r>
              <a:rPr lang="en-US" baseline="0" dirty="0" smtClean="0"/>
              <a:t> A and N?</a:t>
            </a:r>
          </a:p>
          <a:p>
            <a:endParaRPr lang="en-US" baseline="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62</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latin typeface="Times New Roman" charset="0"/>
                <a:ea typeface="ＭＳ Ｐゴシック" charset="0"/>
                <a:cs typeface="+mn-cs"/>
              </a:rPr>
              <a:t>A(T) \</a:t>
            </a:r>
            <a:r>
              <a:rPr lang="da-DK" sz="1200" kern="1200" dirty="0" err="1" smtClean="0">
                <a:solidFill>
                  <a:schemeClr val="tx1"/>
                </a:solidFill>
                <a:latin typeface="Times New Roman" charset="0"/>
                <a:ea typeface="ＭＳ Ｐゴシック" charset="0"/>
                <a:cs typeface="+mn-cs"/>
              </a:rPr>
              <a:t>implies</a:t>
            </a:r>
            <a:r>
              <a:rPr lang="da-DK" sz="1200" kern="1200" dirty="0" smtClean="0">
                <a:solidFill>
                  <a:schemeClr val="tx1"/>
                </a:solidFill>
                <a:latin typeface="Times New Roman" charset="0"/>
                <a:ea typeface="ＭＳ Ｐゴシック" charset="0"/>
                <a:cs typeface="+mn-cs"/>
              </a:rPr>
              <a:t>  \</a:t>
            </a:r>
            <a:r>
              <a:rPr lang="da-DK" sz="1200" kern="1200" dirty="0" err="1" smtClean="0">
                <a:solidFill>
                  <a:schemeClr val="tx1"/>
                </a:solidFill>
                <a:latin typeface="Times New Roman" charset="0"/>
                <a:ea typeface="ＭＳ Ｐゴシック" charset="0"/>
                <a:cs typeface="+mn-cs"/>
              </a:rPr>
              <a:t>forall</a:t>
            </a:r>
            <a:r>
              <a:rPr lang="da-DK" sz="1200" kern="1200" dirty="0" smtClean="0">
                <a:solidFill>
                  <a:schemeClr val="tx1"/>
                </a:solidFill>
                <a:latin typeface="Times New Roman" charset="0"/>
                <a:ea typeface="ＭＳ Ｐゴシック" charset="0"/>
                <a:cs typeface="+mn-cs"/>
              </a:rPr>
              <a:t> a, b, c \in T: a + (b + c) = (a + b) + c</a:t>
            </a:r>
          </a:p>
          <a:p>
            <a:endParaRPr lang="da-DK" sz="1200" kern="1200" dirty="0" smtClean="0">
              <a:solidFill>
                <a:schemeClr val="tx1"/>
              </a:solidFill>
              <a:latin typeface="Times New Roman" charset="0"/>
              <a:ea typeface="ＭＳ Ｐゴシック" charset="0"/>
              <a:cs typeface="+mn-cs"/>
            </a:endParaRPr>
          </a:p>
          <a:p>
            <a:r>
              <a:rPr lang="da-DK" sz="1200" kern="1200" dirty="0" err="1" smtClean="0">
                <a:solidFill>
                  <a:schemeClr val="tx1"/>
                </a:solidFill>
                <a:latin typeface="Times New Roman" charset="0"/>
                <a:ea typeface="ＭＳ Ｐゴシック" charset="0"/>
                <a:cs typeface="+mn-cs"/>
              </a:rPr>
              <a:t>Explain</a:t>
            </a:r>
            <a:r>
              <a:rPr lang="da-DK" sz="1200" kern="1200" baseline="0" dirty="0" smtClean="0">
                <a:solidFill>
                  <a:schemeClr val="tx1"/>
                </a:solidFill>
                <a:latin typeface="Times New Roman" charset="0"/>
                <a:ea typeface="ＭＳ Ｐゴシック" charset="0"/>
                <a:cs typeface="+mn-cs"/>
              </a:rPr>
              <a:t> </a:t>
            </a:r>
            <a:r>
              <a:rPr lang="da-DK" sz="1200" kern="1200" baseline="0" dirty="0" err="1" smtClean="0">
                <a:solidFill>
                  <a:schemeClr val="tx1"/>
                </a:solidFill>
                <a:latin typeface="Times New Roman" charset="0"/>
                <a:ea typeface="ＭＳ Ｐゴシック" charset="0"/>
                <a:cs typeface="+mn-cs"/>
              </a:rPr>
              <a:t>quanitfiers</a:t>
            </a:r>
            <a:r>
              <a:rPr lang="da-DK" sz="1200" kern="1200" baseline="0" dirty="0" smtClean="0">
                <a:solidFill>
                  <a:schemeClr val="tx1"/>
                </a:solidFill>
                <a:latin typeface="Times New Roman" charset="0"/>
                <a:ea typeface="ＭＳ Ｐゴシック" charset="0"/>
                <a:cs typeface="+mn-cs"/>
              </a:rPr>
              <a:t>!</a:t>
            </a:r>
          </a:p>
          <a:p>
            <a:endParaRPr lang="da-DK" sz="1200" kern="1200" baseline="0" dirty="0" smtClean="0">
              <a:solidFill>
                <a:schemeClr val="tx1"/>
              </a:solidFill>
              <a:latin typeface="Times New Roman" charset="0"/>
              <a:ea typeface="ＭＳ Ｐゴシック" charset="0"/>
              <a:cs typeface="+mn-cs"/>
            </a:endParaRPr>
          </a:p>
          <a:p>
            <a:r>
              <a:rPr lang="da-DK" sz="1200" kern="1200" baseline="0" dirty="0" err="1" smtClean="0">
                <a:solidFill>
                  <a:schemeClr val="tx1"/>
                </a:solidFill>
                <a:latin typeface="Times New Roman" charset="0"/>
                <a:ea typeface="ＭＳ Ｐゴシック" charset="0"/>
                <a:cs typeface="+mn-cs"/>
              </a:rPr>
              <a:t>We</a:t>
            </a:r>
            <a:r>
              <a:rPr lang="da-DK" sz="1200" kern="1200" baseline="0" dirty="0" smtClean="0">
                <a:solidFill>
                  <a:schemeClr val="tx1"/>
                </a:solidFill>
                <a:latin typeface="Times New Roman" charset="0"/>
                <a:ea typeface="ＭＳ Ｐゴシック" charset="0"/>
                <a:cs typeface="+mn-cs"/>
              </a:rPr>
              <a:t> </a:t>
            </a:r>
            <a:r>
              <a:rPr lang="da-DK" sz="1200" kern="1200" baseline="0" dirty="0" err="1" smtClean="0">
                <a:solidFill>
                  <a:schemeClr val="tx1"/>
                </a:solidFill>
                <a:latin typeface="Times New Roman" charset="0"/>
                <a:ea typeface="ＭＳ Ｐゴシック" charset="0"/>
                <a:cs typeface="+mn-cs"/>
              </a:rPr>
              <a:t>need</a:t>
            </a:r>
            <a:r>
              <a:rPr lang="da-DK" sz="1200" kern="1200" baseline="0" dirty="0" smtClean="0">
                <a:solidFill>
                  <a:schemeClr val="tx1"/>
                </a:solidFill>
                <a:latin typeface="Times New Roman" charset="0"/>
                <a:ea typeface="ＭＳ Ｐゴシック" charset="0"/>
                <a:cs typeface="+mn-cs"/>
              </a:rPr>
              <a:t> to </a:t>
            </a:r>
            <a:r>
              <a:rPr lang="da-DK" sz="1200" kern="1200" baseline="0" dirty="0" err="1" smtClean="0">
                <a:solidFill>
                  <a:schemeClr val="tx1"/>
                </a:solidFill>
                <a:latin typeface="Times New Roman" charset="0"/>
                <a:ea typeface="ＭＳ Ｐゴシック" charset="0"/>
                <a:cs typeface="+mn-cs"/>
              </a:rPr>
              <a:t>explain</a:t>
            </a:r>
            <a:r>
              <a:rPr lang="da-DK" sz="1200" kern="1200" baseline="0" dirty="0" smtClean="0">
                <a:solidFill>
                  <a:schemeClr val="tx1"/>
                </a:solidFill>
                <a:latin typeface="Times New Roman" charset="0"/>
                <a:ea typeface="ＭＳ Ｐゴシック" charset="0"/>
                <a:cs typeface="+mn-cs"/>
              </a:rPr>
              <a:t> </a:t>
            </a:r>
            <a:r>
              <a:rPr lang="da-DK" sz="1200" kern="1200" baseline="0" dirty="0" err="1" smtClean="0">
                <a:solidFill>
                  <a:schemeClr val="tx1"/>
                </a:solidFill>
                <a:latin typeface="Times New Roman" charset="0"/>
                <a:ea typeface="ＭＳ Ｐゴシック" charset="0"/>
                <a:cs typeface="+mn-cs"/>
              </a:rPr>
              <a:t>that</a:t>
            </a:r>
            <a:r>
              <a:rPr lang="da-DK" sz="1200" kern="1200" baseline="0" dirty="0" smtClean="0">
                <a:solidFill>
                  <a:schemeClr val="tx1"/>
                </a:solidFill>
                <a:latin typeface="Times New Roman" charset="0"/>
                <a:ea typeface="ＭＳ Ｐゴシック" charset="0"/>
                <a:cs typeface="+mn-cs"/>
              </a:rPr>
              <a:t> A is an </a:t>
            </a:r>
            <a:r>
              <a:rPr lang="da-DK" sz="1200" kern="1200" baseline="0" dirty="0" err="1" smtClean="0">
                <a:solidFill>
                  <a:schemeClr val="tx1"/>
                </a:solidFill>
                <a:latin typeface="Times New Roman" charset="0"/>
                <a:ea typeface="ＭＳ Ｐゴシック" charset="0"/>
                <a:cs typeface="+mn-cs"/>
              </a:rPr>
              <a:t>equational</a:t>
            </a:r>
            <a:r>
              <a:rPr lang="da-DK" sz="1200" kern="1200" baseline="0" dirty="0" smtClean="0">
                <a:solidFill>
                  <a:schemeClr val="tx1"/>
                </a:solidFill>
                <a:latin typeface="Times New Roman" charset="0"/>
                <a:ea typeface="ＭＳ Ｐゴシック" charset="0"/>
                <a:cs typeface="+mn-cs"/>
              </a:rPr>
              <a:t> </a:t>
            </a:r>
            <a:r>
              <a:rPr lang="da-DK" sz="1200" kern="1200" baseline="0" dirty="0" err="1" smtClean="0">
                <a:solidFill>
                  <a:schemeClr val="tx1"/>
                </a:solidFill>
                <a:latin typeface="Times New Roman" charset="0"/>
                <a:ea typeface="ＭＳ Ｐゴシック" charset="0"/>
                <a:cs typeface="+mn-cs"/>
              </a:rPr>
              <a:t>theory</a:t>
            </a:r>
            <a:r>
              <a:rPr lang="da-DK" sz="1200" kern="1200" baseline="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64</a:t>
            </a:fld>
            <a:endParaRPr lang="en-US"/>
          </a:p>
        </p:txBody>
      </p:sp>
    </p:spTree>
    <p:extLst>
      <p:ext uri="{BB962C8B-B14F-4D97-AF65-F5344CB8AC3E}">
        <p14:creationId xmlns:p14="http://schemas.microsoft.com/office/powerpoint/2010/main" val="2384794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 = a</a:t>
            </a:r>
          </a:p>
          <a:p>
            <a:r>
              <a:rPr lang="en-US" sz="1200" kern="1200" dirty="0" smtClean="0">
                <a:solidFill>
                  <a:schemeClr val="tx1"/>
                </a:solidFill>
                <a:latin typeface="Times New Roman" charset="0"/>
                <a:ea typeface="ＭＳ Ｐゴシック" charset="0"/>
                <a:cs typeface="+mn-cs"/>
              </a:rPr>
              <a:t>\\a = b \implies b = a</a:t>
            </a:r>
          </a:p>
          <a:p>
            <a:r>
              <a:rPr lang="en-US" sz="1200" kern="1200" dirty="0" smtClean="0">
                <a:solidFill>
                  <a:schemeClr val="tx1"/>
                </a:solidFill>
                <a:latin typeface="Times New Roman" charset="0"/>
                <a:ea typeface="ＭＳ Ｐゴシック" charset="0"/>
                <a:cs typeface="+mn-cs"/>
              </a:rPr>
              <a:t>\\a = b \wedge b = c \implies a = c</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forall</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mathbb</a:t>
            </a:r>
            <a:r>
              <a:rPr lang="en-US" sz="1200" kern="1200" dirty="0" smtClean="0">
                <a:solidFill>
                  <a:schemeClr val="tx1"/>
                </a:solidFill>
                <a:latin typeface="Times New Roman" charset="0"/>
                <a:ea typeface="ＭＳ Ｐゴシック" charset="0"/>
                <a:cs typeface="+mn-cs"/>
              </a:rPr>
              <a:t>{P}, a, b: a = b \implies \</a:t>
            </a:r>
            <a:r>
              <a:rPr lang="en-US" sz="1200" kern="1200" dirty="0" err="1" smtClean="0">
                <a:solidFill>
                  <a:schemeClr val="tx1"/>
                </a:solidFill>
                <a:latin typeface="Times New Roman" charset="0"/>
                <a:ea typeface="ＭＳ Ｐゴシック" charset="0"/>
                <a:cs typeface="+mn-cs"/>
              </a:rPr>
              <a:t>mathbb</a:t>
            </a:r>
            <a:r>
              <a:rPr lang="en-US" sz="1200" kern="1200" dirty="0" smtClean="0">
                <a:solidFill>
                  <a:schemeClr val="tx1"/>
                </a:solidFill>
                <a:latin typeface="Times New Roman" charset="0"/>
                <a:ea typeface="ＭＳ Ｐゴシック" charset="0"/>
                <a:cs typeface="+mn-cs"/>
              </a:rPr>
              <a:t>{P}(a) = \</a:t>
            </a:r>
            <a:r>
              <a:rPr lang="en-US" sz="1200" kern="1200" dirty="0" err="1" smtClean="0">
                <a:solidFill>
                  <a:schemeClr val="tx1"/>
                </a:solidFill>
                <a:latin typeface="Times New Roman" charset="0"/>
                <a:ea typeface="ＭＳ Ｐゴシック" charset="0"/>
                <a:cs typeface="+mn-cs"/>
              </a:rPr>
              <a:t>mathbb</a:t>
            </a:r>
            <a:r>
              <a:rPr lang="en-US" sz="1200" kern="1200" dirty="0" smtClean="0">
                <a:solidFill>
                  <a:schemeClr val="tx1"/>
                </a:solidFill>
                <a:latin typeface="Times New Roman" charset="0"/>
                <a:ea typeface="ＭＳ Ｐゴシック" charset="0"/>
                <a:cs typeface="+mn-cs"/>
              </a:rPr>
              <a:t>{P}(b)</a:t>
            </a:r>
          </a:p>
          <a:p>
            <a:endParaRPr lang="en-US"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67</a:t>
            </a:fld>
            <a:endParaRPr lang="en-US"/>
          </a:p>
        </p:txBody>
      </p:sp>
    </p:spTree>
    <p:extLst>
      <p:ext uri="{BB962C8B-B14F-4D97-AF65-F5344CB8AC3E}">
        <p14:creationId xmlns:p14="http://schemas.microsoft.com/office/powerpoint/2010/main" val="9760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 = b \</a:t>
            </a:r>
            <a:r>
              <a:rPr lang="en-US" sz="1200" kern="1200" dirty="0" err="1" smtClean="0">
                <a:solidFill>
                  <a:schemeClr val="tx1"/>
                </a:solidFill>
                <a:latin typeface="Times New Roman" charset="0"/>
                <a:ea typeface="ＭＳ Ｐゴシック" charset="0"/>
                <a:cs typeface="+mn-cs"/>
              </a:rPr>
              <a:t>vee</a:t>
            </a:r>
            <a:r>
              <a:rPr lang="en-US" sz="1200" kern="1200" dirty="0" smtClean="0">
                <a:solidFill>
                  <a:schemeClr val="tx1"/>
                </a:solidFill>
                <a:latin typeface="Times New Roman" charset="0"/>
                <a:ea typeface="ＭＳ Ｐゴシック" charset="0"/>
                <a:cs typeface="+mn-cs"/>
              </a:rPr>
              <a:t> a\</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b</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70</a:t>
            </a:fld>
            <a:endParaRPr lang="en-US"/>
          </a:p>
        </p:txBody>
      </p:sp>
    </p:spTree>
    <p:extLst>
      <p:ext uri="{BB962C8B-B14F-4D97-AF65-F5344CB8AC3E}">
        <p14:creationId xmlns:p14="http://schemas.microsoft.com/office/powerpoint/2010/main" val="1727320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 = b \</a:t>
            </a:r>
            <a:r>
              <a:rPr lang="en-US" sz="1200" kern="1200" dirty="0" err="1" smtClean="0">
                <a:solidFill>
                  <a:schemeClr val="tx1"/>
                </a:solidFill>
                <a:latin typeface="Times New Roman" charset="0"/>
                <a:ea typeface="ＭＳ Ｐゴシック" charset="0"/>
                <a:cs typeface="+mn-cs"/>
              </a:rPr>
              <a:t>vee</a:t>
            </a:r>
            <a:r>
              <a:rPr lang="en-US" sz="1200" kern="1200" dirty="0" smtClean="0">
                <a:solidFill>
                  <a:schemeClr val="tx1"/>
                </a:solidFill>
                <a:latin typeface="Times New Roman" charset="0"/>
                <a:ea typeface="ＭＳ Ｐゴシック" charset="0"/>
                <a:cs typeface="+mn-cs"/>
              </a:rPr>
              <a:t> a\</a:t>
            </a:r>
            <a:r>
              <a:rPr lang="en-US" sz="1200" kern="1200" dirty="0" err="1" smtClean="0">
                <a:solidFill>
                  <a:schemeClr val="tx1"/>
                </a:solidFill>
                <a:latin typeface="Times New Roman" charset="0"/>
                <a:ea typeface="ＭＳ Ｐゴシック" charset="0"/>
                <a:cs typeface="+mn-cs"/>
              </a:rPr>
              <a:t>neq</a:t>
            </a:r>
            <a:r>
              <a:rPr lang="en-US" sz="1200" kern="1200" dirty="0" smtClean="0">
                <a:solidFill>
                  <a:schemeClr val="tx1"/>
                </a:solidFill>
                <a:latin typeface="Times New Roman" charset="0"/>
                <a:ea typeface="ＭＳ Ｐゴシック" charset="0"/>
                <a:cs typeface="+mn-cs"/>
              </a:rPr>
              <a:t> b</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71</a:t>
            </a:fld>
            <a:endParaRPr lang="en-US"/>
          </a:p>
        </p:txBody>
      </p:sp>
    </p:spTree>
    <p:extLst>
      <p:ext uri="{BB962C8B-B14F-4D97-AF65-F5344CB8AC3E}">
        <p14:creationId xmlns:p14="http://schemas.microsoft.com/office/powerpoint/2010/main" val="1727320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uint32 has many semigroups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72</a:t>
            </a:fld>
            <a:endParaRPr lang="en-US"/>
          </a:p>
        </p:txBody>
      </p:sp>
    </p:spTree>
    <p:extLst>
      <p:ext uri="{BB962C8B-B14F-4D97-AF65-F5344CB8AC3E}">
        <p14:creationId xmlns:p14="http://schemas.microsoft.com/office/powerpoint/2010/main" val="408620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posting list vs. doc</a:t>
            </a:r>
            <a:r>
              <a:rPr lang="en-US" baseline="0" dirty="0" smtClean="0"/>
              <a:t> vectors</a:t>
            </a:r>
            <a:endParaRPr lang="en-US" dirty="0" smtClean="0"/>
          </a:p>
          <a:p>
            <a:r>
              <a:rPr lang="en-US" dirty="0" smtClean="0"/>
              <a:t>Story about “vector” in STL.</a:t>
            </a:r>
          </a:p>
          <a:p>
            <a:r>
              <a:rPr lang="en-US" dirty="0" smtClean="0"/>
              <a:t>rule 3: if there are conflicting usages the much more</a:t>
            </a:r>
            <a:r>
              <a:rPr lang="en-US" baseline="0" dirty="0" smtClean="0"/>
              <a:t> established one wins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75</a:t>
            </a:fld>
            <a:endParaRPr lang="en-US"/>
          </a:p>
        </p:txBody>
      </p:sp>
    </p:spTree>
    <p:extLst>
      <p:ext uri="{BB962C8B-B14F-4D97-AF65-F5344CB8AC3E}">
        <p14:creationId xmlns:p14="http://schemas.microsoft.com/office/powerpoint/2010/main" val="420613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a:t>
            </a:fld>
            <a:endParaRPr lang="en-US"/>
          </a:p>
        </p:txBody>
      </p:sp>
    </p:spTree>
    <p:extLst>
      <p:ext uri="{BB962C8B-B14F-4D97-AF65-F5344CB8AC3E}">
        <p14:creationId xmlns:p14="http://schemas.microsoft.com/office/powerpoint/2010/main" val="1076086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77</a:t>
            </a:fld>
            <a:endParaRPr lang="en-US"/>
          </a:p>
        </p:txBody>
      </p:sp>
    </p:spTree>
    <p:extLst>
      <p:ext uri="{BB962C8B-B14F-4D97-AF65-F5344CB8AC3E}">
        <p14:creationId xmlns:p14="http://schemas.microsoft.com/office/powerpoint/2010/main" val="1695518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a:t>
            </a:r>
            <a:r>
              <a:rPr lang="en-US" baseline="0" dirty="0" smtClean="0"/>
              <a:t> A and N?</a:t>
            </a:r>
          </a:p>
          <a:p>
            <a:endParaRPr lang="en-US" baseline="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80</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sense, the course could</a:t>
            </a:r>
            <a:r>
              <a:rPr lang="en-US" baseline="0" dirty="0" smtClean="0"/>
              <a:t> be renamed “What are Integers,”</a:t>
            </a:r>
          </a:p>
          <a:p>
            <a:r>
              <a:rPr lang="en-US" baseline="0" dirty="0" smtClean="0"/>
              <a:t>but for the fact that someone far greater than me already wrote</a:t>
            </a:r>
          </a:p>
          <a:p>
            <a:r>
              <a:rPr lang="en-US" sz="1200" kern="1200" dirty="0" smtClean="0">
                <a:solidFill>
                  <a:schemeClr val="tx1"/>
                </a:solidFill>
                <a:latin typeface="Times New Roman" charset="0"/>
                <a:ea typeface="ＭＳ Ｐゴシック" charset="0"/>
                <a:cs typeface="+mn-cs"/>
              </a:rPr>
              <a:t>“Was </a:t>
            </a:r>
            <a:r>
              <a:rPr lang="en-US" sz="1200" kern="1200" dirty="0" err="1" smtClean="0">
                <a:solidFill>
                  <a:schemeClr val="tx1"/>
                </a:solidFill>
                <a:latin typeface="Times New Roman" charset="0"/>
                <a:ea typeface="ＭＳ Ｐゴシック" charset="0"/>
                <a:cs typeface="+mn-cs"/>
              </a:rPr>
              <a:t>sind</a:t>
            </a:r>
            <a:r>
              <a:rPr lang="en-US" sz="1200" kern="1200" dirty="0" smtClean="0">
                <a:solidFill>
                  <a:schemeClr val="tx1"/>
                </a:solidFill>
                <a:latin typeface="Times New Roman" charset="0"/>
                <a:ea typeface="ＭＳ Ｐゴシック" charset="0"/>
                <a:cs typeface="+mn-cs"/>
              </a:rPr>
              <a:t> und was </a:t>
            </a:r>
            <a:r>
              <a:rPr lang="en-US" sz="1200" kern="1200" dirty="0" err="1" smtClean="0">
                <a:solidFill>
                  <a:schemeClr val="tx1"/>
                </a:solidFill>
                <a:latin typeface="Times New Roman" charset="0"/>
                <a:ea typeface="ＭＳ Ｐゴシック" charset="0"/>
                <a:cs typeface="+mn-cs"/>
              </a:rPr>
              <a:t>sollen</a:t>
            </a:r>
            <a:r>
              <a:rPr lang="en-US" sz="1200" kern="1200" dirty="0" smtClean="0">
                <a:solidFill>
                  <a:schemeClr val="tx1"/>
                </a:solidFill>
                <a:latin typeface="Times New Roman" charset="0"/>
                <a:ea typeface="ＭＳ Ｐゴシック" charset="0"/>
                <a:cs typeface="+mn-cs"/>
              </a:rPr>
              <a:t> die </a:t>
            </a:r>
            <a:r>
              <a:rPr lang="en-US" sz="1200" kern="1200" dirty="0" err="1" smtClean="0">
                <a:solidFill>
                  <a:schemeClr val="tx1"/>
                </a:solidFill>
                <a:latin typeface="Times New Roman" charset="0"/>
                <a:ea typeface="ＭＳ Ｐゴシック" charset="0"/>
                <a:cs typeface="+mn-cs"/>
              </a:rPr>
              <a:t>Zahlen</a:t>
            </a:r>
            <a:r>
              <a:rPr lang="en-US" sz="1200" kern="1200" dirty="0" smtClean="0">
                <a:solidFill>
                  <a:schemeClr val="tx1"/>
                </a:solidFill>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83</a:t>
            </a:fld>
            <a:endParaRPr lang="en-US"/>
          </a:p>
        </p:txBody>
      </p:sp>
    </p:spTree>
    <p:extLst>
      <p:ext uri="{BB962C8B-B14F-4D97-AF65-F5344CB8AC3E}">
        <p14:creationId xmlns:p14="http://schemas.microsoft.com/office/powerpoint/2010/main" val="14295432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85</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 an example of an additive semigroup that does not have zero.</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87</a:t>
            </a:fld>
            <a:endParaRPr lang="en-US"/>
          </a:p>
        </p:txBody>
      </p:sp>
    </p:spTree>
    <p:extLst>
      <p:ext uri="{BB962C8B-B14F-4D97-AF65-F5344CB8AC3E}">
        <p14:creationId xmlns:p14="http://schemas.microsoft.com/office/powerpoint/2010/main" val="1179944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88</a:t>
            </a:fld>
            <a:endParaRPr lang="en-US"/>
          </a:p>
        </p:txBody>
      </p:sp>
    </p:spTree>
    <p:extLst>
      <p:ext uri="{BB962C8B-B14F-4D97-AF65-F5344CB8AC3E}">
        <p14:creationId xmlns:p14="http://schemas.microsoft.com/office/powerpoint/2010/main" val="46475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89</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i="1" dirty="0" smtClean="0"/>
          </a:p>
          <a:p>
            <a:r>
              <a:rPr lang="en-US" i="1" dirty="0" smtClean="0"/>
              <a:t>Um 1830 </a:t>
            </a:r>
            <a:r>
              <a:rPr lang="en-US" i="1" dirty="0" err="1" smtClean="0"/>
              <a:t>herum</a:t>
            </a:r>
            <a:r>
              <a:rPr lang="en-US" i="1" dirty="0" smtClean="0"/>
              <a:t> [</a:t>
            </a:r>
            <a:r>
              <a:rPr lang="en-US" i="1" dirty="0" err="1" smtClean="0"/>
              <a:t>leuchtet</a:t>
            </a:r>
            <a:r>
              <a:rPr lang="en-US" i="1" dirty="0" smtClean="0"/>
              <a:t>] in Frankreich ein </a:t>
            </a:r>
            <a:r>
              <a:rPr lang="en-US" i="1" dirty="0" err="1" smtClean="0"/>
              <a:t>neuer</a:t>
            </a:r>
            <a:r>
              <a:rPr lang="en-US" i="1" dirty="0" smtClean="0"/>
              <a:t> Stern von </a:t>
            </a:r>
            <a:r>
              <a:rPr lang="en-US" i="1" dirty="0" err="1" smtClean="0"/>
              <a:t>ungeahntem</a:t>
            </a:r>
            <a:r>
              <a:rPr lang="en-US" i="1" dirty="0" smtClean="0"/>
              <a:t> </a:t>
            </a:r>
            <a:r>
              <a:rPr lang="en-US" i="1" dirty="0" err="1" smtClean="0"/>
              <a:t>Glanz</a:t>
            </a:r>
            <a:r>
              <a:rPr lang="en-US" i="1" dirty="0" smtClean="0"/>
              <a:t> am </a:t>
            </a:r>
            <a:r>
              <a:rPr lang="en-US" i="1" dirty="0" err="1" smtClean="0"/>
              <a:t>Himmel</a:t>
            </a:r>
            <a:r>
              <a:rPr lang="en-US" i="1" dirty="0" smtClean="0"/>
              <a:t> der </a:t>
            </a:r>
            <a:r>
              <a:rPr lang="en-US" i="1" dirty="0" err="1" smtClean="0"/>
              <a:t>reinen</a:t>
            </a:r>
            <a:r>
              <a:rPr lang="en-US" i="1" dirty="0" smtClean="0"/>
              <a:t> </a:t>
            </a:r>
            <a:r>
              <a:rPr lang="en-US" i="1" dirty="0" err="1" smtClean="0"/>
              <a:t>Mathematik</a:t>
            </a:r>
            <a:r>
              <a:rPr lang="en-US" i="1" dirty="0" smtClean="0"/>
              <a:t> auf ..., um </a:t>
            </a:r>
            <a:r>
              <a:rPr lang="en-US" i="1" dirty="0" err="1" smtClean="0"/>
              <a:t>freilich</a:t>
            </a:r>
            <a:r>
              <a:rPr lang="en-US" i="1" dirty="0" smtClean="0"/>
              <a:t> </a:t>
            </a:r>
            <a:r>
              <a:rPr lang="en-US" i="1" dirty="0" err="1" smtClean="0"/>
              <a:t>einem</a:t>
            </a:r>
            <a:r>
              <a:rPr lang="en-US" i="1" dirty="0" smtClean="0"/>
              <a:t> Meteor </a:t>
            </a:r>
            <a:r>
              <a:rPr lang="en-US" i="1" dirty="0" err="1" smtClean="0"/>
              <a:t>gleich</a:t>
            </a:r>
            <a:r>
              <a:rPr lang="en-US" i="1" dirty="0" smtClean="0"/>
              <a:t>, </a:t>
            </a:r>
            <a:r>
              <a:rPr lang="en-US" i="1" dirty="0" err="1" smtClean="0"/>
              <a:t>sehr</a:t>
            </a:r>
            <a:r>
              <a:rPr lang="en-US" i="1" dirty="0" smtClean="0"/>
              <a:t> bald </a:t>
            </a:r>
            <a:r>
              <a:rPr lang="en-US" i="1" dirty="0" err="1" smtClean="0"/>
              <a:t>zu</a:t>
            </a:r>
            <a:r>
              <a:rPr lang="en-US" i="1" dirty="0" smtClean="0"/>
              <a:t> </a:t>
            </a:r>
            <a:r>
              <a:rPr lang="en-US" i="1" dirty="0" err="1" smtClean="0"/>
              <a:t>verlöschen</a:t>
            </a:r>
            <a:r>
              <a:rPr lang="en-US" i="1" dirty="0" smtClean="0"/>
              <a:t>: </a:t>
            </a:r>
            <a:r>
              <a:rPr lang="en-US" i="1" dirty="0" err="1" smtClean="0"/>
              <a:t>Évarite</a:t>
            </a:r>
            <a:r>
              <a:rPr lang="en-US" i="1" dirty="0" smtClean="0"/>
              <a:t> Galois. </a:t>
            </a:r>
            <a:br>
              <a:rPr lang="en-US" i="1" dirty="0" smtClean="0"/>
            </a:br>
            <a:r>
              <a:rPr lang="en-US" i="1" dirty="0" smtClean="0"/>
              <a:t>Felix Klein: </a:t>
            </a:r>
            <a:r>
              <a:rPr lang="en-US" i="1" dirty="0" err="1" smtClean="0"/>
              <a:t>Mathematik</a:t>
            </a:r>
            <a:r>
              <a:rPr lang="en-US" i="1" dirty="0" smtClean="0"/>
              <a:t> </a:t>
            </a:r>
            <a:r>
              <a:rPr lang="en-US" i="1" dirty="0" err="1" smtClean="0"/>
              <a:t>im</a:t>
            </a:r>
            <a:r>
              <a:rPr lang="en-US" i="1" dirty="0" smtClean="0"/>
              <a:t> 19. </a:t>
            </a:r>
            <a:r>
              <a:rPr lang="en-US" i="1" dirty="0" err="1" smtClean="0"/>
              <a:t>Jahrhundert</a:t>
            </a:r>
            <a:r>
              <a:rPr lang="en-US" i="1" dirty="0" smtClean="0"/>
              <a:t>. Berlin, 1926, S. 88</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91</a:t>
            </a:fld>
            <a:endParaRPr lang="en-US"/>
          </a:p>
        </p:txBody>
      </p:sp>
    </p:spTree>
    <p:extLst>
      <p:ext uri="{BB962C8B-B14F-4D97-AF65-F5344CB8AC3E}">
        <p14:creationId xmlns:p14="http://schemas.microsoft.com/office/powerpoint/2010/main" val="677772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 more preconditions.</a:t>
            </a:r>
          </a:p>
          <a:p>
            <a:r>
              <a:rPr lang="en-US" baseline="0" dirty="0" smtClean="0"/>
              <a:t>Explain why SignedInteger.</a:t>
            </a:r>
          </a:p>
        </p:txBody>
      </p:sp>
      <p:sp>
        <p:nvSpPr>
          <p:cNvPr id="4" name="Slide Number Placeholder 3"/>
          <p:cNvSpPr>
            <a:spLocks noGrp="1"/>
          </p:cNvSpPr>
          <p:nvPr>
            <p:ph type="sldNum" sz="quarter" idx="10"/>
          </p:nvPr>
        </p:nvSpPr>
        <p:spPr/>
        <p:txBody>
          <a:bodyPr/>
          <a:lstStyle/>
          <a:p>
            <a:fld id="{D96BEE2E-A57D-DB46-BA08-0F83851AFB1F}" type="slidenum">
              <a:rPr lang="en-US" smtClean="0"/>
              <a:pPr/>
              <a:t>92</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na</a:t>
            </a:r>
            <a:r>
              <a:rPr lang="en-US" baseline="0" dirty="0" smtClean="0"/>
              <a:t>, but  </a:t>
            </a:r>
            <a:r>
              <a:rPr lang="en-US" baseline="0" dirty="0" err="1" smtClean="0"/>
              <a:t>a^n</a:t>
            </a:r>
            <a:r>
              <a:rPr lang="en-US" baseline="0" dirty="0" smtClean="0"/>
              <a:t>: we change the order to accommodate the convention.</a:t>
            </a:r>
          </a:p>
        </p:txBody>
      </p:sp>
      <p:sp>
        <p:nvSpPr>
          <p:cNvPr id="4" name="Slide Number Placeholder 3"/>
          <p:cNvSpPr>
            <a:spLocks noGrp="1"/>
          </p:cNvSpPr>
          <p:nvPr>
            <p:ph type="sldNum" sz="quarter" idx="10"/>
          </p:nvPr>
        </p:nvSpPr>
        <p:spPr/>
        <p:txBody>
          <a:bodyPr/>
          <a:lstStyle/>
          <a:p>
            <a:fld id="{D96BEE2E-A57D-DB46-BA08-0F83851AFB1F}" type="slidenum">
              <a:rPr lang="en-US" smtClean="0"/>
              <a:pPr/>
              <a:t>94</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Commutativity</a:t>
            </a:r>
            <a:r>
              <a:rPr lang="en-US" sz="1200" kern="1200" baseline="0" dirty="0" smtClean="0">
                <a:solidFill>
                  <a:schemeClr val="tx1"/>
                </a:solidFill>
                <a:latin typeface="Times New Roman" charset="0"/>
                <a:ea typeface="ＭＳ Ｐゴシック" charset="0"/>
                <a:cs typeface="+mn-cs"/>
              </a:rPr>
              <a:t> and associativity</a:t>
            </a:r>
            <a:endParaRPr lang="en-US" sz="1200" kern="1200" dirty="0" smtClean="0">
              <a:solidFill>
                <a:schemeClr val="tx1"/>
              </a:solidFill>
              <a:latin typeface="Times New Roman" charset="0"/>
              <a:ea typeface="ＭＳ Ｐゴシック" charset="0"/>
              <a:cs typeface="+mn-cs"/>
            </a:endParaRP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%\slide{</a:t>
            </a:r>
            <a:r>
              <a:rPr lang="en-US" dirty="0" smtClean="0"/>
              <a:t>Self-evident propositions}</a:t>
            </a:r>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hspace</a:t>
            </a:r>
            <a:r>
              <a:rPr lang="en-US" sz="1200" kern="1200" dirty="0" smtClean="0">
                <a:solidFill>
                  <a:schemeClr val="tx1"/>
                </a:solidFill>
                <a:latin typeface="Times New Roman" charset="0"/>
                <a:ea typeface="ＭＳ Ｐゴシック" charset="0"/>
                <a:cs typeface="+mn-cs"/>
              </a:rPr>
              <a:t>{0.5in}From time immemorial people knew that </a:t>
            </a:r>
          </a:p>
          <a:p>
            <a:r>
              <a:rPr lang="en-US" sz="1200" kern="1200" dirty="0" smtClean="0">
                <a:solidFill>
                  <a:schemeClr val="tx1"/>
                </a:solidFill>
                <a:latin typeface="Times New Roman" charset="0"/>
                <a:ea typeface="ＭＳ Ｐゴシック" charset="0"/>
                <a:cs typeface="+mn-cs"/>
              </a:rPr>
              <a:t>addition obeys:</a:t>
            </a:r>
          </a:p>
          <a:p>
            <a:r>
              <a:rPr lang="en-US" sz="1200" kern="1200" dirty="0" smtClean="0">
                <a:solidFill>
                  <a:schemeClr val="tx1"/>
                </a:solidFill>
                <a:latin typeface="Times New Roman" charset="0"/>
                <a:ea typeface="ＭＳ Ｐゴシック" charset="0"/>
                <a:cs typeface="+mn-cs"/>
              </a:rPr>
              <a:t>\begin{align*}</a:t>
            </a:r>
          </a:p>
          <a:p>
            <a:r>
              <a:rPr lang="en-US" sz="1200" kern="1200" dirty="0" smtClean="0">
                <a:solidFill>
                  <a:schemeClr val="tx1"/>
                </a:solidFill>
                <a:latin typeface="Times New Roman" charset="0"/>
                <a:ea typeface="ＭＳ Ｐゴシック" charset="0"/>
                <a:cs typeface="+mn-cs"/>
              </a:rPr>
              <a:t>a + b &amp;= b + a \\</a:t>
            </a:r>
          </a:p>
          <a:p>
            <a:r>
              <a:rPr lang="en-US" sz="1200" kern="1200" dirty="0" smtClean="0">
                <a:solidFill>
                  <a:schemeClr val="tx1"/>
                </a:solidFill>
                <a:latin typeface="Times New Roman" charset="0"/>
                <a:ea typeface="ＭＳ Ｐゴシック" charset="0"/>
                <a:cs typeface="+mn-cs"/>
              </a:rPr>
              <a:t>(a + b) + c &amp;= a + (b + c)</a:t>
            </a:r>
          </a:p>
          <a:p>
            <a:r>
              <a:rPr lang="en-US" sz="1200" kern="1200" dirty="0" smtClean="0">
                <a:solidFill>
                  <a:schemeClr val="tx1"/>
                </a:solidFill>
                <a:latin typeface="Times New Roman" charset="0"/>
                <a:ea typeface="ＭＳ Ｐゴシック" charset="0"/>
                <a:cs typeface="+mn-cs"/>
              </a:rPr>
              <a:t>\end{align*}</a:t>
            </a: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hspace</a:t>
            </a:r>
            <a:r>
              <a:rPr lang="en-US" sz="1200" kern="1200" dirty="0" smtClean="0">
                <a:solidFill>
                  <a:schemeClr val="tx1"/>
                </a:solidFill>
                <a:latin typeface="Times New Roman" charset="0"/>
                <a:ea typeface="ＭＳ Ｐゴシック" charset="0"/>
                <a:cs typeface="+mn-cs"/>
              </a:rPr>
              <a:t>{0.5in}</a:t>
            </a:r>
          </a:p>
          <a:p>
            <a:r>
              <a:rPr lang="en-US" sz="1200" kern="1200" dirty="0" smtClean="0">
                <a:solidFill>
                  <a:schemeClr val="tx1"/>
                </a:solidFill>
                <a:latin typeface="Times New Roman" charset="0"/>
                <a:ea typeface="ＭＳ Ｐゴシック" charset="0"/>
                <a:cs typeface="+mn-cs"/>
              </a:rPr>
              <a:t>and multiplication obeys:</a:t>
            </a:r>
          </a:p>
          <a:p>
            <a:r>
              <a:rPr lang="en-US" sz="1200" kern="1200" dirty="0" smtClean="0">
                <a:solidFill>
                  <a:schemeClr val="tx1"/>
                </a:solidFill>
                <a:latin typeface="Times New Roman" charset="0"/>
                <a:ea typeface="ＭＳ Ｐゴシック" charset="0"/>
                <a:cs typeface="+mn-cs"/>
              </a:rPr>
              <a:t>\begin{align*}</a:t>
            </a:r>
          </a:p>
          <a:p>
            <a:r>
              <a:rPr lang="en-US" sz="1200" kern="1200" dirty="0" err="1" smtClean="0">
                <a:solidFill>
                  <a:schemeClr val="tx1"/>
                </a:solidFill>
                <a:latin typeface="Times New Roman" charset="0"/>
                <a:ea typeface="ＭＳ Ｐゴシック" charset="0"/>
                <a:cs typeface="+mn-cs"/>
              </a:rPr>
              <a:t>ab</a:t>
            </a:r>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ba</a:t>
            </a:r>
            <a:r>
              <a:rPr lang="en-US" sz="1200" kern="1200" dirty="0" smtClean="0">
                <a:solidFill>
                  <a:schemeClr val="tx1"/>
                </a:solidFill>
                <a:latin typeface="Times New Roman" charset="0"/>
                <a:ea typeface="ＭＳ Ｐゴシック" charset="0"/>
                <a:cs typeface="+mn-cs"/>
              </a:rPr>
              <a:t> \\</a:t>
            </a:r>
          </a:p>
          <a:p>
            <a:r>
              <a:rPr lang="cs-CZ" sz="1200" kern="1200" dirty="0" smtClean="0">
                <a:solidFill>
                  <a:schemeClr val="tx1"/>
                </a:solidFill>
                <a:latin typeface="Times New Roman" charset="0"/>
                <a:ea typeface="ＭＳ Ｐゴシック" charset="0"/>
                <a:cs typeface="+mn-cs"/>
              </a:rPr>
              <a:t>(ab)c &amp;= a(</a:t>
            </a:r>
            <a:r>
              <a:rPr lang="cs-CZ" sz="1200" kern="1200" dirty="0" err="1" smtClean="0">
                <a:solidFill>
                  <a:schemeClr val="tx1"/>
                </a:solidFill>
                <a:latin typeface="Times New Roman" charset="0"/>
                <a:ea typeface="ＭＳ Ｐゴシック" charset="0"/>
                <a:cs typeface="+mn-cs"/>
              </a:rPr>
              <a:t>bc</a:t>
            </a:r>
            <a:r>
              <a:rPr lang="cs-CZ" sz="1200" kern="1200" dirty="0" smtClean="0">
                <a:solidFill>
                  <a:schemeClr val="tx1"/>
                </a:solidFill>
                <a:latin typeface="Times New Roman" charset="0"/>
                <a:ea typeface="ＭＳ Ｐゴシック" charset="0"/>
                <a:cs typeface="+mn-cs"/>
              </a:rPr>
              <a:t>)</a:t>
            </a:r>
          </a:p>
          <a:p>
            <a:r>
              <a:rPr lang="cs-CZ" sz="1200" kern="1200" dirty="0" smtClean="0">
                <a:solidFill>
                  <a:schemeClr val="tx1"/>
                </a:solidFill>
                <a:latin typeface="Times New Roman" charset="0"/>
                <a:ea typeface="ＭＳ Ｐゴシック" charset="0"/>
                <a:cs typeface="+mn-cs"/>
              </a:rPr>
              <a:t>\end{</a:t>
            </a:r>
            <a:r>
              <a:rPr lang="cs-CZ" sz="1200" kern="1200" dirty="0" err="1" smtClean="0">
                <a:solidFill>
                  <a:schemeClr val="tx1"/>
                </a:solidFill>
                <a:latin typeface="Times New Roman" charset="0"/>
                <a:ea typeface="ＭＳ Ｐゴシック" charset="0"/>
                <a:cs typeface="+mn-cs"/>
              </a:rPr>
              <a:t>align</a:t>
            </a:r>
            <a:r>
              <a:rPr lang="cs-CZ"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a:t>
            </a:fld>
            <a:endParaRPr lang="en-US"/>
          </a:p>
        </p:txBody>
      </p:sp>
    </p:spTree>
    <p:extLst>
      <p:ext uri="{BB962C8B-B14F-4D97-AF65-F5344CB8AC3E}">
        <p14:creationId xmlns:p14="http://schemas.microsoft.com/office/powerpoint/2010/main" val="548092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96</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could be a specialization of multiplicative inverse.</a:t>
            </a:r>
          </a:p>
          <a:p>
            <a:endParaRPr lang="en-US" baseline="0" dirty="0" smtClean="0"/>
          </a:p>
          <a:p>
            <a:r>
              <a:rPr lang="en-US" baseline="0" dirty="0" smtClean="0"/>
              <a:t>we say power_group because there is no overloading on concepts.</a:t>
            </a:r>
          </a:p>
        </p:txBody>
      </p:sp>
      <p:sp>
        <p:nvSpPr>
          <p:cNvPr id="4" name="Slide Number Placeholder 3"/>
          <p:cNvSpPr>
            <a:spLocks noGrp="1"/>
          </p:cNvSpPr>
          <p:nvPr>
            <p:ph type="sldNum" sz="quarter" idx="10"/>
          </p:nvPr>
        </p:nvSpPr>
        <p:spPr/>
        <p:txBody>
          <a:bodyPr/>
          <a:lstStyle/>
          <a:p>
            <a:fld id="{D96BEE2E-A57D-DB46-BA08-0F83851AFB1F}" type="slidenum">
              <a:rPr lang="en-US" smtClean="0"/>
              <a:pPr/>
              <a:t>97</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domain of the operation is A</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99</a:t>
            </a:fld>
            <a:endParaRPr lang="en-US"/>
          </a:p>
        </p:txBody>
      </p:sp>
    </p:spTree>
    <p:extLst>
      <p:ext uri="{BB962C8B-B14F-4D97-AF65-F5344CB8AC3E}">
        <p14:creationId xmlns:p14="http://schemas.microsoft.com/office/powerpoint/2010/main" val="30254168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Tricky question: why </a:t>
            </a:r>
            <a:r>
              <a:rPr lang="en-US" sz="1200" b="1" dirty="0" smtClean="0">
                <a:solidFill>
                  <a:srgbClr val="FF0000"/>
                </a:solidFill>
                <a:latin typeface="Menlo Regular"/>
                <a:cs typeface="Menlo Regular"/>
              </a:rPr>
              <a:t>identity_element(op), </a:t>
            </a:r>
            <a:r>
              <a:rPr lang="en-US" sz="1200" b="0" dirty="0" smtClean="0">
                <a:solidFill>
                  <a:srgbClr val="FF0000"/>
                </a:solidFill>
                <a:latin typeface="Menlo Regular"/>
                <a:cs typeface="Menlo Regular"/>
              </a:rPr>
              <a:t>not</a:t>
            </a:r>
            <a:r>
              <a:rPr lang="en-US" sz="1200" b="0" baseline="0" dirty="0" smtClean="0">
                <a:solidFill>
                  <a:srgbClr val="FF0000"/>
                </a:solidFill>
                <a:latin typeface="Menlo Regular"/>
                <a:cs typeface="Menlo Regular"/>
              </a:rPr>
              <a:t> </a:t>
            </a:r>
            <a:r>
              <a:rPr lang="en-US" sz="1200" b="1" baseline="0" dirty="0" smtClean="0">
                <a:solidFill>
                  <a:srgbClr val="FF0000"/>
                </a:solidFill>
                <a:latin typeface="Menlo Regular"/>
                <a:cs typeface="Menlo Regular"/>
              </a:rPr>
              <a:t>Op::identity_element</a:t>
            </a:r>
            <a:endParaRPr lang="en-US" b="1"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101</a:t>
            </a:fld>
            <a:endParaRPr lang="en-US"/>
          </a:p>
        </p:txBody>
      </p:sp>
    </p:spTree>
    <p:extLst>
      <p:ext uri="{BB962C8B-B14F-4D97-AF65-F5344CB8AC3E}">
        <p14:creationId xmlns:p14="http://schemas.microsoft.com/office/powerpoint/2010/main" val="3156632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have been in the standard but I fell</a:t>
            </a:r>
            <a:r>
              <a:rPr lang="en-US" baseline="0" dirty="0" smtClean="0"/>
              <a:t> asleep while typing.</a:t>
            </a:r>
          </a:p>
          <a:p>
            <a:r>
              <a:rPr lang="en-US" baseline="0" dirty="0" smtClean="0"/>
              <a:t>Fixing oversights is hard.</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105</a:t>
            </a:fld>
            <a:endParaRPr lang="en-US"/>
          </a:p>
        </p:txBody>
      </p:sp>
    </p:spTree>
    <p:extLst>
      <p:ext uri="{BB962C8B-B14F-4D97-AF65-F5344CB8AC3E}">
        <p14:creationId xmlns:p14="http://schemas.microsoft.com/office/powerpoint/2010/main" val="68098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Associativity is</a:t>
            </a:r>
            <a:r>
              <a:rPr lang="en-US" baseline="0" dirty="0" smtClean="0"/>
              <a:t> central</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107</a:t>
            </a:fld>
            <a:endParaRPr lang="en-US"/>
          </a:p>
        </p:txBody>
      </p:sp>
    </p:spTree>
    <p:extLst>
      <p:ext uri="{BB962C8B-B14F-4D97-AF65-F5344CB8AC3E}">
        <p14:creationId xmlns:p14="http://schemas.microsoft.com/office/powerpoint/2010/main" val="4085114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study reduction during</a:t>
            </a:r>
            <a:r>
              <a:rPr lang="en-US" baseline="0" dirty="0" smtClean="0"/>
              <a:t> Journey 3.</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108</a:t>
            </a:fld>
            <a:endParaRPr lang="en-US"/>
          </a:p>
        </p:txBody>
      </p:sp>
    </p:spTree>
    <p:extLst>
      <p:ext uri="{BB962C8B-B14F-4D97-AF65-F5344CB8AC3E}">
        <p14:creationId xmlns:p14="http://schemas.microsoft.com/office/powerpoint/2010/main" val="2662610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encounter Fibonacci</a:t>
            </a:r>
            <a:r>
              <a:rPr lang="en-US" baseline="0" dirty="0" smtClean="0"/>
              <a:t> during the Third Journey.</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113</a:t>
            </a:fld>
            <a:endParaRPr lang="en-US"/>
          </a:p>
        </p:txBody>
      </p:sp>
    </p:spTree>
    <p:extLst>
      <p:ext uri="{BB962C8B-B14F-4D97-AF65-F5344CB8AC3E}">
        <p14:creationId xmlns:p14="http://schemas.microsoft.com/office/powerpoint/2010/main" val="4164302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F_5 =\\</a:t>
            </a:r>
          </a:p>
          <a:p>
            <a:r>
              <a:rPr lang="en-US" sz="1200" kern="1200" dirty="0" smtClean="0">
                <a:solidFill>
                  <a:schemeClr val="tx1"/>
                </a:solidFill>
                <a:latin typeface="Times New Roman" charset="0"/>
                <a:ea typeface="ＭＳ Ｐゴシック" charset="0"/>
                <a:cs typeface="+mn-cs"/>
              </a:rPr>
              <a:t>F_4 + F_3 =\\</a:t>
            </a:r>
          </a:p>
          <a:p>
            <a:r>
              <a:rPr lang="en-US" sz="1200" kern="1200" dirty="0" smtClean="0">
                <a:solidFill>
                  <a:schemeClr val="tx1"/>
                </a:solidFill>
                <a:latin typeface="Times New Roman" charset="0"/>
                <a:ea typeface="ＭＳ Ｐゴシック" charset="0"/>
                <a:cs typeface="+mn-cs"/>
              </a:rPr>
              <a:t>(F_3 + F_2) + (F_2 + F_1) =\\</a:t>
            </a:r>
          </a:p>
          <a:p>
            <a:r>
              <a:rPr lang="en-US" sz="1200" kern="1200" dirty="0" smtClean="0">
                <a:solidFill>
                  <a:schemeClr val="tx1"/>
                </a:solidFill>
                <a:latin typeface="Times New Roman" charset="0"/>
                <a:ea typeface="ＭＳ Ｐゴシック" charset="0"/>
                <a:cs typeface="+mn-cs"/>
              </a:rPr>
              <a:t>((F_2 + F_1) + (F_1 + F_0)) + ((F_1 + F_0) + F_1) =\\</a:t>
            </a:r>
          </a:p>
          <a:p>
            <a:r>
              <a:rPr lang="en-US" sz="1200" kern="1200" dirty="0" smtClean="0">
                <a:solidFill>
                  <a:schemeClr val="tx1"/>
                </a:solidFill>
                <a:latin typeface="Times New Roman" charset="0"/>
                <a:ea typeface="ＭＳ Ｐゴシック" charset="0"/>
                <a:cs typeface="+mn-cs"/>
              </a:rPr>
              <a:t>(((F_1 + F_0) + F_1) + (F_1 + F_0)) + ((F_1 + F_0) + F_1)\\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115</a:t>
            </a:fld>
            <a:endParaRPr lang="en-US"/>
          </a:p>
        </p:txBody>
      </p:sp>
    </p:spTree>
    <p:extLst>
      <p:ext uri="{BB962C8B-B14F-4D97-AF65-F5344CB8AC3E}">
        <p14:creationId xmlns:p14="http://schemas.microsoft.com/office/powerpoint/2010/main" val="12050539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}v_{n} \\ v_{n-1}\end{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 = \begin{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}1 &amp; 1\\ 1 &amp; 0\end{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}^{n-1}\begin{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}1 \\ 0\end{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119</a:t>
            </a:fld>
            <a:endParaRPr lang="en-US"/>
          </a:p>
        </p:txBody>
      </p:sp>
    </p:spTree>
    <p:extLst>
      <p:ext uri="{BB962C8B-B14F-4D97-AF65-F5344CB8AC3E}">
        <p14:creationId xmlns:p14="http://schemas.microsoft.com/office/powerpoint/2010/main" val="169136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Kant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a:t>
            </a:fld>
            <a:endParaRPr lang="en-US"/>
          </a:p>
        </p:txBody>
      </p:sp>
    </p:spTree>
    <p:extLst>
      <p:ext uri="{BB962C8B-B14F-4D97-AF65-F5344CB8AC3E}">
        <p14:creationId xmlns:p14="http://schemas.microsoft.com/office/powerpoint/2010/main" val="308069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published by </a:t>
            </a:r>
            <a:r>
              <a:rPr lang="en-US" dirty="0" err="1" smtClean="0"/>
              <a:t>Gries</a:t>
            </a:r>
            <a:r>
              <a:rPr lang="en-US" dirty="0" smtClean="0"/>
              <a:t> and Levin in 1980</a:t>
            </a:r>
            <a:r>
              <a:rPr lang="en-US" baseline="0" dirty="0" smtClean="0"/>
              <a:t> (IPL).</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120</a:t>
            </a:fld>
            <a:endParaRPr lang="en-US"/>
          </a:p>
        </p:txBody>
      </p:sp>
    </p:spTree>
    <p:extLst>
      <p:ext uri="{BB962C8B-B14F-4D97-AF65-F5344CB8AC3E}">
        <p14:creationId xmlns:p14="http://schemas.microsoft.com/office/powerpoint/2010/main" val="1807923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latin typeface="Times New Roman" charset="0"/>
                <a:ea typeface="ＭＳ Ｐゴシック" charset="0"/>
                <a:cs typeface="+mn-cs"/>
              </a:rPr>
              <a:t>f(y_0, \</a:t>
            </a:r>
            <a:r>
              <a:rPr lang="tr-TR" sz="1200" kern="1200" dirty="0" err="1" smtClean="0">
                <a:solidFill>
                  <a:schemeClr val="tx1"/>
                </a:solidFill>
                <a:latin typeface="Times New Roman" charset="0"/>
                <a:ea typeface="ＭＳ Ｐゴシック" charset="0"/>
                <a:cs typeface="+mn-cs"/>
              </a:rPr>
              <a:t>dots</a:t>
            </a:r>
            <a:r>
              <a:rPr lang="tr-TR" sz="1200" kern="1200" dirty="0" smtClean="0">
                <a:solidFill>
                  <a:schemeClr val="tx1"/>
                </a:solidFill>
                <a:latin typeface="Times New Roman" charset="0"/>
                <a:ea typeface="ＭＳ Ｐゴシック" charset="0"/>
                <a:cs typeface="+mn-cs"/>
              </a:rPr>
              <a:t>, y_{k-1}) = \</a:t>
            </a:r>
            <a:r>
              <a:rPr lang="tr-TR" sz="1200" kern="1200" dirty="0" err="1" smtClean="0">
                <a:solidFill>
                  <a:schemeClr val="tx1"/>
                </a:solidFill>
                <a:latin typeface="Times New Roman" charset="0"/>
                <a:ea typeface="ＭＳ Ｐゴシック" charset="0"/>
                <a:cs typeface="+mn-cs"/>
              </a:rPr>
              <a:t>sum</a:t>
            </a:r>
            <a:r>
              <a:rPr lang="tr-TR" sz="1200" kern="1200" dirty="0" smtClean="0">
                <a:solidFill>
                  <a:schemeClr val="tx1"/>
                </a:solidFill>
                <a:latin typeface="Times New Roman" charset="0"/>
                <a:ea typeface="ＭＳ Ｐゴシック" charset="0"/>
                <a:cs typeface="+mn-cs"/>
              </a:rPr>
              <a:t>_{i=0}^{k-1}</a:t>
            </a:r>
            <a:r>
              <a:rPr lang="tr-TR" sz="1200" kern="1200" dirty="0" err="1" smtClean="0">
                <a:solidFill>
                  <a:schemeClr val="tx1"/>
                </a:solidFill>
                <a:latin typeface="Times New Roman" charset="0"/>
                <a:ea typeface="ＭＳ Ｐゴシック" charset="0"/>
                <a:cs typeface="+mn-cs"/>
              </a:rPr>
              <a:t>a_iy_i</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123</a:t>
            </a:fld>
            <a:endParaRPr lang="en-US"/>
          </a:p>
        </p:txBody>
      </p:sp>
    </p:spTree>
    <p:extLst>
      <p:ext uri="{BB962C8B-B14F-4D97-AF65-F5344CB8AC3E}">
        <p14:creationId xmlns:p14="http://schemas.microsoft.com/office/powerpoint/2010/main" val="814024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x_n</a:t>
            </a:r>
            <a:r>
              <a:rPr lang="en-US" sz="1200" kern="1200" dirty="0" smtClean="0">
                <a:solidFill>
                  <a:schemeClr val="tx1"/>
                </a:solidFill>
                <a:latin typeface="Times New Roman" charset="0"/>
                <a:ea typeface="ＭＳ Ｐゴシック" charset="0"/>
                <a:cs typeface="+mn-cs"/>
              </a:rPr>
              <a:t> \\ x_{n-1} \\ x_{n-2} \\ \</a:t>
            </a:r>
            <a:r>
              <a:rPr lang="en-US" sz="1200" kern="1200" dirty="0" err="1" smtClean="0">
                <a:solidFill>
                  <a:schemeClr val="tx1"/>
                </a:solidFill>
                <a:latin typeface="Times New Roman" charset="0"/>
                <a:ea typeface="ＭＳ Ｐゴシック" charset="0"/>
                <a:cs typeface="+mn-cs"/>
              </a:rPr>
              <a:t>vdots</a:t>
            </a:r>
            <a:r>
              <a:rPr lang="en-US" sz="1200" kern="1200" dirty="0" smtClean="0">
                <a:solidFill>
                  <a:schemeClr val="tx1"/>
                </a:solidFill>
                <a:latin typeface="Times New Roman" charset="0"/>
                <a:ea typeface="ＭＳ Ｐゴシック" charset="0"/>
                <a:cs typeface="+mn-cs"/>
              </a:rPr>
              <a:t> \\ x_{n - k +1}  \end{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begin</a:t>
            </a:r>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bmatrix</a:t>
            </a:r>
            <a:r>
              <a:rPr lang="de-DE" sz="1200" kern="1200" dirty="0" smtClean="0">
                <a:solidFill>
                  <a:schemeClr val="tx1"/>
                </a:solidFill>
                <a:latin typeface="Times New Roman" charset="0"/>
                <a:ea typeface="ＭＳ Ｐゴシック" charset="0"/>
                <a:cs typeface="+mn-cs"/>
              </a:rPr>
              <a:t>}a_0 &amp; a_1 &amp; a_2 &amp; \</a:t>
            </a:r>
            <a:r>
              <a:rPr lang="de-DE" sz="1200" kern="1200" dirty="0" err="1" smtClean="0">
                <a:solidFill>
                  <a:schemeClr val="tx1"/>
                </a:solidFill>
                <a:latin typeface="Times New Roman" charset="0"/>
                <a:ea typeface="ＭＳ Ｐゴシック" charset="0"/>
                <a:cs typeface="+mn-cs"/>
              </a:rPr>
              <a:t>dots</a:t>
            </a:r>
            <a:r>
              <a:rPr lang="de-DE" sz="1200" kern="1200" dirty="0" smtClean="0">
                <a:solidFill>
                  <a:schemeClr val="tx1"/>
                </a:solidFill>
                <a:latin typeface="Times New Roman" charset="0"/>
                <a:ea typeface="ＭＳ Ｐゴシック" charset="0"/>
                <a:cs typeface="+mn-cs"/>
              </a:rPr>
              <a:t> &amp; a_{k-2} &amp; a_{k-1}\\ </a:t>
            </a:r>
          </a:p>
          <a:p>
            <a:r>
              <a:rPr lang="de-DE" sz="1200" kern="1200" dirty="0" smtClean="0">
                <a:solidFill>
                  <a:schemeClr val="tx1"/>
                </a:solidFill>
                <a:latin typeface="Times New Roman" charset="0"/>
                <a:ea typeface="ＭＳ Ｐゴシック" charset="0"/>
                <a:cs typeface="+mn-cs"/>
              </a:rPr>
              <a:t>               1   &amp;  0  &amp; 0   &amp; \</a:t>
            </a:r>
            <a:r>
              <a:rPr lang="de-DE" sz="1200" kern="1200" dirty="0" err="1" smtClean="0">
                <a:solidFill>
                  <a:schemeClr val="tx1"/>
                </a:solidFill>
                <a:latin typeface="Times New Roman" charset="0"/>
                <a:ea typeface="ＭＳ Ｐゴシック" charset="0"/>
                <a:cs typeface="+mn-cs"/>
              </a:rPr>
              <a:t>dots</a:t>
            </a:r>
            <a:r>
              <a:rPr lang="de-DE" sz="1200" kern="1200" dirty="0" smtClean="0">
                <a:solidFill>
                  <a:schemeClr val="tx1"/>
                </a:solidFill>
                <a:latin typeface="Times New Roman" charset="0"/>
                <a:ea typeface="ＭＳ Ｐゴシック" charset="0"/>
                <a:cs typeface="+mn-cs"/>
              </a:rPr>
              <a:t> &amp; 0       &amp;      0\\ </a:t>
            </a:r>
          </a:p>
          <a:p>
            <a:r>
              <a:rPr lang="de-DE" sz="1200" kern="1200" dirty="0" smtClean="0">
                <a:solidFill>
                  <a:schemeClr val="tx1"/>
                </a:solidFill>
                <a:latin typeface="Times New Roman" charset="0"/>
                <a:ea typeface="ＭＳ Ｐゴシック" charset="0"/>
                <a:cs typeface="+mn-cs"/>
              </a:rPr>
              <a:t>               0   &amp;  1  &amp; 0   &amp; \</a:t>
            </a:r>
            <a:r>
              <a:rPr lang="de-DE" sz="1200" kern="1200" dirty="0" err="1" smtClean="0">
                <a:solidFill>
                  <a:schemeClr val="tx1"/>
                </a:solidFill>
                <a:latin typeface="Times New Roman" charset="0"/>
                <a:ea typeface="ＭＳ Ｐゴシック" charset="0"/>
                <a:cs typeface="+mn-cs"/>
              </a:rPr>
              <a:t>dots</a:t>
            </a:r>
            <a:r>
              <a:rPr lang="de-DE" sz="1200" kern="1200" dirty="0" smtClean="0">
                <a:solidFill>
                  <a:schemeClr val="tx1"/>
                </a:solidFill>
                <a:latin typeface="Times New Roman" charset="0"/>
                <a:ea typeface="ＭＳ Ｐゴシック" charset="0"/>
                <a:cs typeface="+mn-cs"/>
              </a:rPr>
              <a:t> &amp; 0       &amp;      0\\ </a:t>
            </a:r>
          </a:p>
          <a:p>
            <a:r>
              <a:rPr lang="cs-CZ" sz="1200" kern="1200" dirty="0" smtClean="0">
                <a:solidFill>
                  <a:schemeClr val="tx1"/>
                </a:solidFill>
                <a:latin typeface="Times New Roman" charset="0"/>
                <a:ea typeface="ＭＳ Ｐゴシック" charset="0"/>
                <a:cs typeface="+mn-cs"/>
              </a:rPr>
              <a:t>          \</a:t>
            </a:r>
            <a:r>
              <a:rPr lang="cs-CZ" sz="1200" kern="1200" dirty="0" err="1" smtClean="0">
                <a:solidFill>
                  <a:schemeClr val="tx1"/>
                </a:solidFill>
                <a:latin typeface="Times New Roman" charset="0"/>
                <a:ea typeface="ＭＳ Ｐゴシック" charset="0"/>
                <a:cs typeface="+mn-cs"/>
              </a:rPr>
              <a:t>vdots</a:t>
            </a:r>
            <a:r>
              <a:rPr lang="cs-CZ" sz="1200" kern="1200" dirty="0" smtClean="0">
                <a:solidFill>
                  <a:schemeClr val="tx1"/>
                </a:solidFill>
                <a:latin typeface="Times New Roman" charset="0"/>
                <a:ea typeface="ＭＳ Ｐゴシック" charset="0"/>
                <a:cs typeface="+mn-cs"/>
              </a:rPr>
              <a:t>   &amp; \</a:t>
            </a:r>
            <a:r>
              <a:rPr lang="cs-CZ" sz="1200" kern="1200" dirty="0" err="1" smtClean="0">
                <a:solidFill>
                  <a:schemeClr val="tx1"/>
                </a:solidFill>
                <a:latin typeface="Times New Roman" charset="0"/>
                <a:ea typeface="ＭＳ Ｐゴシック" charset="0"/>
                <a:cs typeface="+mn-cs"/>
              </a:rPr>
              <a:t>vdots</a:t>
            </a:r>
            <a:r>
              <a:rPr lang="cs-CZ" sz="1200" kern="1200" dirty="0" smtClean="0">
                <a:solidFill>
                  <a:schemeClr val="tx1"/>
                </a:solidFill>
                <a:latin typeface="Times New Roman" charset="0"/>
                <a:ea typeface="ＭＳ Ｐゴシック" charset="0"/>
                <a:cs typeface="+mn-cs"/>
              </a:rPr>
              <a:t> &amp; \</a:t>
            </a:r>
            <a:r>
              <a:rPr lang="cs-CZ" sz="1200" kern="1200" dirty="0" err="1" smtClean="0">
                <a:solidFill>
                  <a:schemeClr val="tx1"/>
                </a:solidFill>
                <a:latin typeface="Times New Roman" charset="0"/>
                <a:ea typeface="ＭＳ Ｐゴシック" charset="0"/>
                <a:cs typeface="+mn-cs"/>
              </a:rPr>
              <a:t>vdots</a:t>
            </a:r>
            <a:r>
              <a:rPr lang="cs-CZ" sz="1200" kern="1200" dirty="0" smtClean="0">
                <a:solidFill>
                  <a:schemeClr val="tx1"/>
                </a:solidFill>
                <a:latin typeface="Times New Roman" charset="0"/>
                <a:ea typeface="ＭＳ Ｐゴシック" charset="0"/>
                <a:cs typeface="+mn-cs"/>
              </a:rPr>
              <a:t>   &amp; &amp; \</a:t>
            </a:r>
            <a:r>
              <a:rPr lang="cs-CZ" sz="1200" kern="1200" dirty="0" err="1" smtClean="0">
                <a:solidFill>
                  <a:schemeClr val="tx1"/>
                </a:solidFill>
                <a:latin typeface="Times New Roman" charset="0"/>
                <a:ea typeface="ＭＳ Ｐゴシック" charset="0"/>
                <a:cs typeface="+mn-cs"/>
              </a:rPr>
              <a:t>vdots</a:t>
            </a:r>
            <a:r>
              <a:rPr lang="cs-CZ" sz="1200" kern="1200" dirty="0" smtClean="0">
                <a:solidFill>
                  <a:schemeClr val="tx1"/>
                </a:solidFill>
                <a:latin typeface="Times New Roman" charset="0"/>
                <a:ea typeface="ＭＳ Ｐゴシック" charset="0"/>
                <a:cs typeface="+mn-cs"/>
              </a:rPr>
              <a:t> &amp; \</a:t>
            </a:r>
            <a:r>
              <a:rPr lang="cs-CZ" sz="1200" kern="1200" dirty="0" err="1" smtClean="0">
                <a:solidFill>
                  <a:schemeClr val="tx1"/>
                </a:solidFill>
                <a:latin typeface="Times New Roman" charset="0"/>
                <a:ea typeface="ＭＳ Ｐゴシック" charset="0"/>
                <a:cs typeface="+mn-cs"/>
              </a:rPr>
              <a:t>vdots</a:t>
            </a:r>
            <a:r>
              <a:rPr lang="cs-CZ" sz="1200" kern="1200" dirty="0" smtClean="0">
                <a:solidFill>
                  <a:schemeClr val="tx1"/>
                </a:solidFill>
                <a:latin typeface="Times New Roman" charset="0"/>
                <a:ea typeface="ＭＳ Ｐゴシック" charset="0"/>
                <a:cs typeface="+mn-cs"/>
              </a:rPr>
              <a:t>\\</a:t>
            </a:r>
          </a:p>
          <a:p>
            <a:r>
              <a:rPr lang="cs-CZ" sz="1200" kern="1200" dirty="0" smtClean="0">
                <a:solidFill>
                  <a:schemeClr val="tx1"/>
                </a:solidFill>
                <a:latin typeface="Times New Roman" charset="0"/>
                <a:ea typeface="ＭＳ Ｐゴシック" charset="0"/>
                <a:cs typeface="+mn-cs"/>
              </a:rPr>
              <a:t>                0   &amp;  0  &amp; 0  &amp; \</a:t>
            </a:r>
            <a:r>
              <a:rPr lang="cs-CZ" sz="1200" kern="1200" dirty="0" err="1" smtClean="0">
                <a:solidFill>
                  <a:schemeClr val="tx1"/>
                </a:solidFill>
                <a:latin typeface="Times New Roman" charset="0"/>
                <a:ea typeface="ＭＳ Ｐゴシック" charset="0"/>
                <a:cs typeface="+mn-cs"/>
              </a:rPr>
              <a:t>dots</a:t>
            </a:r>
            <a:r>
              <a:rPr lang="cs-CZ" sz="1200" kern="1200" dirty="0" smtClean="0">
                <a:solidFill>
                  <a:schemeClr val="tx1"/>
                </a:solidFill>
                <a:latin typeface="Times New Roman" charset="0"/>
                <a:ea typeface="ＭＳ Ｐゴシック" charset="0"/>
                <a:cs typeface="+mn-cs"/>
              </a:rPr>
              <a:t> &amp; 1       &amp;      0\\ </a:t>
            </a:r>
          </a:p>
          <a:p>
            <a:r>
              <a:rPr lang="cs-CZ" sz="1200" kern="1200" dirty="0" smtClean="0">
                <a:solidFill>
                  <a:schemeClr val="tx1"/>
                </a:solidFill>
                <a:latin typeface="Times New Roman" charset="0"/>
                <a:ea typeface="ＭＳ Ｐゴシック" charset="0"/>
                <a:cs typeface="+mn-cs"/>
              </a:rPr>
              <a:t>\end{</a:t>
            </a:r>
            <a:r>
              <a:rPr lang="cs-CZ" sz="1200" kern="1200" dirty="0" err="1" smtClean="0">
                <a:solidFill>
                  <a:schemeClr val="tx1"/>
                </a:solidFill>
                <a:latin typeface="Times New Roman" charset="0"/>
                <a:ea typeface="ＭＳ Ｐゴシック" charset="0"/>
                <a:cs typeface="+mn-cs"/>
              </a:rPr>
              <a:t>bmatrix</a:t>
            </a:r>
            <a:r>
              <a:rPr lang="cs-CZ" sz="1200" kern="1200" dirty="0" smtClean="0">
                <a:solidFill>
                  <a:schemeClr val="tx1"/>
                </a:solidFill>
                <a:latin typeface="Times New Roman" charset="0"/>
                <a:ea typeface="ＭＳ Ｐゴシック" charset="0"/>
                <a:cs typeface="+mn-cs"/>
              </a:rPr>
              <a:t>}^{n-k+1}</a:t>
            </a:r>
          </a:p>
          <a:p>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begin</a:t>
            </a:r>
            <a:r>
              <a:rPr lang="de-DE" sz="1200" kern="1200" dirty="0" smtClean="0">
                <a:solidFill>
                  <a:schemeClr val="tx1"/>
                </a:solidFill>
                <a:latin typeface="Times New Roman" charset="0"/>
                <a:ea typeface="ＭＳ Ｐゴシック" charset="0"/>
                <a:cs typeface="+mn-cs"/>
              </a:rPr>
              <a:t>{</a:t>
            </a:r>
            <a:r>
              <a:rPr lang="de-DE" sz="1200" kern="1200" dirty="0" err="1" smtClean="0">
                <a:solidFill>
                  <a:schemeClr val="tx1"/>
                </a:solidFill>
                <a:latin typeface="Times New Roman" charset="0"/>
                <a:ea typeface="ＭＳ Ｐゴシック" charset="0"/>
                <a:cs typeface="+mn-cs"/>
              </a:rPr>
              <a:t>bmatrix</a:t>
            </a:r>
            <a:r>
              <a:rPr lang="de-DE" sz="1200" kern="1200" dirty="0" smtClean="0">
                <a:solidFill>
                  <a:schemeClr val="tx1"/>
                </a:solidFill>
                <a:latin typeface="Times New Roman" charset="0"/>
                <a:ea typeface="ＭＳ Ｐゴシック" charset="0"/>
                <a:cs typeface="+mn-cs"/>
              </a:rPr>
              <a:t>}x_{k-1} \\ x_{k-2} \\ x_{k-3} \\ \</a:t>
            </a:r>
            <a:r>
              <a:rPr lang="de-DE" sz="1200" kern="1200" dirty="0" err="1" smtClean="0">
                <a:solidFill>
                  <a:schemeClr val="tx1"/>
                </a:solidFill>
                <a:latin typeface="Times New Roman" charset="0"/>
                <a:ea typeface="ＭＳ Ｐゴシック" charset="0"/>
                <a:cs typeface="+mn-cs"/>
              </a:rPr>
              <a:t>vdots</a:t>
            </a:r>
            <a:r>
              <a:rPr lang="de-DE" sz="1200" kern="1200" dirty="0" smtClean="0">
                <a:solidFill>
                  <a:schemeClr val="tx1"/>
                </a:solidFill>
                <a:latin typeface="Times New Roman" charset="0"/>
                <a:ea typeface="ＭＳ Ｐゴシック" charset="0"/>
                <a:cs typeface="+mn-cs"/>
              </a:rPr>
              <a:t> \\ x_{0}  \end{</a:t>
            </a:r>
            <a:r>
              <a:rPr lang="de-DE" sz="1200" kern="1200" dirty="0" err="1" smtClean="0">
                <a:solidFill>
                  <a:schemeClr val="tx1"/>
                </a:solidFill>
                <a:latin typeface="Times New Roman" charset="0"/>
                <a:ea typeface="ＭＳ Ｐゴシック" charset="0"/>
                <a:cs typeface="+mn-cs"/>
              </a:rPr>
              <a:t>bmatrix</a:t>
            </a:r>
            <a:r>
              <a:rPr lang="de-DE" sz="1200" kern="1200" dirty="0" smtClean="0">
                <a:solidFill>
                  <a:schemeClr val="tx1"/>
                </a:solidFill>
                <a:latin typeface="Times New Roman" charset="0"/>
                <a:ea typeface="ＭＳ Ｐゴシック" charset="0"/>
                <a:cs typeface="+mn-cs"/>
              </a:rPr>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124</a:t>
            </a:fld>
            <a:endParaRPr lang="en-US"/>
          </a:p>
        </p:txBody>
      </p:sp>
    </p:spTree>
    <p:extLst>
      <p:ext uri="{BB962C8B-B14F-4D97-AF65-F5344CB8AC3E}">
        <p14:creationId xmlns:p14="http://schemas.microsoft.com/office/powerpoint/2010/main" val="24006914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vec</a:t>
            </a:r>
            <a:r>
              <a:rPr lang="en-US" sz="1200" kern="1200" dirty="0" smtClean="0">
                <a:solidFill>
                  <a:schemeClr val="tx1"/>
                </a:solidFill>
                <a:latin typeface="Times New Roman" charset="0"/>
                <a:ea typeface="ＭＳ Ｐゴシック" charset="0"/>
                <a:cs typeface="+mn-cs"/>
              </a:rPr>
              <a:t>{x}\</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vec</a:t>
            </a:r>
            <a:r>
              <a:rPr lang="en-US" sz="1200" kern="1200" dirty="0" smtClean="0">
                <a:solidFill>
                  <a:schemeClr val="tx1"/>
                </a:solidFill>
                <a:latin typeface="Times New Roman" charset="0"/>
                <a:ea typeface="ＭＳ Ｐゴシック" charset="0"/>
                <a:cs typeface="+mn-cs"/>
              </a:rPr>
              <a:t>{y} = </a:t>
            </a:r>
          </a:p>
          <a:p>
            <a:r>
              <a:rPr lang="tr-TR" sz="1200" kern="1200" dirty="0" smtClean="0">
                <a:solidFill>
                  <a:schemeClr val="tx1"/>
                </a:solidFill>
                <a:latin typeface="Times New Roman" charset="0"/>
                <a:ea typeface="ＭＳ Ｐゴシック" charset="0"/>
                <a:cs typeface="+mn-cs"/>
              </a:rPr>
              <a:t>\</a:t>
            </a:r>
            <a:r>
              <a:rPr lang="tr-TR" sz="1200" kern="1200" dirty="0" err="1" smtClean="0">
                <a:solidFill>
                  <a:schemeClr val="tx1"/>
                </a:solidFill>
                <a:latin typeface="Times New Roman" charset="0"/>
                <a:ea typeface="ＭＳ Ｐゴシック" charset="0"/>
                <a:cs typeface="+mn-cs"/>
              </a:rPr>
              <a:t>sum</a:t>
            </a:r>
            <a:r>
              <a:rPr lang="tr-TR" sz="1200" kern="1200" dirty="0" smtClean="0">
                <a:solidFill>
                  <a:schemeClr val="tx1"/>
                </a:solidFill>
                <a:latin typeface="Times New Roman" charset="0"/>
                <a:ea typeface="ＭＳ Ｐゴシック" charset="0"/>
                <a:cs typeface="+mn-cs"/>
              </a:rPr>
              <a:t>_{i=1}^{n}</a:t>
            </a:r>
            <a:r>
              <a:rPr lang="tr-TR" sz="1200" kern="1200" dirty="0" err="1" smtClean="0">
                <a:solidFill>
                  <a:schemeClr val="tx1"/>
                </a:solidFill>
                <a:latin typeface="Times New Roman" charset="0"/>
                <a:ea typeface="ＭＳ Ｐゴシック" charset="0"/>
                <a:cs typeface="+mn-cs"/>
              </a:rPr>
              <a:t>x_iy_i</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127</a:t>
            </a:fld>
            <a:endParaRPr lang="en-US"/>
          </a:p>
        </p:txBody>
      </p:sp>
    </p:spTree>
    <p:extLst>
      <p:ext uri="{BB962C8B-B14F-4D97-AF65-F5344CB8AC3E}">
        <p14:creationId xmlns:p14="http://schemas.microsoft.com/office/powerpoint/2010/main" val="37127393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vec</a:t>
            </a:r>
            <a:r>
              <a:rPr lang="en-US" sz="1200" kern="1200" dirty="0" smtClean="0">
                <a:solidFill>
                  <a:schemeClr val="tx1"/>
                </a:solidFill>
                <a:latin typeface="Times New Roman" charset="0"/>
                <a:ea typeface="ＭＳ Ｐゴシック" charset="0"/>
                <a:cs typeface="+mn-cs"/>
              </a:rPr>
              <a:t>{w} &amp;= \begin{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}x_{</a:t>
            </a:r>
            <a:r>
              <a:rPr lang="en-US" sz="1200" kern="1200" dirty="0" err="1" smtClean="0">
                <a:solidFill>
                  <a:schemeClr val="tx1"/>
                </a:solidFill>
                <a:latin typeface="Times New Roman" charset="0"/>
                <a:ea typeface="ＭＳ Ｐゴシック" charset="0"/>
                <a:cs typeface="+mn-cs"/>
              </a:rPr>
              <a:t>ij</a:t>
            </a:r>
            <a:r>
              <a:rPr lang="en-US" sz="1200" kern="1200" dirty="0" smtClean="0">
                <a:solidFill>
                  <a:schemeClr val="tx1"/>
                </a:solidFill>
                <a:latin typeface="Times New Roman" charset="0"/>
                <a:ea typeface="ＭＳ Ｐゴシック" charset="0"/>
                <a:cs typeface="+mn-cs"/>
              </a:rPr>
              <a:t>}\end{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vec</a:t>
            </a:r>
            <a:r>
              <a:rPr lang="en-US" sz="1200" kern="1200" dirty="0" smtClean="0">
                <a:solidFill>
                  <a:schemeClr val="tx1"/>
                </a:solidFill>
                <a:latin typeface="Times New Roman" charset="0"/>
                <a:ea typeface="ＭＳ Ｐゴシック" charset="0"/>
                <a:cs typeface="+mn-cs"/>
              </a:rPr>
              <a:t>{v}</a:t>
            </a:r>
          </a:p>
          <a:p>
            <a:r>
              <a:rPr lang="en-US" sz="1200" kern="1200" dirty="0" smtClean="0">
                <a:solidFill>
                  <a:schemeClr val="tx1"/>
                </a:solidFill>
                <a:latin typeface="Times New Roman" charset="0"/>
                <a:ea typeface="ＭＳ Ｐゴシック" charset="0"/>
                <a:cs typeface="+mn-cs"/>
              </a:rPr>
              <a:t>\\</a:t>
            </a:r>
          </a:p>
          <a:p>
            <a:r>
              <a:rPr lang="pl-PL" sz="1200" kern="1200" dirty="0" err="1" smtClean="0">
                <a:solidFill>
                  <a:schemeClr val="tx1"/>
                </a:solidFill>
                <a:latin typeface="Times New Roman" charset="0"/>
                <a:ea typeface="ＭＳ Ｐゴシック" charset="0"/>
                <a:cs typeface="+mn-cs"/>
              </a:rPr>
              <a:t>w_i</a:t>
            </a:r>
            <a:r>
              <a:rPr lang="pl-PL" sz="1200" kern="1200" dirty="0" smtClean="0">
                <a:solidFill>
                  <a:schemeClr val="tx1"/>
                </a:solidFill>
                <a:latin typeface="Times New Roman" charset="0"/>
                <a:ea typeface="ＭＳ Ｐゴシック" charset="0"/>
                <a:cs typeface="+mn-cs"/>
              </a:rPr>
              <a:t> &amp;=</a:t>
            </a:r>
          </a:p>
          <a:p>
            <a:r>
              <a:rPr lang="hr-HR" sz="1200" kern="1200" dirty="0" smtClean="0">
                <a:solidFill>
                  <a:schemeClr val="tx1"/>
                </a:solidFill>
                <a:latin typeface="Times New Roman" charset="0"/>
                <a:ea typeface="ＭＳ Ｐゴシック" charset="0"/>
                <a:cs typeface="+mn-cs"/>
              </a:rPr>
              <a:t>\sum_{j=1}^{n}x_{ij}v_j</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128</a:t>
            </a:fld>
            <a:endParaRPr lang="en-US"/>
          </a:p>
        </p:txBody>
      </p:sp>
    </p:spTree>
    <p:extLst>
      <p:ext uri="{BB962C8B-B14F-4D97-AF65-F5344CB8AC3E}">
        <p14:creationId xmlns:p14="http://schemas.microsoft.com/office/powerpoint/2010/main" val="38226917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}z_{</a:t>
            </a:r>
            <a:r>
              <a:rPr lang="en-US" sz="1200" kern="1200" dirty="0" err="1" smtClean="0">
                <a:solidFill>
                  <a:schemeClr val="tx1"/>
                </a:solidFill>
                <a:latin typeface="Times New Roman" charset="0"/>
                <a:ea typeface="ＭＳ Ｐゴシック" charset="0"/>
                <a:cs typeface="+mn-cs"/>
              </a:rPr>
              <a:t>ij</a:t>
            </a:r>
            <a:r>
              <a:rPr lang="en-US" sz="1200" kern="1200" dirty="0" smtClean="0">
                <a:solidFill>
                  <a:schemeClr val="tx1"/>
                </a:solidFill>
                <a:latin typeface="Times New Roman" charset="0"/>
                <a:ea typeface="ＭＳ Ｐゴシック" charset="0"/>
                <a:cs typeface="+mn-cs"/>
              </a:rPr>
              <a:t>}\end{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 &amp;= </a:t>
            </a:r>
          </a:p>
          <a:p>
            <a:r>
              <a:rPr lang="en-US" sz="1200" kern="1200" dirty="0" smtClean="0">
                <a:solidFill>
                  <a:schemeClr val="tx1"/>
                </a:solidFill>
                <a:latin typeface="Times New Roman" charset="0"/>
                <a:ea typeface="ＭＳ Ｐゴシック" charset="0"/>
                <a:cs typeface="+mn-cs"/>
              </a:rPr>
              <a:t>\begin{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}x_{</a:t>
            </a:r>
            <a:r>
              <a:rPr lang="en-US" sz="1200" kern="1200" dirty="0" err="1" smtClean="0">
                <a:solidFill>
                  <a:schemeClr val="tx1"/>
                </a:solidFill>
                <a:latin typeface="Times New Roman" charset="0"/>
                <a:ea typeface="ＭＳ Ｐゴシック" charset="0"/>
                <a:cs typeface="+mn-cs"/>
              </a:rPr>
              <a:t>ij</a:t>
            </a:r>
            <a:r>
              <a:rPr lang="en-US" sz="1200" kern="1200" dirty="0" smtClean="0">
                <a:solidFill>
                  <a:schemeClr val="tx1"/>
                </a:solidFill>
                <a:latin typeface="Times New Roman" charset="0"/>
                <a:ea typeface="ＭＳ Ｐゴシック" charset="0"/>
                <a:cs typeface="+mn-cs"/>
              </a:rPr>
              <a:t>}\end{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}\begin{</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}y_{</a:t>
            </a:r>
            <a:r>
              <a:rPr lang="en-US" sz="1200" kern="1200" dirty="0" err="1" smtClean="0">
                <a:solidFill>
                  <a:schemeClr val="tx1"/>
                </a:solidFill>
                <a:latin typeface="Times New Roman" charset="0"/>
                <a:ea typeface="ＭＳ Ｐゴシック" charset="0"/>
                <a:cs typeface="+mn-cs"/>
              </a:rPr>
              <a:t>ij</a:t>
            </a:r>
            <a:r>
              <a:rPr lang="en-US" sz="1200" kern="1200" dirty="0" smtClean="0">
                <a:solidFill>
                  <a:schemeClr val="tx1"/>
                </a:solidFill>
                <a:latin typeface="Times New Roman" charset="0"/>
                <a:ea typeface="ＭＳ Ｐゴシック" charset="0"/>
                <a:cs typeface="+mn-cs"/>
              </a:rPr>
              <a:t>}\end{</a:t>
            </a:r>
            <a:r>
              <a:rPr lang="en-US" sz="1200" kern="1200" dirty="0" err="1" smtClean="0">
                <a:solidFill>
                  <a:schemeClr val="tx1"/>
                </a:solidFill>
                <a:latin typeface="Times New Roman" charset="0"/>
                <a:ea typeface="ＭＳ Ｐゴシック" charset="0"/>
                <a:cs typeface="+mn-cs"/>
              </a:rPr>
              <a:t>bmatrix</a:t>
            </a:r>
            <a:r>
              <a:rPr lang="en-US" sz="1200" kern="1200" dirty="0" smtClean="0">
                <a:solidFill>
                  <a:schemeClr val="tx1"/>
                </a:solidFill>
                <a:latin typeface="Times New Roman" charset="0"/>
                <a:ea typeface="ＭＳ Ｐゴシック" charset="0"/>
                <a:cs typeface="+mn-cs"/>
              </a:rPr>
              <a:t>}\\</a:t>
            </a:r>
          </a:p>
          <a:p>
            <a:r>
              <a:rPr lang="hr-HR" sz="1200" kern="1200" dirty="0" smtClean="0">
                <a:solidFill>
                  <a:schemeClr val="tx1"/>
                </a:solidFill>
                <a:latin typeface="Times New Roman" charset="0"/>
                <a:ea typeface="ＭＳ Ｐゴシック" charset="0"/>
                <a:cs typeface="+mn-cs"/>
              </a:rPr>
              <a:t>z_{ij} &amp;=</a:t>
            </a:r>
          </a:p>
          <a:p>
            <a:r>
              <a:rPr lang="is-IS" sz="1200" kern="1200" dirty="0" smtClean="0">
                <a:solidFill>
                  <a:schemeClr val="tx1"/>
                </a:solidFill>
                <a:latin typeface="Times New Roman" charset="0"/>
                <a:ea typeface="ＭＳ Ｐゴシック" charset="0"/>
                <a:cs typeface="+mn-cs"/>
              </a:rPr>
              <a:t>\sum_{k=1}^{n}x_{ik}y_{kj}</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129</a:t>
            </a:fld>
            <a:endParaRPr lang="en-US"/>
          </a:p>
        </p:txBody>
      </p:sp>
    </p:spTree>
    <p:extLst>
      <p:ext uri="{BB962C8B-B14F-4D97-AF65-F5344CB8AC3E}">
        <p14:creationId xmlns:p14="http://schemas.microsoft.com/office/powerpoint/2010/main" val="20866585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 \</a:t>
            </a:r>
            <a:r>
              <a:rPr lang="en-US" sz="1200" kern="1200" dirty="0" err="1" smtClean="0">
                <a:solidFill>
                  <a:schemeClr val="tx1"/>
                </a:solidFill>
                <a:latin typeface="Times New Roman" charset="0"/>
                <a:ea typeface="ＭＳ Ｐゴシック" charset="0"/>
                <a:cs typeface="+mn-cs"/>
              </a:rPr>
              <a:t>otimes</a:t>
            </a:r>
            <a:r>
              <a:rPr lang="en-US" sz="1200" kern="1200" dirty="0" smtClean="0">
                <a:solidFill>
                  <a:schemeClr val="tx1"/>
                </a:solidFill>
                <a:latin typeface="Times New Roman" charset="0"/>
                <a:ea typeface="ＭＳ Ｐゴシック" charset="0"/>
                <a:cs typeface="+mn-cs"/>
              </a:rPr>
              <a:t> (b \</a:t>
            </a:r>
            <a:r>
              <a:rPr lang="en-US" sz="1200" kern="1200" dirty="0" err="1" smtClean="0">
                <a:solidFill>
                  <a:schemeClr val="tx1"/>
                </a:solidFill>
                <a:latin typeface="Times New Roman" charset="0"/>
                <a:ea typeface="ＭＳ Ｐゴシック" charset="0"/>
                <a:cs typeface="+mn-cs"/>
              </a:rPr>
              <a:t>oplus</a:t>
            </a:r>
            <a:r>
              <a:rPr lang="en-US" sz="1200" kern="1200" dirty="0" smtClean="0">
                <a:solidFill>
                  <a:schemeClr val="tx1"/>
                </a:solidFill>
                <a:latin typeface="Times New Roman" charset="0"/>
                <a:ea typeface="ＭＳ Ｐゴシック" charset="0"/>
                <a:cs typeface="+mn-cs"/>
              </a:rPr>
              <a:t> c) &amp;= a\</a:t>
            </a:r>
            <a:r>
              <a:rPr lang="en-US" sz="1200" kern="1200" dirty="0" err="1" smtClean="0">
                <a:solidFill>
                  <a:schemeClr val="tx1"/>
                </a:solidFill>
                <a:latin typeface="Times New Roman" charset="0"/>
                <a:ea typeface="ＭＳ Ｐゴシック" charset="0"/>
                <a:cs typeface="+mn-cs"/>
              </a:rPr>
              <a:t>otimes</a:t>
            </a:r>
            <a:r>
              <a:rPr lang="en-US" sz="1200" kern="1200" dirty="0" smtClean="0">
                <a:solidFill>
                  <a:schemeClr val="tx1"/>
                </a:solidFill>
                <a:latin typeface="Times New Roman" charset="0"/>
                <a:ea typeface="ＭＳ Ｐゴシック" charset="0"/>
                <a:cs typeface="+mn-cs"/>
              </a:rPr>
              <a:t> b \</a:t>
            </a:r>
            <a:r>
              <a:rPr lang="en-US" sz="1200" kern="1200" dirty="0" err="1" smtClean="0">
                <a:solidFill>
                  <a:schemeClr val="tx1"/>
                </a:solidFill>
                <a:latin typeface="Times New Roman" charset="0"/>
                <a:ea typeface="ＭＳ Ｐゴシック" charset="0"/>
                <a:cs typeface="+mn-cs"/>
              </a:rPr>
              <a:t>oplus</a:t>
            </a:r>
            <a:r>
              <a:rPr lang="en-US" sz="1200" kern="1200" dirty="0" smtClean="0">
                <a:solidFill>
                  <a:schemeClr val="tx1"/>
                </a:solidFill>
                <a:latin typeface="Times New Roman" charset="0"/>
                <a:ea typeface="ＭＳ Ｐゴシック" charset="0"/>
                <a:cs typeface="+mn-cs"/>
              </a:rPr>
              <a:t> a \</a:t>
            </a:r>
            <a:r>
              <a:rPr lang="en-US" sz="1200" kern="1200" dirty="0" err="1" smtClean="0">
                <a:solidFill>
                  <a:schemeClr val="tx1"/>
                </a:solidFill>
                <a:latin typeface="Times New Roman" charset="0"/>
                <a:ea typeface="ＭＳ Ｐゴシック" charset="0"/>
                <a:cs typeface="+mn-cs"/>
              </a:rPr>
              <a:t>otimes</a:t>
            </a:r>
            <a:r>
              <a:rPr lang="en-US" sz="1200" kern="1200" dirty="0" smtClean="0">
                <a:solidFill>
                  <a:schemeClr val="tx1"/>
                </a:solidFill>
                <a:latin typeface="Times New Roman" charset="0"/>
                <a:ea typeface="ＭＳ Ｐゴシック" charset="0"/>
                <a:cs typeface="+mn-cs"/>
              </a:rPr>
              <a:t> c\\</a:t>
            </a:r>
          </a:p>
          <a:p>
            <a:r>
              <a:rPr lang="en-US" sz="1200" kern="1200" dirty="0" smtClean="0">
                <a:solidFill>
                  <a:schemeClr val="tx1"/>
                </a:solidFill>
                <a:latin typeface="Times New Roman" charset="0"/>
                <a:ea typeface="ＭＳ Ｐゴシック" charset="0"/>
                <a:cs typeface="+mn-cs"/>
              </a:rPr>
              <a:t>(b \</a:t>
            </a:r>
            <a:r>
              <a:rPr lang="en-US" sz="1200" kern="1200" dirty="0" err="1" smtClean="0">
                <a:solidFill>
                  <a:schemeClr val="tx1"/>
                </a:solidFill>
                <a:latin typeface="Times New Roman" charset="0"/>
                <a:ea typeface="ＭＳ Ｐゴシック" charset="0"/>
                <a:cs typeface="+mn-cs"/>
              </a:rPr>
              <a:t>oplus</a:t>
            </a:r>
            <a:r>
              <a:rPr lang="en-US" sz="1200" kern="1200" dirty="0" smtClean="0">
                <a:solidFill>
                  <a:schemeClr val="tx1"/>
                </a:solidFill>
                <a:latin typeface="Times New Roman" charset="0"/>
                <a:ea typeface="ＭＳ Ｐゴシック" charset="0"/>
                <a:cs typeface="+mn-cs"/>
              </a:rPr>
              <a:t> c) \</a:t>
            </a:r>
            <a:r>
              <a:rPr lang="en-US" sz="1200" kern="1200" dirty="0" err="1" smtClean="0">
                <a:solidFill>
                  <a:schemeClr val="tx1"/>
                </a:solidFill>
                <a:latin typeface="Times New Roman" charset="0"/>
                <a:ea typeface="ＭＳ Ｐゴシック" charset="0"/>
                <a:cs typeface="+mn-cs"/>
              </a:rPr>
              <a:t>otimes</a:t>
            </a:r>
            <a:r>
              <a:rPr lang="en-US" sz="1200" kern="1200" dirty="0" smtClean="0">
                <a:solidFill>
                  <a:schemeClr val="tx1"/>
                </a:solidFill>
                <a:latin typeface="Times New Roman" charset="0"/>
                <a:ea typeface="ＭＳ Ｐゴシック" charset="0"/>
                <a:cs typeface="+mn-cs"/>
              </a:rPr>
              <a:t> a &amp;= b\</a:t>
            </a:r>
            <a:r>
              <a:rPr lang="en-US" sz="1200" kern="1200" dirty="0" err="1" smtClean="0">
                <a:solidFill>
                  <a:schemeClr val="tx1"/>
                </a:solidFill>
                <a:latin typeface="Times New Roman" charset="0"/>
                <a:ea typeface="ＭＳ Ｐゴシック" charset="0"/>
                <a:cs typeface="+mn-cs"/>
              </a:rPr>
              <a:t>otimes</a:t>
            </a:r>
            <a:r>
              <a:rPr lang="en-US" sz="1200" kern="1200" dirty="0" smtClean="0">
                <a:solidFill>
                  <a:schemeClr val="tx1"/>
                </a:solidFill>
                <a:latin typeface="Times New Roman" charset="0"/>
                <a:ea typeface="ＭＳ Ｐゴシック" charset="0"/>
                <a:cs typeface="+mn-cs"/>
              </a:rPr>
              <a:t> a \</a:t>
            </a:r>
            <a:r>
              <a:rPr lang="en-US" sz="1200" kern="1200" dirty="0" err="1" smtClean="0">
                <a:solidFill>
                  <a:schemeClr val="tx1"/>
                </a:solidFill>
                <a:latin typeface="Times New Roman" charset="0"/>
                <a:ea typeface="ＭＳ Ｐゴシック" charset="0"/>
                <a:cs typeface="+mn-cs"/>
              </a:rPr>
              <a:t>oplus</a:t>
            </a:r>
            <a:r>
              <a:rPr lang="en-US" sz="1200" kern="1200" dirty="0" smtClean="0">
                <a:solidFill>
                  <a:schemeClr val="tx1"/>
                </a:solidFill>
                <a:latin typeface="Times New Roman" charset="0"/>
                <a:ea typeface="ＭＳ Ｐゴシック" charset="0"/>
                <a:cs typeface="+mn-cs"/>
              </a:rPr>
              <a:t> c \</a:t>
            </a:r>
            <a:r>
              <a:rPr lang="en-US" sz="1200" kern="1200" dirty="0" err="1" smtClean="0">
                <a:solidFill>
                  <a:schemeClr val="tx1"/>
                </a:solidFill>
                <a:latin typeface="Times New Roman" charset="0"/>
                <a:ea typeface="ＭＳ Ｐゴシック" charset="0"/>
                <a:cs typeface="+mn-cs"/>
              </a:rPr>
              <a:t>otimes</a:t>
            </a:r>
            <a:r>
              <a:rPr lang="en-US" sz="1200" kern="1200" dirty="0" smtClean="0">
                <a:solidFill>
                  <a:schemeClr val="tx1"/>
                </a:solidFill>
                <a:latin typeface="Times New Roman" charset="0"/>
                <a:ea typeface="ＭＳ Ｐゴシック" charset="0"/>
                <a:cs typeface="+mn-cs"/>
              </a:rPr>
              <a:t> a</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130</a:t>
            </a:fld>
            <a:endParaRPr lang="en-US"/>
          </a:p>
        </p:txBody>
      </p:sp>
    </p:spTree>
    <p:extLst>
      <p:ext uri="{BB962C8B-B14F-4D97-AF65-F5344CB8AC3E}">
        <p14:creationId xmlns:p14="http://schemas.microsoft.com/office/powerpoint/2010/main" val="1951475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a few examples.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131</a:t>
            </a:fld>
            <a:endParaRPr lang="en-US"/>
          </a:p>
        </p:txBody>
      </p:sp>
    </p:spTree>
    <p:extLst>
      <p:ext uri="{BB962C8B-B14F-4D97-AF65-F5344CB8AC3E}">
        <p14:creationId xmlns:p14="http://schemas.microsoft.com/office/powerpoint/2010/main" val="4234478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26E461-AB53-4C47-8B60-EAF2790D8A71}" type="slidenum">
              <a:rPr lang="en-US"/>
              <a:pPr/>
              <a:t>136</a:t>
            </a:fld>
            <a:endParaRPr lang="en-US"/>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7E3C1-F3A6-5D46-A3E9-FF673F5E3261}" type="slidenum">
              <a:rPr lang="en-US"/>
              <a:pPr/>
              <a:t>137</a:t>
            </a:fld>
            <a:endParaRPr lang="en-US"/>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p:txBody>
          <a:bodyPr/>
          <a:lstStyle/>
          <a:p>
            <a:r>
              <a:rPr lang="en-US" dirty="0" smtClean="0"/>
              <a:t>Quadrivium</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A(BC)</a:t>
            </a:r>
            <a:r>
              <a:rPr lang="en-US" baseline="0" dirty="0" smtClean="0"/>
              <a:t> = B(AC) </a:t>
            </a:r>
          </a:p>
          <a:p>
            <a:r>
              <a:rPr lang="en-US" baseline="0" dirty="0" smtClean="0"/>
              <a:t>(actually, we show that a(</a:t>
            </a:r>
            <a:r>
              <a:rPr lang="en-US" baseline="0" dirty="0" err="1" smtClean="0"/>
              <a:t>bc</a:t>
            </a:r>
            <a:r>
              <a:rPr lang="en-US" baseline="0" dirty="0" smtClean="0"/>
              <a:t>) = c(</a:t>
            </a:r>
            <a:r>
              <a:rPr lang="en-US" baseline="0" dirty="0" err="1" smtClean="0"/>
              <a:t>ab</a:t>
            </a:r>
            <a:r>
              <a:rPr lang="en-US" baseline="0" dirty="0" smtClean="0"/>
              <a:t>), but since we already established commutativity, it is the same.</a:t>
            </a:r>
            <a:endParaRPr lang="en-US" dirty="0" smtClean="0"/>
          </a:p>
          <a:p>
            <a:r>
              <a:rPr lang="en-US" dirty="0" smtClean="0"/>
              <a:t>[Had to add opaque white squares</a:t>
            </a:r>
            <a:r>
              <a:rPr lang="en-US" baseline="0" dirty="0" smtClean="0"/>
              <a:t> for lower left figure, so that layer behind wouldn’t show.  May need a bit more work.]</a:t>
            </a:r>
            <a:endParaRPr lang="en-US" dirty="0"/>
          </a:p>
        </p:txBody>
      </p:sp>
      <p:sp>
        <p:nvSpPr>
          <p:cNvPr id="4" name="Slide Number Placeholder 3"/>
          <p:cNvSpPr>
            <a:spLocks noGrp="1"/>
          </p:cNvSpPr>
          <p:nvPr>
            <p:ph type="sldNum" sz="quarter" idx="10"/>
          </p:nvPr>
        </p:nvSpPr>
        <p:spPr/>
        <p:txBody>
          <a:bodyPr/>
          <a:lstStyle/>
          <a:p>
            <a:fld id="{E014586A-B3D5-6049-A02D-D5E7A1992D0D}" type="slidenum">
              <a:rPr lang="en-US" smtClean="0"/>
              <a:t>19</a:t>
            </a:fld>
            <a:endParaRPr lang="en-US"/>
          </a:p>
        </p:txBody>
      </p:sp>
    </p:spTree>
    <p:extLst>
      <p:ext uri="{BB962C8B-B14F-4D97-AF65-F5344CB8AC3E}">
        <p14:creationId xmlns:p14="http://schemas.microsoft.com/office/powerpoint/2010/main" val="20977473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911C2-FA6D-F249-A366-EC660E227C30}" type="slidenum">
              <a:rPr lang="en-US"/>
              <a:pPr/>
              <a:t>138</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140</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triangle_n</a:t>
            </a:r>
            <a:r>
              <a:rPr lang="en-US" sz="1200" kern="1200" dirty="0" smtClean="0">
                <a:solidFill>
                  <a:schemeClr val="tx1"/>
                </a:solidFill>
                <a:latin typeface="Times New Roman" charset="0"/>
                <a:ea typeface="ＭＳ Ｐゴシック" charset="0"/>
                <a:cs typeface="+mn-cs"/>
              </a:rPr>
              <a:t> = \sum_{i=1}^</a:t>
            </a:r>
            <a:r>
              <a:rPr lang="en-US" sz="1200" kern="1200" dirty="0" err="1" smtClean="0">
                <a:solidFill>
                  <a:schemeClr val="tx1"/>
                </a:solidFill>
                <a:latin typeface="Times New Roman" charset="0"/>
                <a:ea typeface="ＭＳ Ｐゴシック" charset="0"/>
                <a:cs typeface="+mn-cs"/>
              </a:rPr>
              <a:t>ni</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{n(n+1)}{2}</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141</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\APLbox_n = 2\</a:t>
            </a:r>
            <a:r>
              <a:rPr lang="en-US" sz="1200" kern="1200" dirty="0" err="1" smtClean="0">
                <a:solidFill>
                  <a:schemeClr val="tx1"/>
                </a:solidFill>
                <a:latin typeface="Times New Roman" charset="0"/>
                <a:ea typeface="ＭＳ Ｐゴシック" charset="0"/>
                <a:cs typeface="+mn-cs"/>
              </a:rPr>
              <a:t>triangle_n</a:t>
            </a:r>
            <a:r>
              <a:rPr lang="en-US" sz="1200" kern="1200" dirty="0" smtClean="0">
                <a:solidFill>
                  <a:schemeClr val="tx1"/>
                </a:solidFill>
                <a:latin typeface="Times New Roman" charset="0"/>
                <a:ea typeface="ＭＳ Ｐゴシック" charset="0"/>
                <a:cs typeface="+mn-cs"/>
              </a:rPr>
              <a:t> = 2\sum_{i=1}^</a:t>
            </a:r>
            <a:r>
              <a:rPr lang="en-US" sz="1200" kern="1200" dirty="0" err="1" smtClean="0">
                <a:solidFill>
                  <a:schemeClr val="tx1"/>
                </a:solidFill>
                <a:latin typeface="Times New Roman" charset="0"/>
                <a:ea typeface="ＭＳ Ｐゴシック" charset="0"/>
                <a:cs typeface="+mn-cs"/>
              </a:rPr>
              <a:t>ni</a:t>
            </a:r>
            <a:r>
              <a:rPr lang="en-US" sz="1200" kern="1200" dirty="0" smtClean="0">
                <a:solidFill>
                  <a:schemeClr val="tx1"/>
                </a:solidFill>
                <a:latin typeface="Times New Roman" charset="0"/>
                <a:ea typeface="ＭＳ Ｐゴシック" charset="0"/>
                <a:cs typeface="+mn-cs"/>
              </a:rPr>
              <a:t> = n(n+1)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142</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nth</a:t>
            </a:r>
            <a:r>
              <a:rPr lang="en-US" sz="1200" kern="1200" baseline="0" dirty="0" smtClean="0">
                <a:solidFill>
                  <a:schemeClr val="tx1"/>
                </a:solidFill>
                <a:latin typeface="Times New Roman" charset="0"/>
                <a:ea typeface="ＭＳ Ｐゴシック" charset="0"/>
                <a:cs typeface="+mn-cs"/>
              </a:rPr>
              <a:t> odd number</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143</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Box_n</a:t>
            </a:r>
            <a:r>
              <a:rPr lang="en-US" sz="1200" kern="1200" dirty="0" smtClean="0">
                <a:solidFill>
                  <a:schemeClr val="tx1"/>
                </a:solidFill>
                <a:latin typeface="Times New Roman" charset="0"/>
                <a:ea typeface="ＭＳ Ｐゴシック" charset="0"/>
                <a:cs typeface="+mn-cs"/>
              </a:rPr>
              <a:t> = \sum_{i=1}^n(2i-1) = n^2</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144</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have to wait till the fourth journey for further discussion of the induction.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147</a:t>
            </a:fld>
            <a:endParaRPr lang="en-US"/>
          </a:p>
        </p:txBody>
      </p:sp>
    </p:spTree>
    <p:extLst>
      <p:ext uri="{BB962C8B-B14F-4D97-AF65-F5344CB8AC3E}">
        <p14:creationId xmlns:p14="http://schemas.microsoft.com/office/powerpoint/2010/main" val="2638928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q = 1 + \prod_{i=1}^</a:t>
            </a:r>
            <a:r>
              <a:rPr lang="en-US" sz="1200" kern="1200" dirty="0" err="1" smtClean="0">
                <a:solidFill>
                  <a:schemeClr val="tx1"/>
                </a:solidFill>
                <a:latin typeface="Times New Roman" charset="0"/>
                <a:ea typeface="ＭＳ Ｐゴシック" charset="0"/>
                <a:cs typeface="+mn-cs"/>
              </a:rPr>
              <a:t>np_i</a:t>
            </a:r>
            <a:endParaRPr lang="en-US" sz="1200" kern="1200" dirty="0" smtClean="0">
              <a:solidFill>
                <a:schemeClr val="tx1"/>
              </a:solidFill>
              <a:latin typeface="Times New Roman" charset="0"/>
              <a:ea typeface="ＭＳ Ｐゴシック" charset="0"/>
              <a:cs typeface="+mn-cs"/>
            </a:endParaRPr>
          </a:p>
          <a:p>
            <a:endParaRPr lang="en-US" sz="1200" kern="1200" dirty="0" smtClean="0">
              <a:solidFill>
                <a:schemeClr val="tx1"/>
              </a:solidFill>
              <a:latin typeface="Times New Roman" charset="0"/>
              <a:ea typeface="ＭＳ Ｐゴシック" charset="0"/>
              <a:cs typeface="+mn-cs"/>
            </a:endParaRPr>
          </a:p>
          <a:p>
            <a:r>
              <a:rPr lang="en-US" sz="1200" kern="1200" dirty="0" smtClean="0">
                <a:solidFill>
                  <a:schemeClr val="tx1"/>
                </a:solidFill>
                <a:latin typeface="Times New Roman" charset="0"/>
                <a:ea typeface="ＭＳ Ｐゴシック" charset="0"/>
                <a:cs typeface="+mn-cs"/>
              </a:rPr>
              <a:t>Prime number theorem </a:t>
            </a:r>
          </a:p>
          <a:p>
            <a:r>
              <a:rPr lang="en-US" sz="1200" kern="1200" dirty="0" smtClean="0">
                <a:solidFill>
                  <a:schemeClr val="tx1"/>
                </a:solidFill>
                <a:latin typeface="Times New Roman" charset="0"/>
                <a:ea typeface="ＭＳ Ｐゴシック" charset="0"/>
                <a:cs typeface="+mn-cs"/>
              </a:rPr>
              <a:t>You</a:t>
            </a:r>
            <a:r>
              <a:rPr lang="en-US" sz="1200" kern="1200" baseline="0" dirty="0" smtClean="0">
                <a:solidFill>
                  <a:schemeClr val="tx1"/>
                </a:solidFill>
                <a:latin typeface="Times New Roman" charset="0"/>
                <a:ea typeface="ＭＳ Ｐゴシック" charset="0"/>
                <a:cs typeface="+mn-cs"/>
              </a:rPr>
              <a:t> need to go </a:t>
            </a:r>
            <a:r>
              <a:rPr lang="en-US" sz="1200" kern="1200" baseline="0" dirty="0" err="1" smtClean="0">
                <a:solidFill>
                  <a:schemeClr val="tx1"/>
                </a:solidFill>
                <a:latin typeface="Times New Roman" charset="0"/>
                <a:ea typeface="ＭＳ Ｐゴシック" charset="0"/>
                <a:cs typeface="+mn-cs"/>
              </a:rPr>
              <a:t>ln</a:t>
            </a:r>
            <a:r>
              <a:rPr lang="en-US" sz="1200" kern="1200" baseline="0" dirty="0" smtClean="0">
                <a:solidFill>
                  <a:schemeClr val="tx1"/>
                </a:solidFill>
                <a:latin typeface="Times New Roman" charset="0"/>
                <a:ea typeface="ＭＳ Ｐゴシック" charset="0"/>
                <a:cs typeface="+mn-cs"/>
              </a:rPr>
              <a:t>(n)/4 steps to on the average to find a prime after n.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148</a:t>
            </a:fld>
            <a:endParaRPr lang="en-US"/>
          </a:p>
        </p:txBody>
      </p:sp>
    </p:spTree>
    <p:extLst>
      <p:ext uri="{BB962C8B-B14F-4D97-AF65-F5344CB8AC3E}">
        <p14:creationId xmlns:p14="http://schemas.microsoft.com/office/powerpoint/2010/main" val="6597549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Beta and his measuring the Earth</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149</a:t>
            </a:fld>
            <a:endParaRPr lang="en-US"/>
          </a:p>
        </p:txBody>
      </p:sp>
    </p:spTree>
    <p:extLst>
      <p:ext uri="{BB962C8B-B14F-4D97-AF65-F5344CB8AC3E}">
        <p14:creationId xmlns:p14="http://schemas.microsoft.com/office/powerpoint/2010/main" val="26780576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lemmata</a:t>
            </a:r>
            <a:r>
              <a:rPr lang="en-US" dirty="0" smtClean="0"/>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153</a:t>
            </a:fld>
            <a:endParaRPr lang="en-US"/>
          </a:p>
        </p:txBody>
      </p:sp>
    </p:spTree>
    <p:extLst>
      <p:ext uri="{BB962C8B-B14F-4D97-AF65-F5344CB8AC3E}">
        <p14:creationId xmlns:p14="http://schemas.microsoft.com/office/powerpoint/2010/main" val="1338517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 - b)^2 &amp;= a^2 - 2ab + b^2 \\</a:t>
            </a:r>
          </a:p>
          <a:p>
            <a:r>
              <a:rPr lang="en-US" sz="1200" kern="1200" dirty="0" smtClean="0">
                <a:solidFill>
                  <a:schemeClr val="tx1"/>
                </a:solidFill>
                <a:latin typeface="Times New Roman" charset="0"/>
                <a:ea typeface="ＭＳ Ｐゴシック" charset="0"/>
                <a:cs typeface="+mn-cs"/>
              </a:rPr>
              <a:t>a^2 - b^2 &amp;= (a + b)(a - b) \\</a:t>
            </a:r>
          </a:p>
          <a:p>
            <a:r>
              <a:rPr lang="en-US" sz="1200" kern="1200" dirty="0" smtClean="0">
                <a:solidFill>
                  <a:schemeClr val="tx1"/>
                </a:solidFill>
                <a:latin typeface="Times New Roman" charset="0"/>
                <a:ea typeface="ＭＳ Ｐゴシック" charset="0"/>
                <a:cs typeface="+mn-cs"/>
              </a:rPr>
              <a:t>(a + b)^3 &amp;= a^3 + 3a^2b + 3ab^2 + b^3 \\</a:t>
            </a:r>
          </a:p>
          <a:p>
            <a:r>
              <a:rPr lang="en-US" sz="1200" kern="1200" smtClean="0">
                <a:solidFill>
                  <a:schemeClr val="tx1"/>
                </a:solidFill>
                <a:latin typeface="Times New Roman" charset="0"/>
                <a:ea typeface="ＭＳ Ｐゴシック" charset="0"/>
                <a:cs typeface="+mn-cs"/>
              </a:rPr>
              <a:t>(a - b)^3 &amp;= a^3 - 3a^2b + 3ab^2 - b^3 \\   </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21</a:t>
            </a:fld>
            <a:endParaRPr lang="en-US"/>
          </a:p>
        </p:txBody>
      </p:sp>
    </p:spTree>
    <p:extLst>
      <p:ext uri="{BB962C8B-B14F-4D97-AF65-F5344CB8AC3E}">
        <p14:creationId xmlns:p14="http://schemas.microsoft.com/office/powerpoint/2010/main" val="38035479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value~at~position</a:t>
            </a:r>
            <a:r>
              <a:rPr lang="en-US" sz="1200" kern="1200" dirty="0" smtClean="0">
                <a:solidFill>
                  <a:schemeClr val="tx1"/>
                </a:solidFill>
                <a:latin typeface="Times New Roman" charset="0"/>
                <a:ea typeface="ＭＳ Ｐゴシック" charset="0"/>
                <a:cs typeface="+mn-cs"/>
              </a:rPr>
              <a:t>~}i:~{\</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val</a:t>
            </a:r>
            <a:r>
              <a:rPr lang="en-US" sz="1200" kern="1200" dirty="0" smtClean="0">
                <a:solidFill>
                  <a:schemeClr val="tx1"/>
                </a:solidFill>
                <a:latin typeface="Times New Roman" charset="0"/>
                <a:ea typeface="ＭＳ Ｐゴシック" charset="0"/>
                <a:cs typeface="+mn-cs"/>
              </a:rPr>
              <a:t>}(i) &amp;= 3 + 2i = 2i + 3\\</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position~of~value</a:t>
            </a:r>
            <a:r>
              <a:rPr lang="en-US" sz="1200" kern="1200" dirty="0" smtClean="0">
                <a:solidFill>
                  <a:schemeClr val="tx1"/>
                </a:solidFill>
                <a:latin typeface="Times New Roman" charset="0"/>
                <a:ea typeface="ＭＳ Ｐゴシック" charset="0"/>
                <a:cs typeface="+mn-cs"/>
              </a:rPr>
              <a:t>~}v:~{\</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idx</a:t>
            </a:r>
            <a:r>
              <a:rPr lang="en-US" sz="1200" kern="1200" dirty="0" smtClean="0">
                <a:solidFill>
                  <a:schemeClr val="tx1"/>
                </a:solidFill>
                <a:latin typeface="Times New Roman" charset="0"/>
                <a:ea typeface="ＭＳ Ｐゴシック" charset="0"/>
                <a:cs typeface="+mn-cs"/>
              </a:rPr>
              <a:t>}(v) &amp;=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{v - 3}{2}\\</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step~between~multiples~of</a:t>
            </a:r>
            <a:r>
              <a:rPr lang="en-US" sz="1200" kern="1200" dirty="0" smtClean="0">
                <a:solidFill>
                  <a:schemeClr val="tx1"/>
                </a:solidFill>
                <a:latin typeface="Times New Roman" charset="0"/>
                <a:ea typeface="ＭＳ Ｐゴシック" charset="0"/>
                <a:cs typeface="+mn-cs"/>
              </a:rPr>
              <a:t>}~p:~{\</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step}(i) &amp;=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idx</a:t>
            </a:r>
            <a:r>
              <a:rPr lang="en-US" sz="1200" kern="1200" dirty="0" smtClean="0">
                <a:solidFill>
                  <a:schemeClr val="tx1"/>
                </a:solidFill>
                <a:latin typeface="Times New Roman" charset="0"/>
                <a:ea typeface="ＭＳ Ｐゴシック" charset="0"/>
                <a:cs typeface="+mn-cs"/>
              </a:rPr>
              <a:t>}((n+2)p) - {\</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idx</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np</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np</a:t>
            </a:r>
            <a:r>
              <a:rPr lang="en-US" sz="1200" kern="1200" dirty="0" smtClean="0">
                <a:solidFill>
                  <a:schemeClr val="tx1"/>
                </a:solidFill>
                <a:latin typeface="Times New Roman" charset="0"/>
                <a:ea typeface="ＭＳ Ｐゴシック" charset="0"/>
                <a:cs typeface="+mn-cs"/>
              </a:rPr>
              <a:t> + 2p - 3}{2} -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np</a:t>
            </a:r>
            <a:r>
              <a:rPr lang="en-US" sz="1200" kern="1200" dirty="0" smtClean="0">
                <a:solidFill>
                  <a:schemeClr val="tx1"/>
                </a:solidFill>
                <a:latin typeface="Times New Roman" charset="0"/>
                <a:ea typeface="ＭＳ Ｐゴシック" charset="0"/>
                <a:cs typeface="+mn-cs"/>
              </a:rPr>
              <a:t> - 3}{2} \\&amp;= p = 2i + 3\\</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position~of~square~of~value~at</a:t>
            </a:r>
            <a:r>
              <a:rPr lang="en-US" sz="1200" kern="1200" dirty="0" smtClean="0">
                <a:solidFill>
                  <a:schemeClr val="tx1"/>
                </a:solidFill>
                <a:latin typeface="Times New Roman" charset="0"/>
                <a:ea typeface="ＭＳ Ｐゴシック" charset="0"/>
                <a:cs typeface="+mn-cs"/>
              </a:rPr>
              <a:t>}~i:~{\</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idx</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rm</a:t>
            </a:r>
            <a:r>
              <a:rPr lang="en-US" sz="1200" kern="1200" dirty="0" smtClean="0">
                <a:solidFill>
                  <a:schemeClr val="tx1"/>
                </a:solidFill>
                <a:latin typeface="Times New Roman" charset="0"/>
                <a:ea typeface="ＭＳ Ｐゴシック" charset="0"/>
                <a:cs typeface="+mn-cs"/>
              </a:rPr>
              <a:t> </a:t>
            </a:r>
            <a:r>
              <a:rPr lang="en-US" sz="1200" kern="1200" dirty="0" err="1" smtClean="0">
                <a:solidFill>
                  <a:schemeClr val="tx1"/>
                </a:solidFill>
                <a:latin typeface="Times New Roman" charset="0"/>
                <a:ea typeface="ＭＳ Ｐゴシック" charset="0"/>
                <a:cs typeface="+mn-cs"/>
              </a:rPr>
              <a:t>val</a:t>
            </a:r>
            <a:r>
              <a:rPr lang="en-US" sz="1200" kern="1200" dirty="0" smtClean="0">
                <a:solidFill>
                  <a:schemeClr val="tx1"/>
                </a:solidFill>
                <a:latin typeface="Times New Roman" charset="0"/>
                <a:ea typeface="ＭＳ Ｐゴシック" charset="0"/>
                <a:cs typeface="+mn-cs"/>
              </a:rPr>
              <a:t>}^2(i)) &amp;=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{(2i + 3)^2 - 3}{2} \\</a:t>
            </a:r>
          </a:p>
          <a:p>
            <a:r>
              <a:rPr lang="en-US" sz="1200" kern="1200" dirty="0" smtClean="0">
                <a:solidFill>
                  <a:schemeClr val="tx1"/>
                </a:solidFill>
                <a:latin typeface="Times New Roman" charset="0"/>
                <a:ea typeface="ＭＳ Ｐゴシック" charset="0"/>
                <a:cs typeface="+mn-cs"/>
              </a:rPr>
              <a:t>&amp;=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{4i^2 + 12i + 9 - 3}{2} \\</a:t>
            </a:r>
          </a:p>
          <a:p>
            <a:r>
              <a:rPr lang="en-US" sz="1200" kern="1200" dirty="0" smtClean="0">
                <a:solidFill>
                  <a:schemeClr val="tx1"/>
                </a:solidFill>
                <a:latin typeface="Times New Roman" charset="0"/>
                <a:ea typeface="ＭＳ Ｐゴシック" charset="0"/>
                <a:cs typeface="+mn-cs"/>
              </a:rPr>
              <a:t>&amp;= 2i^2 + 6i + 3</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154</a:t>
            </a:fld>
            <a:endParaRPr lang="en-US"/>
          </a:p>
        </p:txBody>
      </p:sp>
    </p:spTree>
    <p:extLst>
      <p:ext uri="{BB962C8B-B14F-4D97-AF65-F5344CB8AC3E}">
        <p14:creationId xmlns:p14="http://schemas.microsoft.com/office/powerpoint/2010/main" val="22906497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compilers can do it,</a:t>
            </a:r>
            <a:r>
              <a:rPr lang="en-US" baseline="0" dirty="0" smtClean="0"/>
              <a:t> so should we.</a:t>
            </a:r>
          </a:p>
          <a:p>
            <a:r>
              <a:rPr lang="en-US" baseline="0" dirty="0" smtClean="0"/>
              <a:t>(Non-trivial cases need to be done by hand.)</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157</a:t>
            </a:fld>
            <a:endParaRPr lang="en-US"/>
          </a:p>
        </p:txBody>
      </p:sp>
    </p:spTree>
    <p:extLst>
      <p:ext uri="{BB962C8B-B14F-4D97-AF65-F5344CB8AC3E}">
        <p14:creationId xmlns:p14="http://schemas.microsoft.com/office/powerpoint/2010/main" val="12377259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\delta_{step}:~~&amp;(2(i+1) + 3) - (2i + 3) = 2 \\</a:t>
            </a:r>
          </a:p>
          <a:p>
            <a:r>
              <a:rPr lang="en-US" sz="1200" kern="1200" dirty="0" smtClean="0">
                <a:solidFill>
                  <a:schemeClr val="tx1"/>
                </a:solidFill>
                <a:latin typeface="Times New Roman" charset="0"/>
                <a:ea typeface="ＭＳ Ｐゴシック" charset="0"/>
                <a:cs typeface="+mn-cs"/>
              </a:rPr>
              <a:t>\\</a:t>
            </a:r>
          </a:p>
          <a:p>
            <a:r>
              <a:rPr lang="fr-FR" sz="1200" kern="1200" dirty="0" smtClean="0">
                <a:solidFill>
                  <a:schemeClr val="tx1"/>
                </a:solidFill>
                <a:latin typeface="Times New Roman" charset="0"/>
                <a:ea typeface="ＭＳ Ｐゴシック" charset="0"/>
                <a:cs typeface="+mn-cs"/>
              </a:rPr>
              <a:t>\delta_{square}:~~&amp;(2(i+1)^2 + 6(i+1) + 3) -(2i^2 + 6i + 3) </a:t>
            </a:r>
          </a:p>
          <a:p>
            <a:r>
              <a:rPr lang="fr-FR" sz="1200" kern="1200" dirty="0" smtClean="0">
                <a:solidFill>
                  <a:schemeClr val="tx1"/>
                </a:solidFill>
                <a:latin typeface="Times New Roman" charset="0"/>
                <a:ea typeface="ＭＳ Ｐゴシック" charset="0"/>
                <a:cs typeface="+mn-cs"/>
              </a:rPr>
              <a:t>\\&amp;= 4i + 8 = (2i + 3) + (2i + 2 + 3)</a:t>
            </a:r>
          </a:p>
          <a:p>
            <a:r>
              <a:rPr lang="fr-FR" sz="1200" kern="1200" dirty="0" smtClean="0">
                <a:solidFill>
                  <a:schemeClr val="tx1"/>
                </a:solidFill>
                <a:latin typeface="Times New Roman" charset="0"/>
                <a:ea typeface="ＭＳ Ｐゴシック" charset="0"/>
                <a:cs typeface="+mn-cs"/>
              </a:rPr>
              <a:t>\\&amp;= (2i+3) + (2(i + 1) + 3) </a:t>
            </a:r>
          </a:p>
          <a:p>
            <a:r>
              <a:rPr lang="fr-FR" sz="1200" kern="1200" dirty="0" smtClean="0">
                <a:solidFill>
                  <a:schemeClr val="tx1"/>
                </a:solidFill>
                <a:latin typeface="Times New Roman" charset="0"/>
                <a:ea typeface="ＭＳ Ｐゴシック" charset="0"/>
                <a:cs typeface="+mn-cs"/>
              </a:rPr>
              <a:t>\\&amp;= {\</a:t>
            </a:r>
            <a:r>
              <a:rPr lang="fr-FR" sz="1200" kern="1200" dirty="0" err="1" smtClean="0">
                <a:solidFill>
                  <a:schemeClr val="tx1"/>
                </a:solidFill>
                <a:latin typeface="Times New Roman" charset="0"/>
                <a:ea typeface="ＭＳ Ｐゴシック" charset="0"/>
                <a:cs typeface="+mn-cs"/>
              </a:rPr>
              <a:t>rm</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step</a:t>
            </a:r>
            <a:r>
              <a:rPr lang="fr-FR" sz="1200" kern="1200" dirty="0" smtClean="0">
                <a:solidFill>
                  <a:schemeClr val="tx1"/>
                </a:solidFill>
                <a:latin typeface="Times New Roman" charset="0"/>
                <a:ea typeface="ＭＳ Ｐゴシック" charset="0"/>
                <a:cs typeface="+mn-cs"/>
              </a:rPr>
              <a:t>}(i) + {\</a:t>
            </a:r>
            <a:r>
              <a:rPr lang="fr-FR" sz="1200" kern="1200" dirty="0" err="1" smtClean="0">
                <a:solidFill>
                  <a:schemeClr val="tx1"/>
                </a:solidFill>
                <a:latin typeface="Times New Roman" charset="0"/>
                <a:ea typeface="ＭＳ Ｐゴシック" charset="0"/>
                <a:cs typeface="+mn-cs"/>
              </a:rPr>
              <a:t>rm</a:t>
            </a:r>
            <a:r>
              <a:rPr lang="fr-FR" sz="1200" kern="1200" dirty="0" smtClean="0">
                <a:solidFill>
                  <a:schemeClr val="tx1"/>
                </a:solidFill>
                <a:latin typeface="Times New Roman" charset="0"/>
                <a:ea typeface="ＭＳ Ｐゴシック" charset="0"/>
                <a:cs typeface="+mn-cs"/>
              </a:rPr>
              <a:t> </a:t>
            </a:r>
            <a:r>
              <a:rPr lang="fr-FR" sz="1200" kern="1200" dirty="0" err="1" smtClean="0">
                <a:solidFill>
                  <a:schemeClr val="tx1"/>
                </a:solidFill>
                <a:latin typeface="Times New Roman" charset="0"/>
                <a:ea typeface="ＭＳ Ｐゴシック" charset="0"/>
                <a:cs typeface="+mn-cs"/>
              </a:rPr>
              <a:t>step</a:t>
            </a:r>
            <a:r>
              <a:rPr lang="fr-FR" sz="1200" kern="1200" dirty="0" smtClean="0">
                <a:solidFill>
                  <a:schemeClr val="tx1"/>
                </a:solidFill>
                <a:latin typeface="Times New Roman" charset="0"/>
                <a:ea typeface="ＭＳ Ｐゴシック" charset="0"/>
                <a:cs typeface="+mn-cs"/>
              </a:rPr>
              <a:t>}(i + 1) </a:t>
            </a:r>
          </a:p>
          <a:p>
            <a:endParaRPr lang="fr-FR" sz="1200" kern="1200" dirty="0" smtClean="0">
              <a:solidFill>
                <a:schemeClr val="tx1"/>
              </a:solidFill>
              <a:latin typeface="Times New Roman" charset="0"/>
              <a:ea typeface="ＭＳ Ｐゴシック" charset="0"/>
              <a:cs typeface="+mn-cs"/>
            </a:endParaRPr>
          </a:p>
          <a:p>
            <a:r>
              <a:rPr lang="en-US" dirty="0" smtClean="0"/>
              <a:t>A friend remarks: This decomposition is something that would never occur to me in a million years.  Unfortunately, that's a skill I don't think can be taught.  The result is that I can't generalize this learning to my own work.</a:t>
            </a:r>
          </a:p>
          <a:p>
            <a:endParaRPr lang="en-US" dirty="0" smtClean="0"/>
          </a:p>
          <a:p>
            <a:r>
              <a:rPr lang="en-US" dirty="0" smtClean="0"/>
              <a:t>Explain why he is wrong.</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159</a:t>
            </a:fld>
            <a:endParaRPr lang="en-US"/>
          </a:p>
        </p:txBody>
      </p:sp>
    </p:spTree>
    <p:extLst>
      <p:ext uri="{BB962C8B-B14F-4D97-AF65-F5344CB8AC3E}">
        <p14:creationId xmlns:p14="http://schemas.microsoft.com/office/powerpoint/2010/main" val="17983919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160</a:t>
            </a:fld>
            <a:endParaRPr lang="en-US"/>
          </a:p>
        </p:txBody>
      </p:sp>
    </p:spTree>
    <p:extLst>
      <p:ext uri="{BB962C8B-B14F-4D97-AF65-F5344CB8AC3E}">
        <p14:creationId xmlns:p14="http://schemas.microsoft.com/office/powerpoint/2010/main" val="37635759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6 &amp;= 1 + 2 + 3 \\</a:t>
            </a:r>
          </a:p>
          <a:p>
            <a:r>
              <a:rPr lang="en-US" sz="1200" kern="1200" dirty="0" smtClean="0">
                <a:solidFill>
                  <a:schemeClr val="tx1"/>
                </a:solidFill>
                <a:latin typeface="Times New Roman" charset="0"/>
                <a:ea typeface="ＭＳ Ｐゴシック" charset="0"/>
                <a:cs typeface="+mn-cs"/>
              </a:rPr>
              <a:t>28 &amp;= 1 + 2 + 4 + 7 + 14 \\</a:t>
            </a:r>
          </a:p>
          <a:p>
            <a:r>
              <a:rPr lang="en-US" sz="1200" kern="1200" dirty="0" smtClean="0">
                <a:solidFill>
                  <a:schemeClr val="tx1"/>
                </a:solidFill>
                <a:latin typeface="Times New Roman" charset="0"/>
                <a:ea typeface="ＭＳ Ｐゴシック" charset="0"/>
                <a:cs typeface="+mn-cs"/>
              </a:rPr>
              <a:t>496 &amp;= 1 + 2 + 4 + 8 + 16 + 31 + 62 + 124 + 248\\</a:t>
            </a:r>
          </a:p>
          <a:p>
            <a:r>
              <a:rPr lang="de-DE" sz="1200" kern="1200" dirty="0" smtClean="0">
                <a:solidFill>
                  <a:schemeClr val="tx1"/>
                </a:solidFill>
                <a:latin typeface="Times New Roman" charset="0"/>
                <a:ea typeface="ＭＳ Ｐゴシック" charset="0"/>
                <a:cs typeface="+mn-cs"/>
              </a:rPr>
              <a:t>8128 &amp;= 1 + 2 + 4 + 8 + 16 + 32 + 64 + 127\\ &amp;\</a:t>
            </a:r>
            <a:r>
              <a:rPr lang="de-DE" sz="1200" kern="1200" dirty="0" err="1" smtClean="0">
                <a:solidFill>
                  <a:schemeClr val="tx1"/>
                </a:solidFill>
                <a:latin typeface="Times New Roman" charset="0"/>
                <a:ea typeface="ＭＳ Ｐゴシック" charset="0"/>
                <a:cs typeface="+mn-cs"/>
              </a:rPr>
              <a:t>hspace</a:t>
            </a:r>
            <a:r>
              <a:rPr lang="de-DE" sz="1200" kern="1200" dirty="0" smtClean="0">
                <a:solidFill>
                  <a:schemeClr val="tx1"/>
                </a:solidFill>
                <a:latin typeface="Times New Roman" charset="0"/>
                <a:ea typeface="ＭＳ Ｐゴシック" charset="0"/>
                <a:cs typeface="+mn-cs"/>
              </a:rPr>
              <a:t>{1.9em} + 254 + 508 + 1016 + 2032 + 4064</a:t>
            </a:r>
          </a:p>
          <a:p>
            <a:r>
              <a:rPr lang="el-GR" dirty="0" smtClean="0"/>
              <a:t>Νικόμαχος</a:t>
            </a:r>
            <a:endParaRPr lang="en-US" dirty="0" smtClean="0"/>
          </a:p>
          <a:p>
            <a:r>
              <a:rPr lang="en-US" dirty="0" smtClean="0"/>
              <a:t>47 are known today</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168</a:t>
            </a:fld>
            <a:endParaRPr lang="en-US"/>
          </a:p>
        </p:txBody>
      </p:sp>
    </p:spTree>
    <p:extLst>
      <p:ext uri="{BB962C8B-B14F-4D97-AF65-F5344CB8AC3E}">
        <p14:creationId xmlns:p14="http://schemas.microsoft.com/office/powerpoint/2010/main" val="19328489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169</a:t>
            </a:fld>
            <a:endParaRPr lang="en-US"/>
          </a:p>
        </p:txBody>
      </p:sp>
    </p:spTree>
    <p:extLst>
      <p:ext uri="{BB962C8B-B14F-4D97-AF65-F5344CB8AC3E}">
        <p14:creationId xmlns:p14="http://schemas.microsoft.com/office/powerpoint/2010/main" val="19328489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6 = 2\</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 3 &amp;= 2^1\</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(2^2 - 1)\\</a:t>
            </a:r>
          </a:p>
          <a:p>
            <a:r>
              <a:rPr lang="en-US" sz="1200" kern="1200" dirty="0" smtClean="0">
                <a:solidFill>
                  <a:schemeClr val="tx1"/>
                </a:solidFill>
                <a:latin typeface="Times New Roman" charset="0"/>
                <a:ea typeface="ＭＳ Ｐゴシック" charset="0"/>
                <a:cs typeface="+mn-cs"/>
              </a:rPr>
              <a:t>28 = 4\</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 7 &amp;= 2^2\</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(2^3 - 1)\\</a:t>
            </a:r>
          </a:p>
          <a:p>
            <a:r>
              <a:rPr lang="en-US" sz="1200" kern="1200" dirty="0" smtClean="0">
                <a:solidFill>
                  <a:schemeClr val="tx1"/>
                </a:solidFill>
                <a:latin typeface="Times New Roman" charset="0"/>
                <a:ea typeface="ＭＳ Ｐゴシック" charset="0"/>
                <a:cs typeface="+mn-cs"/>
              </a:rPr>
              <a:t>496 = 16 \</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 31 &amp;= 2^4\</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(2^5 - 1)\\</a:t>
            </a:r>
          </a:p>
          <a:p>
            <a:r>
              <a:rPr lang="en-US" sz="1200" kern="1200" dirty="0" smtClean="0">
                <a:solidFill>
                  <a:schemeClr val="tx1"/>
                </a:solidFill>
                <a:latin typeface="Times New Roman" charset="0"/>
                <a:ea typeface="ＭＳ Ｐゴシック" charset="0"/>
                <a:cs typeface="+mn-cs"/>
              </a:rPr>
              <a:t>8128 = 64 \</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 127 &amp;= 2^6\</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(2^7 - 1)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170</a:t>
            </a:fld>
            <a:endParaRPr lang="en-US"/>
          </a:p>
        </p:txBody>
      </p:sp>
    </p:spTree>
    <p:extLst>
      <p:ext uri="{BB962C8B-B14F-4D97-AF65-F5344CB8AC3E}">
        <p14:creationId xmlns:p14="http://schemas.microsoft.com/office/powerpoint/2010/main" val="7034180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6 = 2\</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 3 &amp;= 2^1\</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(2^2 - 1)\\</a:t>
            </a:r>
          </a:p>
          <a:p>
            <a:r>
              <a:rPr lang="en-US" sz="1200" kern="1200" dirty="0" smtClean="0">
                <a:solidFill>
                  <a:schemeClr val="tx1"/>
                </a:solidFill>
                <a:latin typeface="Times New Roman" charset="0"/>
                <a:ea typeface="ＭＳ Ｐゴシック" charset="0"/>
                <a:cs typeface="+mn-cs"/>
              </a:rPr>
              <a:t>28 = 4\</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 7 &amp;= 2^2\</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(2^3 - 1)\\</a:t>
            </a:r>
          </a:p>
          <a:p>
            <a:r>
              <a:rPr lang="da-DK" sz="1200" kern="1200" dirty="0" smtClean="0">
                <a:solidFill>
                  <a:schemeClr val="tx1"/>
                </a:solidFill>
                <a:latin typeface="Times New Roman" charset="0"/>
                <a:ea typeface="ＭＳ Ｐゴシック" charset="0"/>
                <a:cs typeface="+mn-cs"/>
              </a:rPr>
              <a:t>120 = 8\</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]{1.000000,0.000000,0.000000}15} &amp;= 2^3\</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(2^4 - 1) {\</a:t>
            </a:r>
            <a:r>
              <a:rPr lang="da-DK" sz="1200" kern="1200" dirty="0" err="1" smtClean="0">
                <a:solidFill>
                  <a:schemeClr val="tx1"/>
                </a:solidFill>
                <a:latin typeface="Times New Roman" charset="0"/>
                <a:ea typeface="ＭＳ Ｐゴシック" charset="0"/>
                <a:cs typeface="+mn-cs"/>
              </a:rPr>
              <a:t>rm</a:t>
            </a:r>
            <a:r>
              <a:rPr lang="da-DK" sz="1200" kern="1200" dirty="0" smtClean="0">
                <a:solidFill>
                  <a:schemeClr val="tx1"/>
                </a:solidFill>
                <a:latin typeface="Times New Roman" charset="0"/>
                <a:ea typeface="ＭＳ Ｐゴシック" charset="0"/>
                <a:cs typeface="+mn-cs"/>
              </a:rPr>
              <a:t> ~</a:t>
            </a:r>
            <a:r>
              <a:rPr lang="da-DK" sz="1200" kern="1200" dirty="0" err="1" smtClean="0">
                <a:solidFill>
                  <a:schemeClr val="tx1"/>
                </a:solidFill>
                <a:latin typeface="Times New Roman" charset="0"/>
                <a:ea typeface="ＭＳ Ｐゴシック" charset="0"/>
                <a:cs typeface="+mn-cs"/>
              </a:rPr>
              <a:t>not~perfect</a:t>
            </a:r>
            <a:r>
              <a:rPr lang="da-DK" sz="1200" kern="1200" dirty="0" smtClean="0">
                <a:solidFill>
                  <a:schemeClr val="tx1"/>
                </a:solidFill>
                <a:latin typeface="Times New Roman" charset="0"/>
                <a:ea typeface="ＭＳ Ｐゴシック" charset="0"/>
                <a:cs typeface="+mn-cs"/>
              </a:rPr>
              <a:t>}\\</a:t>
            </a:r>
          </a:p>
          <a:p>
            <a:r>
              <a:rPr lang="da-DK" sz="1200" kern="1200" dirty="0" smtClean="0">
                <a:solidFill>
                  <a:schemeClr val="tx1"/>
                </a:solidFill>
                <a:latin typeface="Times New Roman" charset="0"/>
                <a:ea typeface="ＭＳ Ｐゴシック" charset="0"/>
                <a:cs typeface="+mn-cs"/>
              </a:rPr>
              <a:t>496 = 16 \</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 31 &amp;= 2^4\</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(2^5 - 1)\\</a:t>
            </a:r>
          </a:p>
          <a:p>
            <a:r>
              <a:rPr lang="da-DK" sz="1200" kern="1200" dirty="0" smtClean="0">
                <a:solidFill>
                  <a:schemeClr val="tx1"/>
                </a:solidFill>
                <a:latin typeface="Times New Roman" charset="0"/>
                <a:ea typeface="ＭＳ Ｐゴシック" charset="0"/>
                <a:cs typeface="+mn-cs"/>
              </a:rPr>
              <a:t>2016 = 32 \</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 {\</a:t>
            </a:r>
            <a:r>
              <a:rPr lang="da-DK" sz="1200" kern="1200" dirty="0" err="1" smtClean="0">
                <a:solidFill>
                  <a:schemeClr val="tx1"/>
                </a:solidFill>
                <a:latin typeface="Times New Roman" charset="0"/>
                <a:ea typeface="ＭＳ Ｐゴシック" charset="0"/>
                <a:cs typeface="+mn-cs"/>
              </a:rPr>
              <a:t>color</a:t>
            </a:r>
            <a:r>
              <a:rPr lang="da-DK" sz="1200" kern="1200" dirty="0" smtClean="0">
                <a:solidFill>
                  <a:schemeClr val="tx1"/>
                </a:solidFill>
                <a:latin typeface="Times New Roman" charset="0"/>
                <a:ea typeface="ＭＳ Ｐゴシック" charset="0"/>
                <a:cs typeface="+mn-cs"/>
              </a:rPr>
              <a:t>[</a:t>
            </a:r>
            <a:r>
              <a:rPr lang="da-DK" sz="1200" kern="1200" dirty="0" err="1" smtClean="0">
                <a:solidFill>
                  <a:schemeClr val="tx1"/>
                </a:solidFill>
                <a:latin typeface="Times New Roman" charset="0"/>
                <a:ea typeface="ＭＳ Ｐゴシック" charset="0"/>
                <a:cs typeface="+mn-cs"/>
              </a:rPr>
              <a:t>rgb</a:t>
            </a:r>
            <a:r>
              <a:rPr lang="da-DK" sz="1200" kern="1200" dirty="0" smtClean="0">
                <a:solidFill>
                  <a:schemeClr val="tx1"/>
                </a:solidFill>
                <a:latin typeface="Times New Roman" charset="0"/>
                <a:ea typeface="ＭＳ Ｐゴシック" charset="0"/>
                <a:cs typeface="+mn-cs"/>
              </a:rPr>
              <a:t>]{1.000000,0.000000,0.000000}63} &amp;= 2^5\</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(2^6 - 1) {\</a:t>
            </a:r>
            <a:r>
              <a:rPr lang="da-DK" sz="1200" kern="1200" dirty="0" err="1" smtClean="0">
                <a:solidFill>
                  <a:schemeClr val="tx1"/>
                </a:solidFill>
                <a:latin typeface="Times New Roman" charset="0"/>
                <a:ea typeface="ＭＳ Ｐゴシック" charset="0"/>
                <a:cs typeface="+mn-cs"/>
              </a:rPr>
              <a:t>rm</a:t>
            </a:r>
            <a:r>
              <a:rPr lang="da-DK" sz="1200" kern="1200" dirty="0" smtClean="0">
                <a:solidFill>
                  <a:schemeClr val="tx1"/>
                </a:solidFill>
                <a:latin typeface="Times New Roman" charset="0"/>
                <a:ea typeface="ＭＳ Ｐゴシック" charset="0"/>
                <a:cs typeface="+mn-cs"/>
              </a:rPr>
              <a:t> ~</a:t>
            </a:r>
            <a:r>
              <a:rPr lang="da-DK" sz="1200" kern="1200" dirty="0" err="1" smtClean="0">
                <a:solidFill>
                  <a:schemeClr val="tx1"/>
                </a:solidFill>
                <a:latin typeface="Times New Roman" charset="0"/>
                <a:ea typeface="ＭＳ Ｐゴシック" charset="0"/>
                <a:cs typeface="+mn-cs"/>
              </a:rPr>
              <a:t>not~perfect</a:t>
            </a:r>
            <a:r>
              <a:rPr lang="da-DK" sz="1200" kern="1200" dirty="0" smtClean="0">
                <a:solidFill>
                  <a:schemeClr val="tx1"/>
                </a:solidFill>
                <a:latin typeface="Times New Roman" charset="0"/>
                <a:ea typeface="ＭＳ Ｐゴシック" charset="0"/>
                <a:cs typeface="+mn-cs"/>
              </a:rPr>
              <a:t>}\\</a:t>
            </a:r>
          </a:p>
          <a:p>
            <a:r>
              <a:rPr lang="da-DK" sz="1200" kern="1200" dirty="0" smtClean="0">
                <a:solidFill>
                  <a:schemeClr val="tx1"/>
                </a:solidFill>
                <a:latin typeface="Times New Roman" charset="0"/>
                <a:ea typeface="ＭＳ Ｐゴシック" charset="0"/>
                <a:cs typeface="+mn-cs"/>
              </a:rPr>
              <a:t>8128 = 64 \</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 127 &amp;= 2^6\</a:t>
            </a:r>
            <a:r>
              <a:rPr lang="da-DK" sz="1200" kern="1200" dirty="0" err="1" smtClean="0">
                <a:solidFill>
                  <a:schemeClr val="tx1"/>
                </a:solidFill>
                <a:latin typeface="Times New Roman" charset="0"/>
                <a:ea typeface="ＭＳ Ｐゴシック" charset="0"/>
                <a:cs typeface="+mn-cs"/>
              </a:rPr>
              <a:t>cdot</a:t>
            </a:r>
            <a:r>
              <a:rPr lang="da-DK" sz="1200" kern="1200" dirty="0" smtClean="0">
                <a:solidFill>
                  <a:schemeClr val="tx1"/>
                </a:solidFill>
                <a:latin typeface="Times New Roman" charset="0"/>
                <a:ea typeface="ＭＳ Ｐゴシック" charset="0"/>
                <a:cs typeface="+mn-cs"/>
              </a:rPr>
              <a:t>(2^7 - 1)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171</a:t>
            </a:fld>
            <a:endParaRPr lang="en-US"/>
          </a:p>
        </p:txBody>
      </p:sp>
    </p:spTree>
    <p:extLst>
      <p:ext uri="{BB962C8B-B14F-4D97-AF65-F5344CB8AC3E}">
        <p14:creationId xmlns:p14="http://schemas.microsoft.com/office/powerpoint/2010/main" val="19328489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the sum equal to?</a:t>
            </a:r>
          </a:p>
          <a:p>
            <a:endParaRPr lang="en-US" baseline="0" dirty="0" smtClean="0"/>
          </a:p>
          <a:p>
            <a:r>
              <a:rPr lang="en-US" sz="1200" kern="1200" dirty="0" smtClean="0">
                <a:solidFill>
                  <a:schemeClr val="tx1"/>
                </a:solidFill>
                <a:latin typeface="Times New Roman" charset="0"/>
                <a:ea typeface="ＭＳ Ｐゴシック" charset="0"/>
                <a:cs typeface="+mn-cs"/>
              </a:rPr>
              <a:t>\sum_{</a:t>
            </a:r>
            <a:r>
              <a:rPr lang="en-US" sz="1200" kern="1200" dirty="0" err="1" smtClean="0">
                <a:solidFill>
                  <a:schemeClr val="tx1"/>
                </a:solidFill>
                <a:latin typeface="Times New Roman" charset="0"/>
                <a:ea typeface="ＭＳ Ｐゴシック" charset="0"/>
                <a:cs typeface="+mn-cs"/>
              </a:rPr>
              <a:t>i</a:t>
            </a:r>
            <a:r>
              <a:rPr lang="en-US" sz="1200" kern="1200" dirty="0" smtClean="0">
                <a:solidFill>
                  <a:schemeClr val="tx1"/>
                </a:solidFill>
                <a:latin typeface="Times New Roman" charset="0"/>
                <a:ea typeface="ＭＳ Ｐゴシック" charset="0"/>
                <a:cs typeface="+mn-cs"/>
              </a:rPr>
              <a:t>=0}^n2^i</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172</a:t>
            </a:fld>
            <a:endParaRPr lang="en-US"/>
          </a:p>
        </p:txBody>
      </p:sp>
    </p:spTree>
    <p:extLst>
      <p:ext uri="{BB962C8B-B14F-4D97-AF65-F5344CB8AC3E}">
        <p14:creationId xmlns:p14="http://schemas.microsoft.com/office/powerpoint/2010/main" val="36300722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x^2 - y^2 &amp;= (x-y)(x +y)\\</a:t>
            </a:r>
          </a:p>
          <a:p>
            <a:r>
              <a:rPr lang="en-US" sz="1200" kern="1200" dirty="0" smtClean="0">
                <a:solidFill>
                  <a:schemeClr val="tx1"/>
                </a:solidFill>
                <a:latin typeface="Times New Roman" charset="0"/>
                <a:ea typeface="ＭＳ Ｐゴシック" charset="0"/>
                <a:cs typeface="+mn-cs"/>
              </a:rPr>
              <a:t>x^3 - y^3 &amp;= (x-y)(x^2 + </a:t>
            </a:r>
            <a:r>
              <a:rPr lang="en-US" sz="1200" kern="1200" dirty="0" err="1" smtClean="0">
                <a:solidFill>
                  <a:schemeClr val="tx1"/>
                </a:solidFill>
                <a:latin typeface="Times New Roman" charset="0"/>
                <a:ea typeface="ＭＳ Ｐゴシック" charset="0"/>
                <a:cs typeface="+mn-cs"/>
              </a:rPr>
              <a:t>xy</a:t>
            </a:r>
            <a:r>
              <a:rPr lang="en-US" sz="1200" kern="1200" dirty="0" smtClean="0">
                <a:solidFill>
                  <a:schemeClr val="tx1"/>
                </a:solidFill>
                <a:latin typeface="Times New Roman" charset="0"/>
                <a:ea typeface="ＭＳ Ｐゴシック" charset="0"/>
                <a:cs typeface="+mn-cs"/>
              </a:rPr>
              <a:t> + y^2)\\</a:t>
            </a:r>
          </a:p>
          <a:p>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vdots</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x^{n + 1} - y^{n + 1} &amp;= (x-y)(</a:t>
            </a:r>
            <a:r>
              <a:rPr lang="en-US" sz="1200" kern="1200" dirty="0" err="1" smtClean="0">
                <a:solidFill>
                  <a:schemeClr val="tx1"/>
                </a:solidFill>
                <a:latin typeface="Times New Roman" charset="0"/>
                <a:ea typeface="ＭＳ Ｐゴシック" charset="0"/>
                <a:cs typeface="+mn-cs"/>
              </a:rPr>
              <a:t>x^n</a:t>
            </a:r>
            <a:r>
              <a:rPr lang="en-US" sz="1200" kern="1200" dirty="0" smtClean="0">
                <a:solidFill>
                  <a:schemeClr val="tx1"/>
                </a:solidFill>
                <a:latin typeface="Times New Roman" charset="0"/>
                <a:ea typeface="ＭＳ Ｐゴシック" charset="0"/>
                <a:cs typeface="+mn-cs"/>
              </a:rPr>
              <a:t> + x^{n-1}y + \dots + </a:t>
            </a:r>
            <a:r>
              <a:rPr lang="en-US" sz="1200" kern="1200" dirty="0" err="1" smtClean="0">
                <a:solidFill>
                  <a:schemeClr val="tx1"/>
                </a:solidFill>
                <a:latin typeface="Times New Roman" charset="0"/>
                <a:ea typeface="ＭＳ Ｐゴシック" charset="0"/>
                <a:cs typeface="+mn-cs"/>
              </a:rPr>
              <a:t>xy</a:t>
            </a:r>
            <a:r>
              <a:rPr lang="en-US" sz="1200" kern="1200" dirty="0" smtClean="0">
                <a:solidFill>
                  <a:schemeClr val="tx1"/>
                </a:solidFill>
                <a:latin typeface="Times New Roman" charset="0"/>
                <a:ea typeface="ＭＳ Ｐゴシック" charset="0"/>
                <a:cs typeface="+mn-cs"/>
              </a:rPr>
              <a:t>^{n-1} + </a:t>
            </a:r>
            <a:r>
              <a:rPr lang="en-US" sz="1200" kern="1200" dirty="0" err="1" smtClean="0">
                <a:solidFill>
                  <a:schemeClr val="tx1"/>
                </a:solidFill>
                <a:latin typeface="Times New Roman" charset="0"/>
                <a:ea typeface="ＭＳ Ｐゴシック" charset="0"/>
                <a:cs typeface="+mn-cs"/>
              </a:rPr>
              <a:t>y^n</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x(</a:t>
            </a:r>
            <a:r>
              <a:rPr lang="en-US" sz="1200" kern="1200" dirty="0" err="1" smtClean="0">
                <a:solidFill>
                  <a:schemeClr val="tx1"/>
                </a:solidFill>
                <a:latin typeface="Times New Roman" charset="0"/>
                <a:ea typeface="ＭＳ Ｐゴシック" charset="0"/>
                <a:cs typeface="+mn-cs"/>
              </a:rPr>
              <a:t>x^n</a:t>
            </a:r>
            <a:r>
              <a:rPr lang="en-US" sz="1200" kern="1200" dirty="0" smtClean="0">
                <a:solidFill>
                  <a:schemeClr val="tx1"/>
                </a:solidFill>
                <a:latin typeface="Times New Roman" charset="0"/>
                <a:ea typeface="ＭＳ Ｐゴシック" charset="0"/>
                <a:cs typeface="+mn-cs"/>
              </a:rPr>
              <a:t> + x^{n-1}y + \dots + </a:t>
            </a:r>
            <a:r>
              <a:rPr lang="en-US" sz="1200" kern="1200" dirty="0" err="1" smtClean="0">
                <a:solidFill>
                  <a:schemeClr val="tx1"/>
                </a:solidFill>
                <a:latin typeface="Times New Roman" charset="0"/>
                <a:ea typeface="ＭＳ Ｐゴシック" charset="0"/>
                <a:cs typeface="+mn-cs"/>
              </a:rPr>
              <a:t>xy</a:t>
            </a:r>
            <a:r>
              <a:rPr lang="en-US" sz="1200" kern="1200" dirty="0" smtClean="0">
                <a:solidFill>
                  <a:schemeClr val="tx1"/>
                </a:solidFill>
                <a:latin typeface="Times New Roman" charset="0"/>
                <a:ea typeface="ＭＳ Ｐゴシック" charset="0"/>
                <a:cs typeface="+mn-cs"/>
              </a:rPr>
              <a:t>^{n-1} + </a:t>
            </a:r>
            <a:r>
              <a:rPr lang="en-US" sz="1200" kern="1200" dirty="0" err="1" smtClean="0">
                <a:solidFill>
                  <a:schemeClr val="tx1"/>
                </a:solidFill>
                <a:latin typeface="Times New Roman" charset="0"/>
                <a:ea typeface="ＭＳ Ｐゴシック" charset="0"/>
                <a:cs typeface="+mn-cs"/>
              </a:rPr>
              <a:t>y^n</a:t>
            </a:r>
            <a:r>
              <a:rPr lang="en-US" sz="1200" kern="1200" dirty="0" smtClean="0">
                <a:solidFill>
                  <a:schemeClr val="tx1"/>
                </a:solidFill>
                <a:latin typeface="Times New Roman" charset="0"/>
                <a:ea typeface="ＭＳ Ｐゴシック" charset="0"/>
                <a:cs typeface="+mn-cs"/>
              </a:rPr>
              <a:t>) &amp;= x^{n+1} + </a:t>
            </a:r>
            <a:r>
              <a:rPr lang="en-US" sz="1200" kern="1200" dirty="0" err="1" smtClean="0">
                <a:solidFill>
                  <a:schemeClr val="tx1"/>
                </a:solidFill>
                <a:latin typeface="Times New Roman" charset="0"/>
                <a:ea typeface="ＭＳ Ｐゴシック" charset="0"/>
                <a:cs typeface="+mn-cs"/>
              </a:rPr>
              <a:t>x^ny</a:t>
            </a:r>
            <a:r>
              <a:rPr lang="en-US" sz="1200" kern="1200" dirty="0" smtClean="0">
                <a:solidFill>
                  <a:schemeClr val="tx1"/>
                </a:solidFill>
                <a:latin typeface="Times New Roman" charset="0"/>
                <a:ea typeface="ＭＳ Ｐゴシック" charset="0"/>
                <a:cs typeface="+mn-cs"/>
              </a:rPr>
              <a:t> + x^{n-1}y^2+\dots +   </a:t>
            </a:r>
            <a:r>
              <a:rPr lang="en-US" sz="1200" kern="1200" dirty="0" err="1" smtClean="0">
                <a:solidFill>
                  <a:schemeClr val="tx1"/>
                </a:solidFill>
                <a:latin typeface="Times New Roman" charset="0"/>
                <a:ea typeface="ＭＳ Ｐゴシック" charset="0"/>
                <a:cs typeface="+mn-cs"/>
              </a:rPr>
              <a:t>xy^n</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y(</a:t>
            </a:r>
            <a:r>
              <a:rPr lang="en-US" sz="1200" kern="1200" dirty="0" err="1" smtClean="0">
                <a:solidFill>
                  <a:schemeClr val="tx1"/>
                </a:solidFill>
                <a:latin typeface="Times New Roman" charset="0"/>
                <a:ea typeface="ＭＳ Ｐゴシック" charset="0"/>
                <a:cs typeface="+mn-cs"/>
              </a:rPr>
              <a:t>x^n</a:t>
            </a:r>
            <a:r>
              <a:rPr lang="en-US" sz="1200" kern="1200" dirty="0" smtClean="0">
                <a:solidFill>
                  <a:schemeClr val="tx1"/>
                </a:solidFill>
                <a:latin typeface="Times New Roman" charset="0"/>
                <a:ea typeface="ＭＳ Ｐゴシック" charset="0"/>
                <a:cs typeface="+mn-cs"/>
              </a:rPr>
              <a:t> + x^{n-1}y + \dots + </a:t>
            </a:r>
            <a:r>
              <a:rPr lang="en-US" sz="1200" kern="1200" dirty="0" err="1" smtClean="0">
                <a:solidFill>
                  <a:schemeClr val="tx1"/>
                </a:solidFill>
                <a:latin typeface="Times New Roman" charset="0"/>
                <a:ea typeface="ＭＳ Ｐゴシック" charset="0"/>
                <a:cs typeface="+mn-cs"/>
              </a:rPr>
              <a:t>xy</a:t>
            </a:r>
            <a:r>
              <a:rPr lang="en-US" sz="1200" kern="1200" dirty="0" smtClean="0">
                <a:solidFill>
                  <a:schemeClr val="tx1"/>
                </a:solidFill>
                <a:latin typeface="Times New Roman" charset="0"/>
                <a:ea typeface="ＭＳ Ｐゴシック" charset="0"/>
                <a:cs typeface="+mn-cs"/>
              </a:rPr>
              <a:t>^{n-1} + </a:t>
            </a:r>
            <a:r>
              <a:rPr lang="en-US" sz="1200" kern="1200" dirty="0" err="1" smtClean="0">
                <a:solidFill>
                  <a:schemeClr val="tx1"/>
                </a:solidFill>
                <a:latin typeface="Times New Roman" charset="0"/>
                <a:ea typeface="ＭＳ Ｐゴシック" charset="0"/>
                <a:cs typeface="+mn-cs"/>
              </a:rPr>
              <a:t>y^n</a:t>
            </a:r>
            <a:r>
              <a:rPr lang="en-US" sz="1200" kern="1200" dirty="0" smtClean="0">
                <a:solidFill>
                  <a:schemeClr val="tx1"/>
                </a:solidFill>
                <a:latin typeface="Times New Roman" charset="0"/>
                <a:ea typeface="ＭＳ Ｐゴシック" charset="0"/>
                <a:cs typeface="+mn-cs"/>
              </a:rPr>
              <a:t>) &amp;= \</a:t>
            </a:r>
            <a:r>
              <a:rPr lang="en-US" sz="1200" kern="1200" dirty="0" err="1" smtClean="0">
                <a:solidFill>
                  <a:schemeClr val="tx1"/>
                </a:solidFill>
                <a:latin typeface="Times New Roman" charset="0"/>
                <a:ea typeface="ＭＳ Ｐゴシック" charset="0"/>
                <a:cs typeface="+mn-cs"/>
              </a:rPr>
              <a:t>hspace</a:t>
            </a:r>
            <a:r>
              <a:rPr lang="en-US" sz="1200" kern="1200" dirty="0" smtClean="0">
                <a:solidFill>
                  <a:schemeClr val="tx1"/>
                </a:solidFill>
                <a:latin typeface="Times New Roman" charset="0"/>
                <a:ea typeface="ＭＳ Ｐゴシック" charset="0"/>
                <a:cs typeface="+mn-cs"/>
              </a:rPr>
              <a:t>{3.3em} </a:t>
            </a:r>
            <a:r>
              <a:rPr lang="en-US" sz="1200" kern="1200" dirty="0" err="1" smtClean="0">
                <a:solidFill>
                  <a:schemeClr val="tx1"/>
                </a:solidFill>
                <a:latin typeface="Times New Roman" charset="0"/>
                <a:ea typeface="ＭＳ Ｐゴシック" charset="0"/>
                <a:cs typeface="+mn-cs"/>
              </a:rPr>
              <a:t>x^ny</a:t>
            </a:r>
            <a:r>
              <a:rPr lang="en-US" sz="1200" kern="1200" dirty="0" smtClean="0">
                <a:solidFill>
                  <a:schemeClr val="tx1"/>
                </a:solidFill>
                <a:latin typeface="Times New Roman" charset="0"/>
                <a:ea typeface="ＭＳ Ｐゴシック" charset="0"/>
                <a:cs typeface="+mn-cs"/>
              </a:rPr>
              <a:t> + x^{n-1}y^2 +\dots +  </a:t>
            </a:r>
            <a:r>
              <a:rPr lang="en-US" sz="1200" kern="1200" dirty="0" err="1" smtClean="0">
                <a:solidFill>
                  <a:schemeClr val="tx1"/>
                </a:solidFill>
                <a:latin typeface="Times New Roman" charset="0"/>
                <a:ea typeface="ＭＳ Ｐゴシック" charset="0"/>
                <a:cs typeface="+mn-cs"/>
              </a:rPr>
              <a:t>xy^n</a:t>
            </a:r>
            <a:r>
              <a:rPr lang="en-US" sz="1200" kern="1200" dirty="0" smtClean="0">
                <a:solidFill>
                  <a:schemeClr val="tx1"/>
                </a:solidFill>
                <a:latin typeface="Times New Roman" charset="0"/>
                <a:ea typeface="ＭＳ Ｐゴシック" charset="0"/>
                <a:cs typeface="+mn-cs"/>
              </a:rPr>
              <a:t> + y^{n+1}\\  </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173</a:t>
            </a:fld>
            <a:endParaRPr lang="en-US"/>
          </a:p>
        </p:txBody>
      </p:sp>
    </p:spTree>
    <p:extLst>
      <p:ext uri="{BB962C8B-B14F-4D97-AF65-F5344CB8AC3E}">
        <p14:creationId xmlns:p14="http://schemas.microsoft.com/office/powerpoint/2010/main" val="43372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22</a:t>
            </a:fld>
            <a:endParaRPr lang="en-US"/>
          </a:p>
        </p:txBody>
      </p:sp>
    </p:spTree>
    <p:extLst>
      <p:ext uri="{BB962C8B-B14F-4D97-AF65-F5344CB8AC3E}">
        <p14:creationId xmlns:p14="http://schemas.microsoft.com/office/powerpoint/2010/main" val="41707849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x^{2n+1} + y^{2n+1} &amp;= x^{2n+1} - -y^{2n+1} \\&amp;= x^{2n+1} - (-y)^{2n+1}</a:t>
            </a:r>
          </a:p>
          <a:p>
            <a:r>
              <a:rPr lang="fr-FR" sz="1200" kern="1200" dirty="0" smtClean="0">
                <a:solidFill>
                  <a:schemeClr val="tx1"/>
                </a:solidFill>
                <a:latin typeface="Times New Roman" charset="0"/>
                <a:ea typeface="ＭＳ Ｐゴシック" charset="0"/>
                <a:cs typeface="+mn-cs"/>
              </a:rPr>
              <a:t>\\&amp;= (x - (-y))(x^{2n} + x^{2n -1}(-y) + \</a:t>
            </a:r>
            <a:r>
              <a:rPr lang="fr-FR" sz="1200" kern="1200" dirty="0" err="1" smtClean="0">
                <a:solidFill>
                  <a:schemeClr val="tx1"/>
                </a:solidFill>
                <a:latin typeface="Times New Roman" charset="0"/>
                <a:ea typeface="ＭＳ Ｐゴシック" charset="0"/>
                <a:cs typeface="+mn-cs"/>
              </a:rPr>
              <a:t>cdots</a:t>
            </a:r>
            <a:r>
              <a:rPr lang="fr-FR" sz="1200" kern="1200" dirty="0" smtClean="0">
                <a:solidFill>
                  <a:schemeClr val="tx1"/>
                </a:solidFill>
                <a:latin typeface="Times New Roman" charset="0"/>
                <a:ea typeface="ＭＳ Ｐゴシック" charset="0"/>
                <a:cs typeface="+mn-cs"/>
              </a:rPr>
              <a:t> + (-y)^{2n}) \\&amp;=</a:t>
            </a:r>
          </a:p>
          <a:p>
            <a:r>
              <a:rPr lang="en-US" sz="1200" kern="1200" dirty="0" smtClean="0">
                <a:solidFill>
                  <a:schemeClr val="tx1"/>
                </a:solidFill>
                <a:latin typeface="Times New Roman" charset="0"/>
                <a:ea typeface="ＭＳ Ｐゴシック" charset="0"/>
                <a:cs typeface="+mn-cs"/>
              </a:rPr>
              <a:t>(x + y)(x^{2n} - x^{2n -1}y + \</a:t>
            </a:r>
            <a:r>
              <a:rPr lang="en-US" sz="1200" kern="1200" dirty="0" err="1" smtClean="0">
                <a:solidFill>
                  <a:schemeClr val="tx1"/>
                </a:solidFill>
                <a:latin typeface="Times New Roman" charset="0"/>
                <a:ea typeface="ＭＳ Ｐゴシック" charset="0"/>
                <a:cs typeface="+mn-cs"/>
              </a:rPr>
              <a:t>cdots</a:t>
            </a:r>
            <a:r>
              <a:rPr lang="en-US" sz="1200" kern="1200" dirty="0" smtClean="0">
                <a:solidFill>
                  <a:schemeClr val="tx1"/>
                </a:solidFill>
                <a:latin typeface="Times New Roman" charset="0"/>
                <a:ea typeface="ＭＳ Ｐゴシック" charset="0"/>
                <a:cs typeface="+mn-cs"/>
              </a:rPr>
              <a:t> - </a:t>
            </a:r>
            <a:r>
              <a:rPr lang="en-US" sz="1200" kern="1200" dirty="0" err="1" smtClean="0">
                <a:solidFill>
                  <a:schemeClr val="tx1"/>
                </a:solidFill>
                <a:latin typeface="Times New Roman" charset="0"/>
                <a:ea typeface="ＭＳ Ｐゴシック" charset="0"/>
                <a:cs typeface="+mn-cs"/>
              </a:rPr>
              <a:t>xy</a:t>
            </a:r>
            <a:r>
              <a:rPr lang="en-US" sz="1200" kern="1200" dirty="0" smtClean="0">
                <a:solidFill>
                  <a:schemeClr val="tx1"/>
                </a:solidFill>
                <a:latin typeface="Times New Roman" charset="0"/>
                <a:ea typeface="ＭＳ Ｐゴシック" charset="0"/>
                <a:cs typeface="+mn-cs"/>
              </a:rPr>
              <a:t>^{2n-1}+ y^{2n})</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174</a:t>
            </a:fld>
            <a:endParaRPr lang="en-US"/>
          </a:p>
        </p:txBody>
      </p:sp>
    </p:spTree>
    <p:extLst>
      <p:ext uri="{BB962C8B-B14F-4D97-AF65-F5344CB8AC3E}">
        <p14:creationId xmlns:p14="http://schemas.microsoft.com/office/powerpoint/2010/main" val="2967616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\\(2-1)(2^{n-1}+2^{n-2} +\dots + 2 + 1) = </a:t>
            </a:r>
          </a:p>
          <a:p>
            <a:r>
              <a:rPr lang="en-US" sz="1200" kern="1200" dirty="0" smtClean="0">
                <a:solidFill>
                  <a:schemeClr val="tx1"/>
                </a:solidFill>
                <a:latin typeface="Times New Roman" charset="0"/>
                <a:ea typeface="ＭＳ Ｐゴシック" charset="0"/>
                <a:cs typeface="+mn-cs"/>
              </a:rPr>
              <a:t>\sum_{i=0}^{n-1}2^i = 2^n-1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175</a:t>
            </a:fld>
            <a:endParaRPr lang="en-US"/>
          </a:p>
        </p:txBody>
      </p:sp>
    </p:spTree>
    <p:extLst>
      <p:ext uri="{BB962C8B-B14F-4D97-AF65-F5344CB8AC3E}">
        <p14:creationId xmlns:p14="http://schemas.microsoft.com/office/powerpoint/2010/main" val="37141544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\\n =~&amp;p^{a_1}_1 p^{a_2}_2\dots p^{</a:t>
            </a:r>
            <a:r>
              <a:rPr lang="en-US" sz="1200" kern="1200" dirty="0" err="1" smtClean="0">
                <a:solidFill>
                  <a:schemeClr val="tx1"/>
                </a:solidFill>
                <a:latin typeface="Times New Roman" charset="0"/>
                <a:ea typeface="ＭＳ Ｐゴシック" charset="0"/>
                <a:cs typeface="+mn-cs"/>
              </a:rPr>
              <a:t>a_m</a:t>
            </a:r>
            <a:r>
              <a:rPr lang="en-US" sz="1200" kern="1200" dirty="0" smtClean="0">
                <a:solidFill>
                  <a:schemeClr val="tx1"/>
                </a:solidFill>
                <a:latin typeface="Times New Roman" charset="0"/>
                <a:ea typeface="ＭＳ Ｐゴシック" charset="0"/>
                <a:cs typeface="+mn-cs"/>
              </a:rPr>
              <a:t>}_m\\</a:t>
            </a:r>
          </a:p>
          <a:p>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\sigma(n) &amp;=</a:t>
            </a:r>
          </a:p>
          <a:p>
            <a:r>
              <a:rPr lang="en-US" sz="1200" kern="1200" dirty="0" smtClean="0">
                <a:solidFill>
                  <a:schemeClr val="tx1"/>
                </a:solidFill>
                <a:latin typeface="Times New Roman" charset="0"/>
                <a:ea typeface="ＭＳ Ｐゴシック" charset="0"/>
                <a:cs typeface="+mn-cs"/>
              </a:rPr>
              <a:t>\prod_{i=1}^m(1 + </a:t>
            </a:r>
            <a:r>
              <a:rPr lang="en-US" sz="1200" kern="1200" dirty="0" err="1" smtClean="0">
                <a:solidFill>
                  <a:schemeClr val="tx1"/>
                </a:solidFill>
                <a:latin typeface="Times New Roman" charset="0"/>
                <a:ea typeface="ＭＳ Ｐゴシック" charset="0"/>
                <a:cs typeface="+mn-cs"/>
              </a:rPr>
              <a:t>p_i</a:t>
            </a:r>
            <a:r>
              <a:rPr lang="en-US" sz="1200" kern="1200" dirty="0" smtClean="0">
                <a:solidFill>
                  <a:schemeClr val="tx1"/>
                </a:solidFill>
                <a:latin typeface="Times New Roman" charset="0"/>
                <a:ea typeface="ＭＳ Ｐゴシック" charset="0"/>
                <a:cs typeface="+mn-cs"/>
              </a:rPr>
              <a:t> + p_i^2 + \dots + </a:t>
            </a:r>
            <a:r>
              <a:rPr lang="en-US" sz="1200" kern="1200" dirty="0" err="1" smtClean="0">
                <a:solidFill>
                  <a:schemeClr val="tx1"/>
                </a:solidFill>
                <a:latin typeface="Times New Roman" charset="0"/>
                <a:ea typeface="ＭＳ Ｐゴシック" charset="0"/>
                <a:cs typeface="+mn-cs"/>
              </a:rPr>
              <a:t>p_i</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a_i</a:t>
            </a:r>
            <a:r>
              <a:rPr lang="en-US" sz="1200" kern="1200" dirty="0" smtClean="0">
                <a:solidFill>
                  <a:schemeClr val="tx1"/>
                </a:solidFill>
                <a:latin typeface="Times New Roman" charset="0"/>
                <a:ea typeface="ＭＳ Ｐゴシック" charset="0"/>
                <a:cs typeface="+mn-cs"/>
              </a:rPr>
              <a:t>})\\</a:t>
            </a:r>
          </a:p>
          <a:p>
            <a:r>
              <a:rPr lang="en-US" sz="1200" kern="1200" dirty="0" smtClean="0">
                <a:solidFill>
                  <a:schemeClr val="tx1"/>
                </a:solidFill>
                <a:latin typeface="Times New Roman" charset="0"/>
                <a:ea typeface="ＭＳ Ｐゴシック" charset="0"/>
                <a:cs typeface="+mn-cs"/>
              </a:rPr>
              <a:t>&amp;=\prod_{i=1}^m\</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p_i</a:t>
            </a:r>
            <a:r>
              <a:rPr lang="en-US" sz="1200" kern="1200" dirty="0" smtClean="0">
                <a:solidFill>
                  <a:schemeClr val="tx1"/>
                </a:solidFill>
                <a:latin typeface="Times New Roman" charset="0"/>
                <a:ea typeface="ＭＳ Ｐゴシック" charset="0"/>
                <a:cs typeface="+mn-cs"/>
              </a:rPr>
              <a:t>^{a_i+1}-1}{</a:t>
            </a:r>
            <a:r>
              <a:rPr lang="en-US" sz="1200" kern="1200" dirty="0" err="1" smtClean="0">
                <a:solidFill>
                  <a:schemeClr val="tx1"/>
                </a:solidFill>
                <a:latin typeface="Times New Roman" charset="0"/>
                <a:ea typeface="ＭＳ Ｐゴシック" charset="0"/>
                <a:cs typeface="+mn-cs"/>
              </a:rPr>
              <a:t>p_i</a:t>
            </a:r>
            <a:r>
              <a:rPr lang="en-US" sz="1200" kern="1200" dirty="0" smtClean="0">
                <a:solidFill>
                  <a:schemeClr val="tx1"/>
                </a:solidFill>
                <a:latin typeface="Times New Roman" charset="0"/>
                <a:ea typeface="ＭＳ Ｐゴシック" charset="0"/>
                <a:cs typeface="+mn-cs"/>
              </a:rPr>
              <a:t> - 1}</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176</a:t>
            </a:fld>
            <a:endParaRPr lang="en-US"/>
          </a:p>
        </p:txBody>
      </p:sp>
    </p:spTree>
    <p:extLst>
      <p:ext uri="{BB962C8B-B14F-4D97-AF65-F5344CB8AC3E}">
        <p14:creationId xmlns:p14="http://schemas.microsoft.com/office/powerpoint/2010/main" val="22600408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Q &amp;= 2^{n-1}(2^n-1)\\</a:t>
            </a:r>
          </a:p>
          <a:p>
            <a:r>
              <a:rPr lang="en-US" sz="1200" kern="1200" dirty="0" smtClean="0">
                <a:solidFill>
                  <a:schemeClr val="tx1"/>
                </a:solidFill>
                <a:latin typeface="Times New Roman" charset="0"/>
                <a:ea typeface="ＭＳ Ｐゴシック" charset="0"/>
                <a:cs typeface="+mn-cs"/>
              </a:rPr>
              <a:t>m &amp;= 2, ~p_1 = 2, ~a_1= n-1, ~p_2=2^n-1, ~a_2 = 1\\</a:t>
            </a:r>
          </a:p>
          <a:p>
            <a:r>
              <a:rPr lang="en-US" sz="1200" kern="1200" dirty="0" smtClean="0">
                <a:solidFill>
                  <a:schemeClr val="tx1"/>
                </a:solidFill>
                <a:latin typeface="Times New Roman" charset="0"/>
                <a:ea typeface="ＭＳ Ｐゴシック" charset="0"/>
                <a:cs typeface="+mn-cs"/>
              </a:rPr>
              <a:t>\sigma(Q) &amp;= \</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{2^{(n-1) + 1} -1}{1}\</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a:t>
            </a:r>
            <a:r>
              <a:rPr lang="en-US" sz="1200" kern="1200" dirty="0" err="1" smtClean="0">
                <a:solidFill>
                  <a:schemeClr val="tx1"/>
                </a:solidFill>
                <a:latin typeface="Times New Roman" charset="0"/>
                <a:ea typeface="ＭＳ Ｐゴシック" charset="0"/>
                <a:cs typeface="+mn-cs"/>
              </a:rPr>
              <a:t>frac</a:t>
            </a:r>
            <a:r>
              <a:rPr lang="en-US" sz="1200" kern="1200" dirty="0" smtClean="0">
                <a:solidFill>
                  <a:schemeClr val="tx1"/>
                </a:solidFill>
                <a:latin typeface="Times New Roman" charset="0"/>
                <a:ea typeface="ＭＳ Ｐゴシック" charset="0"/>
                <a:cs typeface="+mn-cs"/>
              </a:rPr>
              <a:t>{(2^n-1)^2 -1}{(2^n-1) -1}\\</a:t>
            </a:r>
          </a:p>
          <a:p>
            <a:r>
              <a:rPr lang="en-US" sz="1200" kern="1200" dirty="0" smtClean="0">
                <a:solidFill>
                  <a:schemeClr val="tx1"/>
                </a:solidFill>
                <a:latin typeface="Times New Roman" charset="0"/>
                <a:ea typeface="ＭＳ Ｐゴシック" charset="0"/>
                <a:cs typeface="+mn-cs"/>
              </a:rPr>
              <a:t>&amp;=(2^n -1)((2^n -1) +1) \\</a:t>
            </a:r>
          </a:p>
          <a:p>
            <a:r>
              <a:rPr lang="en-US" sz="1200" kern="1200" dirty="0" smtClean="0">
                <a:solidFill>
                  <a:schemeClr val="tx1"/>
                </a:solidFill>
                <a:latin typeface="Times New Roman" charset="0"/>
                <a:ea typeface="ＭＳ Ｐゴシック" charset="0"/>
                <a:cs typeface="+mn-cs"/>
              </a:rPr>
              <a:t>&amp;=2^n(2^n -1) = 2 \</a:t>
            </a:r>
            <a:r>
              <a:rPr lang="en-US" sz="1200" kern="1200" dirty="0" err="1" smtClean="0">
                <a:solidFill>
                  <a:schemeClr val="tx1"/>
                </a:solidFill>
                <a:latin typeface="Times New Roman" charset="0"/>
                <a:ea typeface="ＭＳ Ｐゴシック" charset="0"/>
                <a:cs typeface="+mn-cs"/>
              </a:rPr>
              <a:t>cdot</a:t>
            </a:r>
            <a:r>
              <a:rPr lang="en-US" sz="1200" kern="1200" dirty="0" smtClean="0">
                <a:solidFill>
                  <a:schemeClr val="tx1"/>
                </a:solidFill>
                <a:latin typeface="Times New Roman" charset="0"/>
                <a:ea typeface="ＭＳ Ｐゴシック" charset="0"/>
                <a:cs typeface="+mn-cs"/>
              </a:rPr>
              <a:t> 2^{n-1}(2^n-1)=2Q\\</a:t>
            </a:r>
          </a:p>
          <a:p>
            <a:r>
              <a:rPr lang="en-US" sz="1200" kern="1200" dirty="0" smtClean="0">
                <a:solidFill>
                  <a:schemeClr val="tx1"/>
                </a:solidFill>
                <a:latin typeface="Times New Roman" charset="0"/>
                <a:ea typeface="ＭＳ Ｐゴシック" charset="0"/>
                <a:cs typeface="+mn-cs"/>
              </a:rPr>
              <a:t>\alpha(Q) &amp;= \sigma(Q) - Q = Q</a:t>
            </a:r>
          </a:p>
        </p:txBody>
      </p:sp>
      <p:sp>
        <p:nvSpPr>
          <p:cNvPr id="4" name="Slide Number Placeholder 3"/>
          <p:cNvSpPr>
            <a:spLocks noGrp="1"/>
          </p:cNvSpPr>
          <p:nvPr>
            <p:ph type="sldNum" sz="quarter" idx="10"/>
          </p:nvPr>
        </p:nvSpPr>
        <p:spPr/>
        <p:txBody>
          <a:bodyPr/>
          <a:lstStyle/>
          <a:p>
            <a:fld id="{D96BEE2E-A57D-DB46-BA08-0F83851AFB1F}" type="slidenum">
              <a:rPr lang="en-US" smtClean="0"/>
              <a:pPr/>
              <a:t>179</a:t>
            </a:fld>
            <a:endParaRPr lang="en-US"/>
          </a:p>
        </p:txBody>
      </p:sp>
    </p:spTree>
    <p:extLst>
      <p:ext uri="{BB962C8B-B14F-4D97-AF65-F5344CB8AC3E}">
        <p14:creationId xmlns:p14="http://schemas.microsoft.com/office/powerpoint/2010/main" val="32781188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182</a:t>
            </a:fld>
            <a:endParaRPr lang="en-US"/>
          </a:p>
        </p:txBody>
      </p:sp>
    </p:spTree>
    <p:extLst>
      <p:ext uri="{BB962C8B-B14F-4D97-AF65-F5344CB8AC3E}">
        <p14:creationId xmlns:p14="http://schemas.microsoft.com/office/powerpoint/2010/main" val="2336976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Marcellus takes the machines as his personal loot…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183</a:t>
            </a:fld>
            <a:endParaRPr lang="en-US"/>
          </a:p>
        </p:txBody>
      </p:sp>
    </p:spTree>
    <p:extLst>
      <p:ext uri="{BB962C8B-B14F-4D97-AF65-F5344CB8AC3E}">
        <p14:creationId xmlns:p14="http://schemas.microsoft.com/office/powerpoint/2010/main" val="9005997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09F14-B707-014A-A399-A650B198FD9C}" type="slidenum">
              <a:rPr lang="en-US"/>
              <a:pPr/>
              <a:t>185</a:t>
            </a:fld>
            <a:endParaRPr lang="en-US"/>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Victor</a:t>
            </a:r>
            <a:r>
              <a:rPr lang="en-US" baseline="0" dirty="0" smtClean="0"/>
              <a:t> J. Katz “A History of Mathematics” page 436</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186</a:t>
            </a:fld>
            <a:endParaRPr lang="en-US"/>
          </a:p>
        </p:txBody>
      </p:sp>
    </p:spTree>
    <p:extLst>
      <p:ext uri="{BB962C8B-B14F-4D97-AF65-F5344CB8AC3E}">
        <p14:creationId xmlns:p14="http://schemas.microsoft.com/office/powerpoint/2010/main" val="24888947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mn-cs"/>
              </a:rPr>
              <a:t>2^{23} -1 &amp;= 8388607= 47 \times 178481  \\</a:t>
            </a:r>
          </a:p>
          <a:p>
            <a:r>
              <a:rPr lang="en-US" sz="1200" kern="1200" dirty="0" smtClean="0">
                <a:solidFill>
                  <a:schemeClr val="tx1"/>
                </a:solidFill>
                <a:latin typeface="Times New Roman" charset="0"/>
                <a:ea typeface="ＭＳ Ｐゴシック" charset="0"/>
                <a:cs typeface="+mn-cs"/>
              </a:rPr>
              <a:t>2^{37} -1 &amp;= 137438953471 = 223 \times 61631877</a:t>
            </a:r>
          </a:p>
          <a:p>
            <a:endParaRPr lang="en-US" sz="1200" kern="1200" dirty="0" smtClean="0">
              <a:solidFill>
                <a:schemeClr val="tx1"/>
              </a:solidFill>
              <a:latin typeface="Times New Roman" charset="0"/>
              <a:ea typeface="ＭＳ Ｐゴシック" charset="0"/>
              <a:cs typeface="+mn-cs"/>
            </a:endParaRPr>
          </a:p>
          <a:p>
            <a:r>
              <a:rPr lang="en-US" dirty="0" smtClean="0"/>
              <a:t>233 * 1103 * 2089 = 536870911 = ( 2 ^ 29 ) – 1 (Euler)</a:t>
            </a:r>
            <a:endParaRPr lang="en-US" sz="1200" kern="1200" dirty="0" smtClean="0">
              <a:solidFill>
                <a:schemeClr val="tx1"/>
              </a:solidFill>
              <a:latin typeface="Times New Roman"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190</a:t>
            </a:fld>
            <a:endParaRPr lang="en-US"/>
          </a:p>
        </p:txBody>
      </p:sp>
    </p:spTree>
    <p:extLst>
      <p:ext uri="{BB962C8B-B14F-4D97-AF65-F5344CB8AC3E}">
        <p14:creationId xmlns:p14="http://schemas.microsoft.com/office/powerpoint/2010/main" val="4571425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 Weil,</a:t>
            </a:r>
            <a:r>
              <a:rPr lang="en-US" baseline="0" dirty="0" smtClean="0"/>
              <a:t> Number Theory, page 55</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192</a:t>
            </a:fld>
            <a:endParaRPr lang="en-US"/>
          </a:p>
        </p:txBody>
      </p:sp>
    </p:spTree>
    <p:extLst>
      <p:ext uri="{BB962C8B-B14F-4D97-AF65-F5344CB8AC3E}">
        <p14:creationId xmlns:p14="http://schemas.microsoft.com/office/powerpoint/2010/main" val="287471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A7248A-93BC-6C45-A240-D1109F9E3301}" type="slidenum">
              <a:rPr lang="en-US"/>
              <a:pPr/>
              <a:t>‹#›</a:t>
            </a:fld>
            <a:endParaRPr lang="en-US"/>
          </a:p>
        </p:txBody>
      </p:sp>
    </p:spTree>
    <p:extLst>
      <p:ext uri="{BB962C8B-B14F-4D97-AF65-F5344CB8AC3E}">
        <p14:creationId xmlns:p14="http://schemas.microsoft.com/office/powerpoint/2010/main" val="3891042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4C99867-F955-264F-A565-00EE4126AFA1}" type="slidenum">
              <a:rPr lang="en-US"/>
              <a:pPr/>
              <a:t>‹#›</a:t>
            </a:fld>
            <a:endParaRPr lang="en-US"/>
          </a:p>
        </p:txBody>
      </p:sp>
    </p:spTree>
    <p:extLst>
      <p:ext uri="{BB962C8B-B14F-4D97-AF65-F5344CB8AC3E}">
        <p14:creationId xmlns:p14="http://schemas.microsoft.com/office/powerpoint/2010/main" val="186651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F34652-C79B-354E-B6CF-4950E5F4AB27}" type="slidenum">
              <a:rPr lang="en-US"/>
              <a:pPr/>
              <a:t>‹#›</a:t>
            </a:fld>
            <a:endParaRPr lang="en-US"/>
          </a:p>
        </p:txBody>
      </p:sp>
    </p:spTree>
    <p:extLst>
      <p:ext uri="{BB962C8B-B14F-4D97-AF65-F5344CB8AC3E}">
        <p14:creationId xmlns:p14="http://schemas.microsoft.com/office/powerpoint/2010/main" val="334925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A04D0C-89BA-0845-9137-904D20B84DDB}" type="slidenum">
              <a:rPr lang="en-US"/>
              <a:pPr/>
              <a:t>‹#›</a:t>
            </a:fld>
            <a:endParaRPr lang="en-US"/>
          </a:p>
        </p:txBody>
      </p:sp>
    </p:spTree>
    <p:extLst>
      <p:ext uri="{BB962C8B-B14F-4D97-AF65-F5344CB8AC3E}">
        <p14:creationId xmlns:p14="http://schemas.microsoft.com/office/powerpoint/2010/main" val="400097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17DF23-6B3D-7640-BE5C-90D7B21E2E45}" type="slidenum">
              <a:rPr lang="en-US"/>
              <a:pPr/>
              <a:t>‹#›</a:t>
            </a:fld>
            <a:endParaRPr lang="en-US"/>
          </a:p>
        </p:txBody>
      </p:sp>
    </p:spTree>
    <p:extLst>
      <p:ext uri="{BB962C8B-B14F-4D97-AF65-F5344CB8AC3E}">
        <p14:creationId xmlns:p14="http://schemas.microsoft.com/office/powerpoint/2010/main" val="405321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42048D-A27E-BE44-8806-BBC031D74AF9}" type="slidenum">
              <a:rPr lang="en-US"/>
              <a:pPr/>
              <a:t>‹#›</a:t>
            </a:fld>
            <a:endParaRPr lang="en-US"/>
          </a:p>
        </p:txBody>
      </p:sp>
    </p:spTree>
    <p:extLst>
      <p:ext uri="{BB962C8B-B14F-4D97-AF65-F5344CB8AC3E}">
        <p14:creationId xmlns:p14="http://schemas.microsoft.com/office/powerpoint/2010/main" val="174961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E9851DE-E25E-FB44-B79E-8D6781B852DF}" type="slidenum">
              <a:rPr lang="en-US"/>
              <a:pPr/>
              <a:t>‹#›</a:t>
            </a:fld>
            <a:endParaRPr lang="en-US"/>
          </a:p>
        </p:txBody>
      </p:sp>
    </p:spTree>
    <p:extLst>
      <p:ext uri="{BB962C8B-B14F-4D97-AF65-F5344CB8AC3E}">
        <p14:creationId xmlns:p14="http://schemas.microsoft.com/office/powerpoint/2010/main" val="1479897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390060D-1EE0-AD4D-BE99-A9D595E32993}" type="slidenum">
              <a:rPr lang="en-US"/>
              <a:pPr/>
              <a:t>‹#›</a:t>
            </a:fld>
            <a:endParaRPr lang="en-US"/>
          </a:p>
        </p:txBody>
      </p:sp>
    </p:spTree>
    <p:extLst>
      <p:ext uri="{BB962C8B-B14F-4D97-AF65-F5344CB8AC3E}">
        <p14:creationId xmlns:p14="http://schemas.microsoft.com/office/powerpoint/2010/main" val="124538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C7DE2F5-9581-C142-8FC5-6D2FCCC05E9B}" type="slidenum">
              <a:rPr lang="en-US"/>
              <a:pPr/>
              <a:t>‹#›</a:t>
            </a:fld>
            <a:endParaRPr lang="en-US"/>
          </a:p>
        </p:txBody>
      </p:sp>
    </p:spTree>
    <p:extLst>
      <p:ext uri="{BB962C8B-B14F-4D97-AF65-F5344CB8AC3E}">
        <p14:creationId xmlns:p14="http://schemas.microsoft.com/office/powerpoint/2010/main" val="298790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93CC75-535D-034F-89FC-9BA5CB98B104}" type="slidenum">
              <a:rPr lang="en-US"/>
              <a:pPr/>
              <a:t>‹#›</a:t>
            </a:fld>
            <a:endParaRPr lang="en-US"/>
          </a:p>
        </p:txBody>
      </p:sp>
    </p:spTree>
    <p:extLst>
      <p:ext uri="{BB962C8B-B14F-4D97-AF65-F5344CB8AC3E}">
        <p14:creationId xmlns:p14="http://schemas.microsoft.com/office/powerpoint/2010/main" val="192065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65694A-4D2A-B247-B56A-8ECDD6BAE017}" type="slidenum">
              <a:rPr lang="en-US"/>
              <a:pPr/>
              <a:t>‹#›</a:t>
            </a:fld>
            <a:endParaRPr lang="en-US"/>
          </a:p>
        </p:txBody>
      </p:sp>
    </p:spTree>
    <p:extLst>
      <p:ext uri="{BB962C8B-B14F-4D97-AF65-F5344CB8AC3E}">
        <p14:creationId xmlns:p14="http://schemas.microsoft.com/office/powerpoint/2010/main" val="2882963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6304A48A-F4D0-7641-8344-027D82B7F4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9.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0.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3.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4.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formatik.uni-trier.de/~ley/db/journals/siamcomp/siamcomp14.html%23Fiduccia85"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5.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6.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8.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1.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62.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3.e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4.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48.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emf"/><Relationship Id="rId7" Type="http://schemas.openxmlformats.org/officeDocument/2006/relationships/image" Target="../media/image69.emf"/><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1.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3.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5.em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6.emf"/></Relationships>
</file>

<file path=ppt/slides/_rels/slide172.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9.em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0.emf"/></Relationships>
</file>

<file path=ppt/slides/_rels/slide175.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4.em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7.em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8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3.e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emf"/><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97.emf"/></Relationships>
</file>

<file path=ppt/slides/_rels/slide199.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1.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2.emf"/></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3.emf"/></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4.emf"/></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5.emf"/></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e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6.emf"/></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07.emf"/></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08.emf"/></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09.emf"/></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0.emf"/></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1.emf"/></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e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13.emf"/></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14.emf"/></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15.emf"/></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16.emf"/></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117.emf"/></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18.emf"/></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19.emf"/></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20.emf"/></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emf"/></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22.emf"/></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23.emf"/></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24.emf"/></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25.em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emf"/></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emf"/><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246.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emf"/><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31.emf"/></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informatik.uni-trier.de/~ley/db/conf/pldi/pldi1987.html%23Boehm87"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3.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gi.com/tech/stl/Rope.html"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6.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0"/>
            <a:ext cx="7772400" cy="1143000"/>
          </a:xfrm>
          <a:noFill/>
        </p:spPr>
        <p:txBody>
          <a:bodyPr/>
          <a:lstStyle/>
          <a:p>
            <a:r>
              <a:rPr lang="en-US" sz="4800" i="1" dirty="0" smtClean="0"/>
              <a:t>Four Journeys</a:t>
            </a:r>
            <a:endParaRPr lang="en-US" dirty="0"/>
          </a:p>
        </p:txBody>
      </p:sp>
      <p:sp>
        <p:nvSpPr>
          <p:cNvPr id="2051" name="Rectangle 3"/>
          <p:cNvSpPr>
            <a:spLocks noGrp="1" noChangeArrowheads="1"/>
          </p:cNvSpPr>
          <p:nvPr>
            <p:ph type="subTitle" idx="1"/>
          </p:nvPr>
        </p:nvSpPr>
        <p:spPr/>
        <p:txBody>
          <a:bodyPr/>
          <a:lstStyle/>
          <a:p>
            <a:r>
              <a:rPr lang="en-US" sz="4000"/>
              <a:t>Alexander</a:t>
            </a:r>
            <a:r>
              <a:rPr lang="en-US"/>
              <a:t> </a:t>
            </a:r>
            <a:r>
              <a:rPr lang="en-US" sz="4000"/>
              <a:t>Stepanov</a:t>
            </a:r>
            <a:endParaRPr lang="en-US"/>
          </a:p>
          <a:p>
            <a:endParaRPr lang="en-US" b="1"/>
          </a:p>
        </p:txBody>
      </p:sp>
      <p:sp>
        <p:nvSpPr>
          <p:cNvPr id="3" name="Slide Number Placeholder 2"/>
          <p:cNvSpPr>
            <a:spLocks noGrp="1"/>
          </p:cNvSpPr>
          <p:nvPr>
            <p:ph type="sldNum" sz="quarter" idx="12"/>
          </p:nvPr>
        </p:nvSpPr>
        <p:spPr/>
        <p:txBody>
          <a:bodyPr/>
          <a:lstStyle/>
          <a:p>
            <a:fld id="{74A7248A-93BC-6C45-A240-D1109F9E3301}"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Deductive vs. Historical Approach</a:t>
            </a:r>
            <a:endParaRPr lang="en-US" dirty="0"/>
          </a:p>
        </p:txBody>
      </p:sp>
      <p:sp>
        <p:nvSpPr>
          <p:cNvPr id="3" name="Content Placeholder 2"/>
          <p:cNvSpPr>
            <a:spLocks noGrp="1"/>
          </p:cNvSpPr>
          <p:nvPr>
            <p:ph idx="1"/>
          </p:nvPr>
        </p:nvSpPr>
        <p:spPr/>
        <p:txBody>
          <a:bodyPr/>
          <a:lstStyle/>
          <a:p>
            <a:r>
              <a:rPr lang="en-US" i="1" dirty="0" err="1" smtClean="0"/>
              <a:t>EoP</a:t>
            </a:r>
            <a:r>
              <a:rPr lang="en-US" dirty="0" smtClean="0"/>
              <a:t> presents facts.</a:t>
            </a:r>
          </a:p>
          <a:p>
            <a:r>
              <a:rPr lang="en-US" i="1" dirty="0" smtClean="0"/>
              <a:t>Four Journeys </a:t>
            </a:r>
            <a:r>
              <a:rPr lang="en-US" dirty="0" smtClean="0"/>
              <a:t>presents the intuition behind the facts.</a:t>
            </a:r>
          </a:p>
          <a:p>
            <a:r>
              <a:rPr lang="en-US" dirty="0" smtClean="0"/>
              <a:t>They complement each other.</a:t>
            </a:r>
          </a:p>
          <a:p>
            <a:pPr lvl="1"/>
            <a:r>
              <a:rPr lang="en-US" dirty="0" smtClean="0"/>
              <a:t>It is not necessary to read </a:t>
            </a:r>
            <a:r>
              <a:rPr lang="en-US" dirty="0" err="1" smtClean="0"/>
              <a:t>EoP</a:t>
            </a:r>
            <a:r>
              <a:rPr lang="en-US" dirty="0" smtClean="0"/>
              <a:t>.</a:t>
            </a:r>
          </a:p>
          <a:p>
            <a:pPr lvl="1"/>
            <a:r>
              <a:rPr lang="en-US" dirty="0" smtClean="0"/>
              <a:t>But it might be really helpful for some.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10</a:t>
            </a:fld>
            <a:endParaRPr lang="en-US"/>
          </a:p>
        </p:txBody>
      </p:sp>
    </p:spTree>
    <p:extLst>
      <p:ext uri="{BB962C8B-B14F-4D97-AF65-F5344CB8AC3E}">
        <p14:creationId xmlns:p14="http://schemas.microsoft.com/office/powerpoint/2010/main" val="76649416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power</a:t>
            </a:r>
            <a:r>
              <a:rPr lang="en-US" dirty="0" smtClean="0"/>
              <a:t> for an arbitrary semigroup</a:t>
            </a:r>
            <a:endParaRPr lang="en-US" dirty="0"/>
          </a:p>
        </p:txBody>
      </p:sp>
      <p:sp>
        <p:nvSpPr>
          <p:cNvPr id="3" name="Content Placeholder 2"/>
          <p:cNvSpPr>
            <a:spLocks noGrp="1"/>
          </p:cNvSpPr>
          <p:nvPr>
            <p:ph idx="1"/>
          </p:nvPr>
        </p:nvSpPr>
        <p:spPr>
          <a:xfrm>
            <a:off x="457200" y="1600200"/>
            <a:ext cx="8458200" cy="4525963"/>
          </a:xfrm>
        </p:spPr>
        <p:txBody>
          <a:bodyPr/>
          <a:lstStyle/>
          <a:p>
            <a:pPr marL="0" indent="0">
              <a:buNone/>
            </a:pPr>
            <a:r>
              <a:rPr lang="en-US" sz="2000" dirty="0">
                <a:latin typeface="Menlo Regular"/>
                <a:cs typeface="Menlo Regular"/>
              </a:rPr>
              <a:t>template &lt;Regular A, Integer N, SemigroupOperation Op</a:t>
            </a:r>
            <a:r>
              <a:rPr lang="en-US" sz="2000" dirty="0" smtClean="0">
                <a:latin typeface="Menlo Regular"/>
                <a:cs typeface="Menlo Regular"/>
              </a:rPr>
              <a:t>&gt;</a:t>
            </a:r>
          </a:p>
          <a:p>
            <a:pPr marL="0" indent="0">
              <a:buNone/>
            </a:pPr>
            <a:r>
              <a:rPr lang="en-US" sz="2000" dirty="0" smtClean="0">
                <a:latin typeface="Menlo Regular"/>
                <a:cs typeface="Menlo Regular"/>
              </a:rPr>
              <a:t>requires(</a:t>
            </a:r>
            <a:r>
              <a:rPr lang="en-US" sz="2000" dirty="0">
                <a:latin typeface="Menlo Regular"/>
                <a:cs typeface="Menlo Regular"/>
              </a:rPr>
              <a:t>Domain&lt;Op, A&gt;) </a:t>
            </a:r>
          </a:p>
          <a:p>
            <a:pPr marL="0" indent="0">
              <a:buNone/>
            </a:pPr>
            <a:r>
              <a:rPr lang="en-US" sz="2000" dirty="0">
                <a:latin typeface="Menlo Regular"/>
                <a:cs typeface="Menlo Regular"/>
              </a:rPr>
              <a:t>A power_semigroup(A a, N n, </a:t>
            </a:r>
            <a:r>
              <a:rPr lang="en-US" sz="2000" b="1" dirty="0">
                <a:solidFill>
                  <a:srgbClr val="FF0000"/>
                </a:solidFill>
                <a:latin typeface="Menlo Regular"/>
                <a:cs typeface="Menlo Regular"/>
              </a:rPr>
              <a:t>Op op</a:t>
            </a:r>
            <a:r>
              <a:rPr lang="en-US" sz="2000" dirty="0">
                <a:latin typeface="Menlo Regular"/>
                <a:cs typeface="Menlo Regular"/>
              </a:rPr>
              <a:t>) {</a:t>
            </a:r>
          </a:p>
          <a:p>
            <a:pPr marL="0" indent="0">
              <a:buNone/>
            </a:pPr>
            <a:r>
              <a:rPr lang="en-US" sz="2000" dirty="0">
                <a:latin typeface="Menlo Regular"/>
                <a:cs typeface="Menlo Regular"/>
              </a:rPr>
              <a:t>  precondition(n &gt; 0);</a:t>
            </a:r>
          </a:p>
          <a:p>
            <a:pPr marL="0" indent="0">
              <a:buNone/>
            </a:pPr>
            <a:r>
              <a:rPr lang="en-US" sz="2000" dirty="0">
                <a:latin typeface="Menlo Regular"/>
                <a:cs typeface="Menlo Regular"/>
              </a:rPr>
              <a:t>  while (!odd(n)) {</a:t>
            </a:r>
          </a:p>
          <a:p>
            <a:pPr marL="0" indent="0">
              <a:buNone/>
            </a:pPr>
            <a:r>
              <a:rPr lang="en-US" sz="2000" dirty="0">
                <a:latin typeface="Menlo Regular"/>
                <a:cs typeface="Menlo Regular"/>
              </a:rPr>
              <a:t>    a = </a:t>
            </a:r>
            <a:r>
              <a:rPr lang="en-US" sz="2000" b="1" dirty="0">
                <a:solidFill>
                  <a:srgbClr val="FF0000"/>
                </a:solidFill>
                <a:latin typeface="Menlo Regular"/>
                <a:cs typeface="Menlo Regular"/>
              </a:rPr>
              <a:t>op(a, a)</a:t>
            </a:r>
            <a:r>
              <a:rPr lang="en-US" sz="2000" dirty="0">
                <a:latin typeface="Menlo Regular"/>
                <a:cs typeface="Menlo Regular"/>
              </a:rPr>
              <a:t>;</a:t>
            </a:r>
          </a:p>
          <a:p>
            <a:pPr marL="0" indent="0">
              <a:buNone/>
            </a:pPr>
            <a:r>
              <a:rPr lang="en-US" sz="2000" dirty="0">
                <a:latin typeface="Menlo Regular"/>
                <a:cs typeface="Menlo Regular"/>
              </a:rPr>
              <a:t>    n = half(n);</a:t>
            </a:r>
          </a:p>
          <a:p>
            <a:pPr marL="0" indent="0">
              <a:buNone/>
            </a:pPr>
            <a:r>
              <a:rPr lang="en-US" sz="2000" dirty="0">
                <a:latin typeface="Menlo Regular"/>
                <a:cs typeface="Menlo Regular"/>
              </a:rPr>
              <a:t>  }</a:t>
            </a:r>
          </a:p>
          <a:p>
            <a:pPr marL="0" indent="0">
              <a:buNone/>
            </a:pPr>
            <a:r>
              <a:rPr lang="en-US" sz="2000" dirty="0">
                <a:latin typeface="Menlo Regular"/>
                <a:cs typeface="Menlo Regular"/>
              </a:rPr>
              <a:t>  if (n == 1) return a;</a:t>
            </a:r>
          </a:p>
          <a:p>
            <a:pPr marL="0" indent="0">
              <a:buNone/>
            </a:pPr>
            <a:r>
              <a:rPr lang="en-US" sz="2000" dirty="0">
                <a:latin typeface="Menlo Regular"/>
                <a:cs typeface="Menlo Regular"/>
              </a:rPr>
              <a:t>  return </a:t>
            </a:r>
            <a:r>
              <a:rPr lang="en-US" sz="2000" dirty="0" smtClean="0">
                <a:latin typeface="Menlo Regular"/>
                <a:cs typeface="Menlo Regular"/>
              </a:rPr>
              <a:t>power_accumulate_semigroup(</a:t>
            </a:r>
            <a:r>
              <a:rPr lang="en-US" sz="2000" dirty="0">
                <a:latin typeface="Menlo Regular"/>
                <a:cs typeface="Menlo Regular"/>
              </a:rPr>
              <a:t>a, </a:t>
            </a:r>
            <a:r>
              <a:rPr lang="en-US" sz="2000" b="1" dirty="0">
                <a:solidFill>
                  <a:srgbClr val="FF0000"/>
                </a:solidFill>
                <a:latin typeface="Menlo Regular"/>
                <a:cs typeface="Menlo Regular"/>
              </a:rPr>
              <a:t>op(a, a)</a:t>
            </a:r>
            <a:r>
              <a:rPr lang="en-US" sz="2000" dirty="0">
                <a:latin typeface="Menlo Regular"/>
                <a:cs typeface="Menlo Regular"/>
              </a:rPr>
              <a:t>, </a:t>
            </a:r>
            <a:endParaRPr lang="en-US" sz="2000" dirty="0" smtClean="0">
              <a:latin typeface="Menlo Regular"/>
              <a:cs typeface="Menlo Regular"/>
            </a:endParaRPr>
          </a:p>
          <a:p>
            <a:pPr marL="0" indent="0">
              <a:buNone/>
            </a:pPr>
            <a:r>
              <a:rPr lang="en-US" sz="2000" dirty="0">
                <a:latin typeface="Menlo Regular"/>
                <a:cs typeface="Menlo Regular"/>
              </a:rPr>
              <a:t> </a:t>
            </a:r>
            <a:r>
              <a:rPr lang="en-US" sz="2000" dirty="0" smtClean="0">
                <a:latin typeface="Menlo Regular"/>
                <a:cs typeface="Menlo Regular"/>
              </a:rPr>
              <a:t>                                   half</a:t>
            </a:r>
            <a:r>
              <a:rPr lang="en-US" sz="2000" dirty="0">
                <a:latin typeface="Menlo Regular"/>
                <a:cs typeface="Menlo Regular"/>
              </a:rPr>
              <a:t>(</a:t>
            </a:r>
            <a:r>
              <a:rPr lang="en-US" sz="2000" dirty="0" smtClean="0">
                <a:latin typeface="Menlo Regular"/>
                <a:cs typeface="Menlo Regular"/>
              </a:rPr>
              <a:t>n)</a:t>
            </a:r>
            <a:r>
              <a:rPr lang="en-US" sz="2000" dirty="0">
                <a:latin typeface="Menlo Regular"/>
                <a:cs typeface="Menlo Regular"/>
              </a:rPr>
              <a:t>, op);</a:t>
            </a:r>
          </a:p>
          <a:p>
            <a:pPr marL="0" indent="0">
              <a:buNone/>
            </a:pPr>
            <a:r>
              <a:rPr lang="en-US" sz="2000" dirty="0">
                <a:latin typeface="Menlo Regular"/>
                <a:cs typeface="Menlo Regular"/>
              </a:rPr>
              <a:t>}</a:t>
            </a:r>
          </a:p>
          <a:p>
            <a:pPr marL="0" indent="0">
              <a:buNone/>
            </a:pPr>
            <a:endParaRPr lang="en-US" sz="20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100</a:t>
            </a:fld>
            <a:endParaRPr lang="en-US"/>
          </a:p>
        </p:txBody>
      </p:sp>
    </p:spTree>
    <p:extLst>
      <p:ext uri="{BB962C8B-B14F-4D97-AF65-F5344CB8AC3E}">
        <p14:creationId xmlns:p14="http://schemas.microsoft.com/office/powerpoint/2010/main" val="416332850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power</a:t>
            </a:r>
            <a:r>
              <a:rPr lang="en-US" dirty="0" smtClean="0"/>
              <a:t> for an arbitrary monoid</a:t>
            </a:r>
            <a:endParaRPr lang="en-US" dirty="0"/>
          </a:p>
        </p:txBody>
      </p:sp>
      <p:sp>
        <p:nvSpPr>
          <p:cNvPr id="3" name="Content Placeholder 2"/>
          <p:cNvSpPr>
            <a:spLocks noGrp="1"/>
          </p:cNvSpPr>
          <p:nvPr>
            <p:ph idx="1"/>
          </p:nvPr>
        </p:nvSpPr>
        <p:spPr/>
        <p:txBody>
          <a:bodyPr/>
          <a:lstStyle/>
          <a:p>
            <a:pPr marL="0" indent="0">
              <a:buNone/>
            </a:pPr>
            <a:r>
              <a:rPr lang="en-US" sz="2000" dirty="0">
                <a:latin typeface="Menlo Regular"/>
                <a:cs typeface="Menlo Regular"/>
              </a:rPr>
              <a:t>template &lt;Regular A, Integer N, MonoidOperation Op</a:t>
            </a:r>
            <a:r>
              <a:rPr lang="en-US" sz="2000" dirty="0" smtClean="0">
                <a:latin typeface="Menlo Regular"/>
                <a:cs typeface="Menlo Regular"/>
              </a:rPr>
              <a:t>&gt;</a:t>
            </a:r>
          </a:p>
          <a:p>
            <a:pPr marL="0" indent="0">
              <a:buNone/>
            </a:pPr>
            <a:r>
              <a:rPr lang="en-US" sz="2000" dirty="0" smtClean="0">
                <a:latin typeface="Menlo Regular"/>
                <a:cs typeface="Menlo Regular"/>
              </a:rPr>
              <a:t>requires(</a:t>
            </a:r>
            <a:r>
              <a:rPr lang="en-US" sz="2000" dirty="0">
                <a:latin typeface="Menlo Regular"/>
                <a:cs typeface="Menlo Regular"/>
              </a:rPr>
              <a:t>Domain&lt;Op, A&gt;) </a:t>
            </a:r>
          </a:p>
          <a:p>
            <a:pPr marL="0" indent="0">
              <a:buNone/>
            </a:pPr>
            <a:r>
              <a:rPr lang="en-US" sz="2000" dirty="0">
                <a:latin typeface="Menlo Regular"/>
                <a:cs typeface="Menlo Regular"/>
              </a:rPr>
              <a:t>A power_monoid(A a, N n, Op op) {</a:t>
            </a:r>
          </a:p>
          <a:p>
            <a:pPr marL="0" indent="0">
              <a:buNone/>
            </a:pPr>
            <a:r>
              <a:rPr lang="en-US" sz="2000" dirty="0">
                <a:latin typeface="Menlo Regular"/>
                <a:cs typeface="Menlo Regular"/>
              </a:rPr>
              <a:t>  precondition(n &gt;= 0);</a:t>
            </a:r>
          </a:p>
          <a:p>
            <a:pPr marL="0" indent="0">
              <a:buNone/>
            </a:pPr>
            <a:r>
              <a:rPr lang="en-US" sz="2000" dirty="0">
                <a:latin typeface="Menlo Regular"/>
                <a:cs typeface="Menlo Regular"/>
              </a:rPr>
              <a:t>  if (n == 0) return </a:t>
            </a:r>
            <a:r>
              <a:rPr lang="en-US" sz="2000" b="1" dirty="0">
                <a:solidFill>
                  <a:srgbClr val="FF0000"/>
                </a:solidFill>
                <a:latin typeface="Menlo Regular"/>
                <a:cs typeface="Menlo Regular"/>
              </a:rPr>
              <a:t>identity_element(op)</a:t>
            </a:r>
            <a:r>
              <a:rPr lang="en-US" sz="2000" dirty="0">
                <a:latin typeface="Menlo Regular"/>
                <a:cs typeface="Menlo Regular"/>
              </a:rPr>
              <a:t>;</a:t>
            </a:r>
          </a:p>
          <a:p>
            <a:pPr marL="0" indent="0">
              <a:buNone/>
            </a:pPr>
            <a:r>
              <a:rPr lang="en-US" sz="2000" dirty="0">
                <a:latin typeface="Menlo Regular"/>
                <a:cs typeface="Menlo Regular"/>
              </a:rPr>
              <a:t>  return power_semigroup(a, n, op);</a:t>
            </a:r>
          </a:p>
          <a:p>
            <a:pPr marL="0" indent="0">
              <a:buNone/>
            </a:pPr>
            <a:r>
              <a:rPr lang="en-US" sz="2000" dirty="0">
                <a:latin typeface="Menlo Regular"/>
                <a:cs typeface="Menlo Regular"/>
              </a:rPr>
              <a:t>}</a:t>
            </a:r>
          </a:p>
        </p:txBody>
      </p:sp>
      <p:sp>
        <p:nvSpPr>
          <p:cNvPr id="5" name="Slide Number Placeholder 4"/>
          <p:cNvSpPr>
            <a:spLocks noGrp="1"/>
          </p:cNvSpPr>
          <p:nvPr>
            <p:ph type="sldNum" sz="quarter" idx="12"/>
          </p:nvPr>
        </p:nvSpPr>
        <p:spPr/>
        <p:txBody>
          <a:bodyPr/>
          <a:lstStyle/>
          <a:p>
            <a:fld id="{4AA04D0C-89BA-0845-9137-904D20B84DDB}" type="slidenum">
              <a:rPr lang="en-US" smtClean="0"/>
              <a:pPr/>
              <a:t>101</a:t>
            </a:fld>
            <a:endParaRPr lang="en-US"/>
          </a:p>
        </p:txBody>
      </p:sp>
    </p:spTree>
    <p:extLst>
      <p:ext uri="{BB962C8B-B14F-4D97-AF65-F5344CB8AC3E}">
        <p14:creationId xmlns:p14="http://schemas.microsoft.com/office/powerpoint/2010/main" val="295557674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identity_element</a:t>
            </a:r>
            <a:r>
              <a:rPr lang="en-US" dirty="0" smtClean="0"/>
              <a:t> examples</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&lt;NoncommutativeAdditiveMonoid T&gt;</a:t>
            </a:r>
          </a:p>
          <a:p>
            <a:pPr marL="0" indent="0">
              <a:buNone/>
            </a:pPr>
            <a:r>
              <a:rPr lang="en-US" sz="2400" dirty="0">
                <a:latin typeface="Menlo Regular"/>
                <a:cs typeface="Menlo Regular"/>
              </a:rPr>
              <a:t>T identity_element(std::plus&lt;T&gt;) {</a:t>
            </a:r>
          </a:p>
          <a:p>
            <a:pPr marL="0" indent="0">
              <a:buNone/>
            </a:pPr>
            <a:r>
              <a:rPr lang="en-US" sz="2400" dirty="0">
                <a:latin typeface="Menlo Regular"/>
                <a:cs typeface="Menlo Regular"/>
              </a:rPr>
              <a:t>  return T(0);</a:t>
            </a: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a:p>
            <a:pPr marL="0" indent="0">
              <a:buNone/>
            </a:pPr>
            <a:r>
              <a:rPr lang="en-US" sz="2400" dirty="0">
                <a:latin typeface="Menlo Regular"/>
                <a:cs typeface="Menlo Regular"/>
              </a:rPr>
              <a:t>template &lt;MultiplicativeMonoid T&gt;</a:t>
            </a:r>
          </a:p>
          <a:p>
            <a:pPr marL="0" indent="0">
              <a:buNone/>
            </a:pPr>
            <a:r>
              <a:rPr lang="en-US" sz="2400" dirty="0">
                <a:latin typeface="Menlo Regular"/>
                <a:cs typeface="Menlo Regular"/>
              </a:rPr>
              <a:t>T identity_element(std::multiplies&lt;T&gt;) {</a:t>
            </a:r>
          </a:p>
          <a:p>
            <a:pPr marL="0" indent="0">
              <a:buNone/>
            </a:pPr>
            <a:r>
              <a:rPr lang="en-US" sz="2400" dirty="0">
                <a:latin typeface="Menlo Regular"/>
                <a:cs typeface="Menlo Regular"/>
              </a:rPr>
              <a:t>  return T(1);</a:t>
            </a:r>
          </a:p>
          <a:p>
            <a:pPr marL="0" indent="0">
              <a:buNone/>
            </a:pPr>
            <a:r>
              <a:rPr lang="en-US" sz="2400" dirty="0">
                <a:latin typeface="Menlo Regular"/>
                <a:cs typeface="Menlo Regular"/>
              </a:rPr>
              <a:t>}</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102</a:t>
            </a:fld>
            <a:endParaRPr lang="en-US"/>
          </a:p>
        </p:txBody>
      </p:sp>
    </p:spTree>
    <p:extLst>
      <p:ext uri="{BB962C8B-B14F-4D97-AF65-F5344CB8AC3E}">
        <p14:creationId xmlns:p14="http://schemas.microsoft.com/office/powerpoint/2010/main" val="24382182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power</a:t>
            </a:r>
            <a:r>
              <a:rPr lang="en-US" dirty="0" smtClean="0"/>
              <a:t> for an arbitrary group</a:t>
            </a:r>
            <a:endParaRPr lang="en-US" dirty="0"/>
          </a:p>
        </p:txBody>
      </p:sp>
      <p:sp>
        <p:nvSpPr>
          <p:cNvPr id="3" name="Content Placeholder 2"/>
          <p:cNvSpPr>
            <a:spLocks noGrp="1"/>
          </p:cNvSpPr>
          <p:nvPr>
            <p:ph idx="1"/>
          </p:nvPr>
        </p:nvSpPr>
        <p:spPr/>
        <p:txBody>
          <a:bodyPr/>
          <a:lstStyle/>
          <a:p>
            <a:pPr marL="0" indent="0">
              <a:buNone/>
            </a:pPr>
            <a:r>
              <a:rPr lang="en-US" sz="2000" dirty="0">
                <a:latin typeface="Menlo Regular"/>
                <a:cs typeface="Menlo Regular"/>
              </a:rPr>
              <a:t>template &lt;Regular A, Integer N, GroupOperation Op</a:t>
            </a:r>
            <a:r>
              <a:rPr lang="en-US" sz="2000" dirty="0" smtClean="0">
                <a:latin typeface="Menlo Regular"/>
                <a:cs typeface="Menlo Regular"/>
              </a:rPr>
              <a:t>&gt;</a:t>
            </a:r>
          </a:p>
          <a:p>
            <a:pPr marL="0" indent="0">
              <a:buNone/>
            </a:pPr>
            <a:r>
              <a:rPr lang="en-US" sz="2000" dirty="0" smtClean="0">
                <a:latin typeface="Menlo Regular"/>
                <a:cs typeface="Menlo Regular"/>
              </a:rPr>
              <a:t>requires(</a:t>
            </a:r>
            <a:r>
              <a:rPr lang="en-US" sz="2000" dirty="0">
                <a:latin typeface="Menlo Regular"/>
                <a:cs typeface="Menlo Regular"/>
              </a:rPr>
              <a:t>Domain&lt;Op, A&gt;) </a:t>
            </a:r>
          </a:p>
          <a:p>
            <a:pPr marL="0" indent="0">
              <a:buNone/>
            </a:pPr>
            <a:r>
              <a:rPr lang="en-US" sz="2000" dirty="0">
                <a:latin typeface="Menlo Regular"/>
                <a:cs typeface="Menlo Regular"/>
              </a:rPr>
              <a:t>A power_group(A a, N n, Op op) {</a:t>
            </a:r>
          </a:p>
          <a:p>
            <a:pPr marL="0" indent="0">
              <a:buNone/>
            </a:pPr>
            <a:r>
              <a:rPr lang="en-US" sz="2000" dirty="0">
                <a:latin typeface="Menlo Regular"/>
                <a:cs typeface="Menlo Regular"/>
              </a:rPr>
              <a:t>  if (n &lt; 0) {</a:t>
            </a:r>
          </a:p>
          <a:p>
            <a:pPr marL="0" indent="0">
              <a:buNone/>
            </a:pPr>
            <a:r>
              <a:rPr lang="en-US" sz="2000" dirty="0">
                <a:latin typeface="Menlo Regular"/>
                <a:cs typeface="Menlo Regular"/>
              </a:rPr>
              <a:t>    n = -n;</a:t>
            </a:r>
          </a:p>
          <a:p>
            <a:pPr marL="0" indent="0">
              <a:buNone/>
            </a:pPr>
            <a:r>
              <a:rPr lang="en-US" sz="2000" dirty="0">
                <a:latin typeface="Menlo Regular"/>
                <a:cs typeface="Menlo Regular"/>
              </a:rPr>
              <a:t>    a = </a:t>
            </a:r>
            <a:r>
              <a:rPr lang="en-US" sz="2000" b="1" dirty="0">
                <a:solidFill>
                  <a:srgbClr val="FF0000"/>
                </a:solidFill>
                <a:latin typeface="Menlo Regular"/>
                <a:cs typeface="Menlo Regular"/>
              </a:rPr>
              <a:t>inverse_operation(op)</a:t>
            </a:r>
            <a:r>
              <a:rPr lang="en-US" sz="2000" dirty="0">
                <a:latin typeface="Menlo Regular"/>
                <a:cs typeface="Menlo Regular"/>
              </a:rPr>
              <a:t>(a);</a:t>
            </a:r>
          </a:p>
          <a:p>
            <a:pPr marL="0" indent="0">
              <a:buNone/>
            </a:pPr>
            <a:r>
              <a:rPr lang="en-US" sz="2000" dirty="0">
                <a:latin typeface="Menlo Regular"/>
                <a:cs typeface="Menlo Regular"/>
              </a:rPr>
              <a:t>  }</a:t>
            </a:r>
          </a:p>
          <a:p>
            <a:pPr marL="0" indent="0">
              <a:buNone/>
            </a:pPr>
            <a:r>
              <a:rPr lang="en-US" sz="2000" dirty="0">
                <a:latin typeface="Menlo Regular"/>
                <a:cs typeface="Menlo Regular"/>
              </a:rPr>
              <a:t>  return power_monoid(a, n, op);</a:t>
            </a:r>
          </a:p>
          <a:p>
            <a:pPr marL="0" indent="0">
              <a:buNone/>
            </a:pPr>
            <a:r>
              <a:rPr lang="en-US" sz="2000" dirty="0">
                <a:latin typeface="Menlo Regular"/>
                <a:cs typeface="Menlo Regular"/>
              </a:rPr>
              <a:t>}</a:t>
            </a:r>
          </a:p>
          <a:p>
            <a:pPr marL="0" indent="0">
              <a:buNone/>
            </a:pPr>
            <a:endParaRPr lang="en-US" sz="20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103</a:t>
            </a:fld>
            <a:endParaRPr lang="en-US"/>
          </a:p>
        </p:txBody>
      </p:sp>
    </p:spTree>
    <p:extLst>
      <p:ext uri="{BB962C8B-B14F-4D97-AF65-F5344CB8AC3E}">
        <p14:creationId xmlns:p14="http://schemas.microsoft.com/office/powerpoint/2010/main" val="7070737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a:t>
            </a:r>
            <a:r>
              <a:rPr lang="en-US" dirty="0" smtClean="0">
                <a:latin typeface="Menlo Regular"/>
                <a:cs typeface="Menlo Regular"/>
              </a:rPr>
              <a:t>inverse_operation</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endParaRPr lang="en-US" sz="2000" dirty="0" smtClean="0">
              <a:latin typeface="Menlo Regular"/>
              <a:cs typeface="Menlo Regular"/>
            </a:endParaRPr>
          </a:p>
          <a:p>
            <a:pPr marL="0" indent="0">
              <a:buNone/>
            </a:pPr>
            <a:r>
              <a:rPr lang="en-US" sz="2000" dirty="0" smtClean="0">
                <a:latin typeface="Menlo Regular"/>
                <a:cs typeface="Menlo Regular"/>
              </a:rPr>
              <a:t>template </a:t>
            </a:r>
            <a:r>
              <a:rPr lang="en-US" sz="2000" dirty="0">
                <a:latin typeface="Menlo Regular"/>
                <a:cs typeface="Menlo Regular"/>
              </a:rPr>
              <a:t>&lt;AdditiveGroup T&gt;</a:t>
            </a:r>
          </a:p>
          <a:p>
            <a:pPr marL="0" indent="0">
              <a:buNone/>
            </a:pPr>
            <a:r>
              <a:rPr lang="en-US" sz="2000" dirty="0">
                <a:latin typeface="Menlo Regular"/>
                <a:cs typeface="Menlo Regular"/>
              </a:rPr>
              <a:t>std::negate&lt;T&gt; inverse_operation(std::plus&lt;T&gt;) {</a:t>
            </a:r>
          </a:p>
          <a:p>
            <a:pPr marL="0" indent="0">
              <a:buNone/>
            </a:pPr>
            <a:r>
              <a:rPr lang="en-US" sz="2000" dirty="0">
                <a:latin typeface="Menlo Regular"/>
                <a:cs typeface="Menlo Regular"/>
              </a:rPr>
              <a:t>  return std::negate&lt;T&gt;();</a:t>
            </a:r>
          </a:p>
          <a:p>
            <a:pPr marL="0" indent="0">
              <a:buNone/>
            </a:pPr>
            <a:r>
              <a:rPr lang="en-US" sz="2000" dirty="0">
                <a:latin typeface="Menlo Regular"/>
                <a:cs typeface="Menlo Regular"/>
              </a:rPr>
              <a:t>}</a:t>
            </a:r>
          </a:p>
          <a:p>
            <a:pPr marL="0" indent="0">
              <a:buNone/>
            </a:pPr>
            <a:endParaRPr lang="en-US" sz="2000" dirty="0" smtClean="0">
              <a:latin typeface="Menlo Regular"/>
              <a:cs typeface="Menlo Regular"/>
            </a:endParaRPr>
          </a:p>
          <a:p>
            <a:pPr marL="0" indent="0">
              <a:buNone/>
            </a:pPr>
            <a:r>
              <a:rPr lang="en-US" sz="2000" dirty="0">
                <a:latin typeface="Menlo Regular"/>
                <a:cs typeface="Menlo Regular"/>
              </a:rPr>
              <a:t>template &lt;MultiplicativeGroup T&gt;</a:t>
            </a:r>
          </a:p>
          <a:p>
            <a:pPr marL="0" indent="0">
              <a:buNone/>
            </a:pPr>
            <a:r>
              <a:rPr lang="en-US" sz="2000" dirty="0">
                <a:latin typeface="Menlo Regular"/>
                <a:cs typeface="Menlo Regular"/>
              </a:rPr>
              <a:t>reciprocal&lt;T&gt; inverse_operation(std::multiplies&lt;T&gt;) {</a:t>
            </a:r>
          </a:p>
          <a:p>
            <a:pPr marL="0" indent="0">
              <a:buNone/>
            </a:pPr>
            <a:r>
              <a:rPr lang="en-US" sz="2000" dirty="0">
                <a:latin typeface="Menlo Regular"/>
                <a:cs typeface="Menlo Regular"/>
              </a:rPr>
              <a:t>  return reciprocal&lt;T&gt;();</a:t>
            </a:r>
          </a:p>
          <a:p>
            <a:pPr marL="0" indent="0">
              <a:buNone/>
            </a:pPr>
            <a:r>
              <a:rPr lang="en-US" sz="2000" dirty="0">
                <a:latin typeface="Menlo Regular"/>
                <a:cs typeface="Menlo Regular"/>
              </a:rPr>
              <a:t>}</a:t>
            </a:r>
          </a:p>
          <a:p>
            <a:pPr marL="0" indent="0">
              <a:buNone/>
            </a:pPr>
            <a:endParaRPr lang="en-US" sz="20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104</a:t>
            </a:fld>
            <a:endParaRPr lang="en-US"/>
          </a:p>
        </p:txBody>
      </p:sp>
    </p:spTree>
    <p:extLst>
      <p:ext uri="{BB962C8B-B14F-4D97-AF65-F5344CB8AC3E}">
        <p14:creationId xmlns:p14="http://schemas.microsoft.com/office/powerpoint/2010/main" val="156697462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reciprocal</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&lt;MultiplicativeGroup T&gt;</a:t>
            </a:r>
          </a:p>
          <a:p>
            <a:pPr marL="0" indent="0">
              <a:buNone/>
            </a:pPr>
            <a:r>
              <a:rPr lang="en-US" sz="2400" dirty="0">
                <a:latin typeface="Menlo Regular"/>
                <a:cs typeface="Menlo Regular"/>
              </a:rPr>
              <a:t>struct reciprocal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 </a:t>
            </a:r>
            <a:r>
              <a:rPr lang="en-US" sz="2400" dirty="0">
                <a:latin typeface="Menlo Regular"/>
                <a:cs typeface="Menlo Regular"/>
              </a:rPr>
              <a:t>public std:</a:t>
            </a:r>
            <a:r>
              <a:rPr lang="en-US" sz="2400" dirty="0" smtClean="0">
                <a:latin typeface="Menlo Regular"/>
                <a:cs typeface="Menlo Regular"/>
              </a:rPr>
              <a:t>:</a:t>
            </a:r>
            <a:r>
              <a:rPr lang="en-US" sz="2400" dirty="0" err="1" smtClean="0">
                <a:latin typeface="Menlo Regular"/>
                <a:cs typeface="Menlo Regular"/>
              </a:rPr>
              <a:t>unary_function</a:t>
            </a:r>
            <a:r>
              <a:rPr lang="en-US" sz="2400" dirty="0" smtClean="0">
                <a:latin typeface="Menlo Regular"/>
                <a:cs typeface="Menlo Regular"/>
              </a:rPr>
              <a:t>&lt;T</a:t>
            </a:r>
            <a:r>
              <a:rPr lang="en-US" sz="2400" dirty="0">
                <a:latin typeface="Menlo Regular"/>
                <a:cs typeface="Menlo Regular"/>
              </a:rPr>
              <a:t>, T&gt; {</a:t>
            </a:r>
          </a:p>
          <a:p>
            <a:pPr marL="0" indent="0">
              <a:buNone/>
            </a:pPr>
            <a:r>
              <a:rPr lang="en-US" sz="2400" dirty="0">
                <a:latin typeface="Menlo Regular"/>
                <a:cs typeface="Menlo Regular"/>
              </a:rPr>
              <a:t>  T operator()(const T&amp; x) const {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return </a:t>
            </a:r>
            <a:r>
              <a:rPr lang="en-US" sz="2400" dirty="0">
                <a:latin typeface="Menlo Regular"/>
                <a:cs typeface="Menlo Regular"/>
              </a:rPr>
              <a:t>T(1) / x;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a:t>
            </a:r>
            <a:endParaRPr lang="en-US" sz="2400" dirty="0">
              <a:latin typeface="Menlo Regular"/>
              <a:cs typeface="Menlo Regular"/>
            </a:endParaRP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105</a:t>
            </a:fld>
            <a:endParaRPr lang="en-US"/>
          </a:p>
        </p:txBody>
      </p:sp>
    </p:spTree>
    <p:extLst>
      <p:ext uri="{BB962C8B-B14F-4D97-AF65-F5344CB8AC3E}">
        <p14:creationId xmlns:p14="http://schemas.microsoft.com/office/powerpoint/2010/main" val="496678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 defined on abstract concepts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An ancient algorithm can be used on an abstract mathematical concept and then applied to a myriad of different situations. </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106</a:t>
            </a:fld>
            <a:endParaRPr lang="en-US"/>
          </a:p>
        </p:txBody>
      </p:sp>
    </p:spTree>
    <p:extLst>
      <p:ext uri="{BB962C8B-B14F-4D97-AF65-F5344CB8AC3E}">
        <p14:creationId xmlns:p14="http://schemas.microsoft.com/office/powerpoint/2010/main" val="100058146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more important algorithm on semigroups</a:t>
            </a:r>
            <a:endParaRPr lang="en-US" dirty="0"/>
          </a:p>
        </p:txBody>
      </p:sp>
      <p:sp>
        <p:nvSpPr>
          <p:cNvPr id="5" name="Content Placeholder 4"/>
          <p:cNvSpPr>
            <a:spLocks noGrp="1"/>
          </p:cNvSpPr>
          <p:nvPr>
            <p:ph idx="1"/>
          </p:nvPr>
        </p:nvSpPr>
        <p:spPr/>
        <p:txBody>
          <a:bodyPr/>
          <a:lstStyle/>
          <a:p>
            <a:r>
              <a:rPr lang="en-US" dirty="0" smtClean="0"/>
              <a:t>Additive semigroup</a:t>
            </a:r>
          </a:p>
          <a:p>
            <a:endParaRPr lang="en-US" dirty="0"/>
          </a:p>
          <a:p>
            <a:endParaRPr lang="en-US" dirty="0" smtClean="0"/>
          </a:p>
          <a:p>
            <a:r>
              <a:rPr lang="en-US" dirty="0" smtClean="0"/>
              <a:t>Multiplicative semigroup</a:t>
            </a:r>
          </a:p>
          <a:p>
            <a:endParaRPr lang="en-US" dirty="0" smtClean="0"/>
          </a:p>
          <a:p>
            <a:endParaRPr lang="en-US" dirty="0"/>
          </a:p>
          <a:p>
            <a:r>
              <a:rPr lang="en-US" dirty="0" smtClean="0"/>
              <a:t>Arbitrary semigroup</a:t>
            </a:r>
          </a:p>
          <a:p>
            <a:pPr lvl="1"/>
            <a:r>
              <a:rPr lang="en-US" i="1" dirty="0" smtClean="0"/>
              <a:t>reduction</a:t>
            </a:r>
          </a:p>
          <a:p>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590800"/>
            <a:ext cx="355600" cy="4191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4191000"/>
            <a:ext cx="406400" cy="419100"/>
          </a:xfrm>
          <a:prstGeom prst="rect">
            <a:avLst/>
          </a:prstGeom>
        </p:spPr>
      </p:pic>
      <p:sp>
        <p:nvSpPr>
          <p:cNvPr id="10" name="Slide Number Placeholder 9"/>
          <p:cNvSpPr>
            <a:spLocks noGrp="1"/>
          </p:cNvSpPr>
          <p:nvPr>
            <p:ph type="sldNum" sz="quarter" idx="12"/>
          </p:nvPr>
        </p:nvSpPr>
        <p:spPr/>
        <p:txBody>
          <a:bodyPr/>
          <a:lstStyle/>
          <a:p>
            <a:fld id="{4AA04D0C-89BA-0845-9137-904D20B84DDB}" type="slidenum">
              <a:rPr lang="en-US" smtClean="0"/>
              <a:pPr/>
              <a:t>107</a:t>
            </a:fld>
            <a:endParaRPr lang="en-US"/>
          </a:p>
        </p:txBody>
      </p:sp>
    </p:spTree>
    <p:extLst>
      <p:ext uri="{BB962C8B-B14F-4D97-AF65-F5344CB8AC3E}">
        <p14:creationId xmlns:p14="http://schemas.microsoft.com/office/powerpoint/2010/main" val="57134438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Reduction</a:t>
            </a:r>
            <a:endParaRPr lang="en-US" dirty="0"/>
          </a:p>
        </p:txBody>
      </p:sp>
      <p:sp>
        <p:nvSpPr>
          <p:cNvPr id="3" name="Content Placeholder 2"/>
          <p:cNvSpPr>
            <a:spLocks noGrp="1"/>
          </p:cNvSpPr>
          <p:nvPr>
            <p:ph idx="1"/>
          </p:nvPr>
        </p:nvSpPr>
        <p:spPr/>
        <p:txBody>
          <a:bodyPr/>
          <a:lstStyle/>
          <a:p>
            <a:r>
              <a:rPr lang="en-US" dirty="0" smtClean="0"/>
              <a:t>APL (Ken Iverson – 1962) (reduce)</a:t>
            </a:r>
          </a:p>
          <a:p>
            <a:pPr marL="457200" lvl="1" indent="0">
              <a:buNone/>
            </a:pPr>
            <a:r>
              <a:rPr lang="en-US" dirty="0" smtClean="0"/>
              <a:t>    + / 1 2 3</a:t>
            </a:r>
            <a:endParaRPr lang="en-US" dirty="0"/>
          </a:p>
          <a:p>
            <a:r>
              <a:rPr lang="en-US" dirty="0" smtClean="0"/>
              <a:t>FP (John Backus – 1973) (insert)</a:t>
            </a:r>
          </a:p>
          <a:p>
            <a:pPr marL="457200" lvl="1" indent="0">
              <a:buNone/>
            </a:pPr>
            <a:r>
              <a:rPr lang="en-US" dirty="0" smtClean="0"/>
              <a:t>    (/ +): &lt;1, 2, 3&gt;</a:t>
            </a:r>
          </a:p>
          <a:p>
            <a:r>
              <a:rPr lang="en-US" dirty="0" err="1" smtClean="0"/>
              <a:t>Tecton</a:t>
            </a:r>
            <a:r>
              <a:rPr lang="en-US" dirty="0" smtClean="0"/>
              <a:t> (</a:t>
            </a:r>
            <a:r>
              <a:rPr lang="en-US" dirty="0" err="1" smtClean="0"/>
              <a:t>Kapur</a:t>
            </a:r>
            <a:r>
              <a:rPr lang="en-US" dirty="0" smtClean="0"/>
              <a:t> et al – 1981)</a:t>
            </a:r>
          </a:p>
          <a:p>
            <a:pPr lvl="1"/>
            <a:r>
              <a:rPr lang="en-US" dirty="0" smtClean="0"/>
              <a:t>semigroups, </a:t>
            </a:r>
            <a:r>
              <a:rPr lang="en-US" dirty="0" err="1" smtClean="0"/>
              <a:t>monoids</a:t>
            </a:r>
            <a:r>
              <a:rPr lang="en-US" dirty="0" smtClean="0"/>
              <a:t>, parallel reduction</a:t>
            </a:r>
          </a:p>
          <a:p>
            <a:r>
              <a:rPr lang="en-US" dirty="0" err="1" smtClean="0"/>
              <a:t>MapReduce</a:t>
            </a:r>
            <a:r>
              <a:rPr lang="en-US" dirty="0" smtClean="0"/>
              <a:t> (Dean et al – 2004)</a:t>
            </a:r>
          </a:p>
          <a:p>
            <a:pPr lvl="1"/>
            <a:r>
              <a:rPr lang="en-US" dirty="0" smtClean="0"/>
              <a:t>commutativity</a:t>
            </a:r>
          </a:p>
          <a:p>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108</a:t>
            </a:fld>
            <a:endParaRPr lang="en-US"/>
          </a:p>
        </p:txBody>
      </p:sp>
    </p:spTree>
    <p:extLst>
      <p:ext uri="{BB962C8B-B14F-4D97-AF65-F5344CB8AC3E}">
        <p14:creationId xmlns:p14="http://schemas.microsoft.com/office/powerpoint/2010/main" val="222218978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2BF18446-0FF1-8042-8600-3B503CACC52C}" type="slidenum">
              <a:rPr lang="en-US" smtClean="0"/>
              <a:t>109</a:t>
            </a:fld>
            <a:endParaRPr lang="en-US" dirty="0"/>
          </a:p>
        </p:txBody>
      </p:sp>
      <p:sp>
        <p:nvSpPr>
          <p:cNvPr id="3" name="Content Placeholder 2"/>
          <p:cNvSpPr>
            <a:spLocks noGrp="1"/>
          </p:cNvSpPr>
          <p:nvPr>
            <p:ph idx="1"/>
          </p:nvPr>
        </p:nvSpPr>
        <p:spPr/>
        <p:txBody>
          <a:bodyPr/>
          <a:lstStyle/>
          <a:p>
            <a:pPr marL="0" indent="0">
              <a:buNone/>
            </a:pPr>
            <a:r>
              <a:rPr lang="en-US" dirty="0" smtClean="0"/>
              <a:t>Using our work on </a:t>
            </a:r>
            <a:r>
              <a:rPr lang="en-US" dirty="0" smtClean="0">
                <a:latin typeface="Menlo Regular"/>
                <a:cs typeface="Menlo Regular"/>
              </a:rPr>
              <a:t>multiply</a:t>
            </a:r>
            <a:r>
              <a:rPr lang="en-US" dirty="0" smtClean="0"/>
              <a:t> and </a:t>
            </a:r>
            <a:r>
              <a:rPr lang="en-US" dirty="0" smtClean="0">
                <a:latin typeface="Menlo Regular"/>
                <a:cs typeface="Menlo Regular"/>
              </a:rPr>
              <a:t>power</a:t>
            </a:r>
            <a:r>
              <a:rPr lang="en-US" dirty="0" smtClean="0"/>
              <a:t> design a library version of </a:t>
            </a:r>
            <a:r>
              <a:rPr lang="en-US" dirty="0" smtClean="0">
                <a:latin typeface="Menlo Regular"/>
                <a:cs typeface="Menlo Regular"/>
              </a:rPr>
              <a:t>reduction</a:t>
            </a:r>
            <a:r>
              <a:rPr lang="en-US" dirty="0" smtClean="0"/>
              <a:t> algorithm.</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109</a:t>
            </a:fld>
            <a:endParaRPr lang="en-US"/>
          </a:p>
        </p:txBody>
      </p:sp>
    </p:spTree>
    <p:extLst>
      <p:ext uri="{BB962C8B-B14F-4D97-AF65-F5344CB8AC3E}">
        <p14:creationId xmlns:p14="http://schemas.microsoft.com/office/powerpoint/2010/main" val="34536615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1470025"/>
          </a:xfrm>
        </p:spPr>
        <p:txBody>
          <a:bodyPr/>
          <a:lstStyle/>
          <a:p>
            <a:r>
              <a:rPr lang="en-US" dirty="0" smtClean="0"/>
              <a:t>First Journey:</a:t>
            </a:r>
            <a:br>
              <a:rPr lang="en-US" dirty="0" smtClean="0"/>
            </a:br>
            <a:r>
              <a:rPr lang="en-US" dirty="0" smtClean="0"/>
              <a:t>The Spoils of the Egyptians</a:t>
            </a:r>
            <a:endParaRPr lang="en-US" dirty="0"/>
          </a:p>
        </p:txBody>
      </p:sp>
      <p:sp>
        <p:nvSpPr>
          <p:cNvPr id="5" name="Subtitle 4"/>
          <p:cNvSpPr>
            <a:spLocks noGrp="1"/>
          </p:cNvSpPr>
          <p:nvPr>
            <p:ph type="subTitle" idx="1"/>
          </p:nvPr>
        </p:nvSpPr>
        <p:spPr>
          <a:xfrm>
            <a:off x="1371600" y="3429000"/>
            <a:ext cx="6400800" cy="2743200"/>
          </a:xfrm>
        </p:spPr>
        <p:txBody>
          <a:bodyPr/>
          <a:lstStyle/>
          <a:p>
            <a:r>
              <a:rPr lang="en-US" i="1" dirty="0" smtClean="0"/>
              <a:t>How elementary properties of commutativity and associativity of addition and multiplication led to fundamental algorithmic and mathematical discoveries</a:t>
            </a:r>
            <a:endParaRPr lang="en-US" i="1" dirty="0"/>
          </a:p>
        </p:txBody>
      </p:sp>
      <p:sp>
        <p:nvSpPr>
          <p:cNvPr id="4" name="Slide Number Placeholder 3"/>
          <p:cNvSpPr>
            <a:spLocks noGrp="1"/>
          </p:cNvSpPr>
          <p:nvPr>
            <p:ph type="sldNum" sz="quarter" idx="12"/>
          </p:nvPr>
        </p:nvSpPr>
        <p:spPr/>
        <p:txBody>
          <a:bodyPr/>
          <a:lstStyle/>
          <a:p>
            <a:fld id="{74A7248A-93BC-6C45-A240-D1109F9E3301}" type="slidenum">
              <a:rPr lang="en-US" smtClean="0"/>
              <a:pPr/>
              <a:t>11</a:t>
            </a:fld>
            <a:endParaRPr lang="en-US"/>
          </a:p>
        </p:txBody>
      </p:sp>
    </p:spTree>
    <p:extLst>
      <p:ext uri="{BB962C8B-B14F-4D97-AF65-F5344CB8AC3E}">
        <p14:creationId xmlns:p14="http://schemas.microsoft.com/office/powerpoint/2010/main" val="35988584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t>
            </a:r>
            <a:fld id="{39693469-F4DA-5447-869E-7E715DC1A0E1}" type="slidenum">
              <a:rPr lang="en-US" smtClean="0"/>
              <a:t>110</a:t>
            </a:fld>
            <a:endParaRPr lang="en-US" dirty="0"/>
          </a:p>
        </p:txBody>
      </p:sp>
      <p:sp>
        <p:nvSpPr>
          <p:cNvPr id="3" name="Content Placeholder 2"/>
          <p:cNvSpPr>
            <a:spLocks noGrp="1"/>
          </p:cNvSpPr>
          <p:nvPr>
            <p:ph idx="1"/>
          </p:nvPr>
        </p:nvSpPr>
        <p:spPr/>
        <p:txBody>
          <a:bodyPr/>
          <a:lstStyle/>
          <a:p>
            <a:r>
              <a:rPr lang="en-US" sz="2800" dirty="0" smtClean="0"/>
              <a:t>Kenneth Iverson, </a:t>
            </a:r>
            <a:r>
              <a:rPr lang="en-US" sz="2800" i="1" dirty="0" smtClean="0"/>
              <a:t>Notation as a Tool </a:t>
            </a:r>
            <a:r>
              <a:rPr lang="en-US" sz="2800" i="1" dirty="0"/>
              <a:t>of Thought</a:t>
            </a:r>
            <a:r>
              <a:rPr lang="en-US" sz="2800" dirty="0"/>
              <a:t>, CACM, </a:t>
            </a:r>
            <a:r>
              <a:rPr lang="en-US" sz="2800" dirty="0" smtClean="0"/>
              <a:t>Vol. 23(8), </a:t>
            </a:r>
            <a:r>
              <a:rPr lang="en-US" sz="2800" dirty="0"/>
              <a:t>Aug. 1980 </a:t>
            </a:r>
            <a:endParaRPr lang="en-US" sz="2800" dirty="0" smtClean="0"/>
          </a:p>
          <a:p>
            <a:r>
              <a:rPr lang="en-US" sz="2800" dirty="0"/>
              <a:t>John Backus, </a:t>
            </a:r>
            <a:r>
              <a:rPr lang="en-US" sz="2800" i="1" dirty="0"/>
              <a:t>Can programming be liberated from the von Neumann style</a:t>
            </a:r>
            <a:r>
              <a:rPr lang="en-US" sz="2800" i="1" dirty="0" smtClean="0"/>
              <a:t>?</a:t>
            </a:r>
            <a:r>
              <a:rPr lang="en-US" sz="2800" dirty="0" smtClean="0"/>
              <a:t>, CACM, Vol. 21(8), Aug. 1978</a:t>
            </a:r>
          </a:p>
          <a:p>
            <a:r>
              <a:rPr lang="en-US" sz="2800" dirty="0" smtClean="0"/>
              <a:t>Deepak </a:t>
            </a:r>
            <a:r>
              <a:rPr lang="en-US" sz="2800" dirty="0" err="1" smtClean="0"/>
              <a:t>Kapur</a:t>
            </a:r>
            <a:r>
              <a:rPr lang="en-US" sz="2800" dirty="0" smtClean="0"/>
              <a:t> et al, </a:t>
            </a:r>
            <a:r>
              <a:rPr lang="en-US" sz="2800" i="1" dirty="0" smtClean="0"/>
              <a:t>Operators and Algebraic Structures</a:t>
            </a:r>
            <a:r>
              <a:rPr lang="en-US" sz="2800" dirty="0" smtClean="0"/>
              <a:t>, Proceedings FPCA 1981</a:t>
            </a:r>
          </a:p>
          <a:p>
            <a:r>
              <a:rPr lang="en-US" sz="2800" dirty="0" smtClean="0"/>
              <a:t>Jeffrey Dean et al</a:t>
            </a:r>
            <a:r>
              <a:rPr lang="en-US" sz="2800" dirty="0"/>
              <a:t>, </a:t>
            </a:r>
            <a:r>
              <a:rPr lang="en-US" sz="2800" i="1" dirty="0" err="1"/>
              <a:t>MapReduce</a:t>
            </a:r>
            <a:r>
              <a:rPr lang="en-US" sz="2800" i="1" dirty="0"/>
              <a:t>: simplified data processing on large </a:t>
            </a:r>
            <a:r>
              <a:rPr lang="en-US" sz="2800" i="1" dirty="0" smtClean="0"/>
              <a:t>clusters</a:t>
            </a:r>
            <a:r>
              <a:rPr lang="en-US" sz="2800" dirty="0" smtClean="0"/>
              <a:t>, Proceedings OSDI 2004</a:t>
            </a:r>
            <a:endParaRPr lang="en-US" sz="2800" dirty="0"/>
          </a:p>
          <a:p>
            <a:endParaRPr lang="en-US" sz="2400" dirty="0" smtClean="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110</a:t>
            </a:fld>
            <a:endParaRPr lang="en-US"/>
          </a:p>
        </p:txBody>
      </p:sp>
    </p:spTree>
    <p:extLst>
      <p:ext uri="{BB962C8B-B14F-4D97-AF65-F5344CB8AC3E}">
        <p14:creationId xmlns:p14="http://schemas.microsoft.com/office/powerpoint/2010/main" val="1370450125"/>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Four Journeys: Journey One</a:t>
            </a:r>
            <a:endParaRPr lang="en-US" dirty="0"/>
          </a:p>
        </p:txBody>
      </p:sp>
      <p:sp>
        <p:nvSpPr>
          <p:cNvPr id="6" name="Subtitle 5"/>
          <p:cNvSpPr>
            <a:spLocks noGrp="1"/>
          </p:cNvSpPr>
          <p:nvPr>
            <p:ph type="subTitle" idx="1"/>
          </p:nvPr>
        </p:nvSpPr>
        <p:spPr/>
        <p:txBody>
          <a:bodyPr/>
          <a:lstStyle/>
          <a:p>
            <a:r>
              <a:rPr lang="en-US" dirty="0" smtClean="0"/>
              <a:t>Lecture 3</a:t>
            </a:r>
          </a:p>
          <a:p>
            <a:endParaRPr lang="en-US" dirty="0"/>
          </a:p>
          <a:p>
            <a:r>
              <a:rPr lang="en-US" i="1" dirty="0" smtClean="0">
                <a:cs typeface="American Typewriter"/>
              </a:rPr>
              <a:t>Alexander Stepanov</a:t>
            </a:r>
            <a:endParaRPr lang="en-US" i="1" dirty="0">
              <a:cs typeface="American Typewrite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111</a:t>
            </a:fld>
            <a:endParaRPr lang="en-US"/>
          </a:p>
        </p:txBody>
      </p:sp>
    </p:spTree>
    <p:extLst>
      <p:ext uri="{BB962C8B-B14F-4D97-AF65-F5344CB8AC3E}">
        <p14:creationId xmlns:p14="http://schemas.microsoft.com/office/powerpoint/2010/main" val="254248137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Fibonacci Numbers</a:t>
            </a:r>
            <a:endParaRPr lang="en-US" dirty="0"/>
          </a:p>
        </p:txBody>
      </p:sp>
      <p:sp>
        <p:nvSpPr>
          <p:cNvPr id="3" name="Content Placeholder 2"/>
          <p:cNvSpPr>
            <a:spLocks noGrp="1"/>
          </p:cNvSpPr>
          <p:nvPr>
            <p:ph idx="1"/>
          </p:nvPr>
        </p:nvSpPr>
        <p:spPr/>
        <p:txBody>
          <a:bodyPr/>
          <a:lstStyle/>
          <a:p>
            <a:pPr marL="0" indent="0">
              <a:buNone/>
            </a:pPr>
            <a:r>
              <a:rPr lang="en-US" dirty="0"/>
              <a:t>0, 1, 1, 2, 3, 5, 8, 13, 21, 34, 55, 89, 144, 233, 377, 610, 987, 1597, 2584, 4181, 6765, 10946, 17711, 28657, 46368, 75025, 121393, 196418, 317811, 514229, 832040, 1346269, 2178309, 3524578, 5702887, 9227465, 14930352, 24157817, </a:t>
            </a:r>
            <a:r>
              <a:rPr lang="en-US" dirty="0" smtClean="0"/>
              <a:t>39088169,…</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112</a:t>
            </a:fld>
            <a:endParaRPr lang="en-US"/>
          </a:p>
        </p:txBody>
      </p:sp>
    </p:spTree>
    <p:extLst>
      <p:ext uri="{BB962C8B-B14F-4D97-AF65-F5344CB8AC3E}">
        <p14:creationId xmlns:p14="http://schemas.microsoft.com/office/powerpoint/2010/main" val="33753736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 of Fibonacci numbers </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668" r="-668"/>
          <a:stretch>
            <a:fillRect/>
          </a:stretch>
        </p:blipFill>
        <p:spPr>
          <a:xfrm>
            <a:off x="1752600" y="2362200"/>
            <a:ext cx="5486400" cy="3017309"/>
          </a:xfrm>
        </p:spPr>
      </p:pic>
      <p:sp>
        <p:nvSpPr>
          <p:cNvPr id="6" name="Slide Number Placeholder 5"/>
          <p:cNvSpPr>
            <a:spLocks noGrp="1"/>
          </p:cNvSpPr>
          <p:nvPr>
            <p:ph type="sldNum" sz="quarter" idx="12"/>
          </p:nvPr>
        </p:nvSpPr>
        <p:spPr/>
        <p:txBody>
          <a:bodyPr/>
          <a:lstStyle/>
          <a:p>
            <a:fld id="{4AA04D0C-89BA-0845-9137-904D20B84DDB}" type="slidenum">
              <a:rPr lang="en-US" smtClean="0"/>
              <a:pPr/>
              <a:t>113</a:t>
            </a:fld>
            <a:endParaRPr lang="en-US"/>
          </a:p>
        </p:txBody>
      </p:sp>
    </p:spTree>
    <p:extLst>
      <p:ext uri="{BB962C8B-B14F-4D97-AF65-F5344CB8AC3E}">
        <p14:creationId xmlns:p14="http://schemas.microsoft.com/office/powerpoint/2010/main" val="112990804"/>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“Obvious” Implementation</a:t>
            </a:r>
            <a:endParaRPr lang="en-US" dirty="0"/>
          </a:p>
        </p:txBody>
      </p:sp>
      <p:sp>
        <p:nvSpPr>
          <p:cNvPr id="3" name="Content Placeholder 2"/>
          <p:cNvSpPr>
            <a:spLocks noGrp="1"/>
          </p:cNvSpPr>
          <p:nvPr>
            <p:ph idx="1"/>
          </p:nvPr>
        </p:nvSpPr>
        <p:spPr>
          <a:xfrm>
            <a:off x="76200" y="1600200"/>
            <a:ext cx="8915400" cy="4525963"/>
          </a:xfrm>
        </p:spPr>
        <p:txBody>
          <a:bodyPr/>
          <a:lstStyle/>
          <a:p>
            <a:pPr marL="0" indent="0">
              <a:buNone/>
            </a:pPr>
            <a:r>
              <a:rPr lang="en-US" dirty="0" smtClean="0">
                <a:latin typeface="Menlo Regular"/>
                <a:cs typeface="Menlo Regular"/>
              </a:rPr>
              <a:t>int fib0(int n) {</a:t>
            </a:r>
          </a:p>
          <a:p>
            <a:pPr marL="0" indent="0">
              <a:buNone/>
            </a:pPr>
            <a:r>
              <a:rPr lang="en-US" dirty="0">
                <a:latin typeface="Menlo Regular"/>
                <a:cs typeface="Menlo Regular"/>
              </a:rPr>
              <a:t> </a:t>
            </a:r>
            <a:r>
              <a:rPr lang="en-US" dirty="0" smtClean="0">
                <a:latin typeface="Menlo Regular"/>
                <a:cs typeface="Menlo Regular"/>
              </a:rPr>
              <a:t> if (n == 0) return 0;</a:t>
            </a:r>
          </a:p>
          <a:p>
            <a:pPr marL="0" indent="0">
              <a:buNone/>
            </a:pPr>
            <a:r>
              <a:rPr lang="en-US" dirty="0">
                <a:latin typeface="Menlo Regular"/>
                <a:cs typeface="Menlo Regular"/>
              </a:rPr>
              <a:t> </a:t>
            </a:r>
            <a:r>
              <a:rPr lang="en-US" dirty="0" smtClean="0">
                <a:latin typeface="Menlo Regular"/>
                <a:cs typeface="Menlo Regular"/>
              </a:rPr>
              <a:t> if (n == 1) return 1;</a:t>
            </a:r>
          </a:p>
          <a:p>
            <a:pPr marL="0" indent="0">
              <a:buNone/>
            </a:pPr>
            <a:r>
              <a:rPr lang="en-US" dirty="0">
                <a:latin typeface="Menlo Regular"/>
                <a:cs typeface="Menlo Regular"/>
              </a:rPr>
              <a:t> </a:t>
            </a:r>
            <a:r>
              <a:rPr lang="en-US" dirty="0" smtClean="0">
                <a:latin typeface="Menlo Regular"/>
                <a:cs typeface="Menlo Regular"/>
              </a:rPr>
              <a:t> return fib0(n – 1) + fib0(n – 2);</a:t>
            </a:r>
          </a:p>
          <a:p>
            <a:pPr marL="0" indent="0">
              <a:buNone/>
            </a:pPr>
            <a:r>
              <a:rPr lang="en-US" dirty="0">
                <a:latin typeface="Menlo Regular"/>
                <a:cs typeface="Menlo Regular"/>
              </a:rPr>
              <a:t>}</a:t>
            </a:r>
          </a:p>
        </p:txBody>
      </p:sp>
      <p:sp>
        <p:nvSpPr>
          <p:cNvPr id="5" name="Slide Number Placeholder 4"/>
          <p:cNvSpPr>
            <a:spLocks noGrp="1"/>
          </p:cNvSpPr>
          <p:nvPr>
            <p:ph type="sldNum" sz="quarter" idx="12"/>
          </p:nvPr>
        </p:nvSpPr>
        <p:spPr/>
        <p:txBody>
          <a:bodyPr/>
          <a:lstStyle/>
          <a:p>
            <a:fld id="{4AA04D0C-89BA-0845-9137-904D20B84DDB}" type="slidenum">
              <a:rPr lang="en-US" smtClean="0"/>
              <a:pPr/>
              <a:t>114</a:t>
            </a:fld>
            <a:endParaRPr lang="en-US"/>
          </a:p>
        </p:txBody>
      </p:sp>
    </p:spTree>
    <p:extLst>
      <p:ext uri="{BB962C8B-B14F-4D97-AF65-F5344CB8AC3E}">
        <p14:creationId xmlns:p14="http://schemas.microsoft.com/office/powerpoint/2010/main" val="274593783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fib0(5)</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0428" b="-50428"/>
          <a:stretch>
            <a:fillRect/>
          </a:stretch>
        </p:blipFill>
        <p:spPr/>
      </p:pic>
      <p:sp>
        <p:nvSpPr>
          <p:cNvPr id="8" name="Slide Number Placeholder 7"/>
          <p:cNvSpPr>
            <a:spLocks noGrp="1"/>
          </p:cNvSpPr>
          <p:nvPr>
            <p:ph type="sldNum" sz="quarter" idx="12"/>
          </p:nvPr>
        </p:nvSpPr>
        <p:spPr/>
        <p:txBody>
          <a:bodyPr/>
          <a:lstStyle/>
          <a:p>
            <a:fld id="{4AA04D0C-89BA-0845-9137-904D20B84DDB}" type="slidenum">
              <a:rPr lang="en-US" smtClean="0"/>
              <a:pPr/>
              <a:t>115</a:t>
            </a:fld>
            <a:endParaRPr lang="en-US"/>
          </a:p>
        </p:txBody>
      </p:sp>
    </p:spTree>
    <p:extLst>
      <p:ext uri="{BB962C8B-B14F-4D97-AF65-F5344CB8AC3E}">
        <p14:creationId xmlns:p14="http://schemas.microsoft.com/office/powerpoint/2010/main" val="3633576996"/>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4A6E0AA9-A34F-DE47-843D-F265D179EF36}" type="slidenum">
              <a:rPr lang="en-US" smtClean="0"/>
              <a:t>116</a:t>
            </a:fld>
            <a:endParaRPr lang="en-US" dirty="0"/>
          </a:p>
        </p:txBody>
      </p:sp>
      <p:sp>
        <p:nvSpPr>
          <p:cNvPr id="3" name="Content Placeholder 2"/>
          <p:cNvSpPr>
            <a:spLocks noGrp="1"/>
          </p:cNvSpPr>
          <p:nvPr>
            <p:ph idx="1"/>
          </p:nvPr>
        </p:nvSpPr>
        <p:spPr/>
        <p:txBody>
          <a:bodyPr/>
          <a:lstStyle/>
          <a:p>
            <a:pPr marL="0" indent="0">
              <a:buNone/>
            </a:pPr>
            <a:r>
              <a:rPr lang="en-US" dirty="0" smtClean="0"/>
              <a:t>How many additions are needed to compute fib0(n)?</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116</a:t>
            </a:fld>
            <a:endParaRPr lang="en-US"/>
          </a:p>
        </p:txBody>
      </p:sp>
    </p:spTree>
    <p:extLst>
      <p:ext uri="{BB962C8B-B14F-4D97-AF65-F5344CB8AC3E}">
        <p14:creationId xmlns:p14="http://schemas.microsoft.com/office/powerpoint/2010/main" val="3047902546"/>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Iterative Fibonacci</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fibonacci_iterative(int n) {</a:t>
            </a:r>
          </a:p>
          <a:p>
            <a:pPr marL="0" indent="0">
              <a:buNone/>
            </a:pPr>
            <a:r>
              <a:rPr lang="en-US" sz="2400" dirty="0" smtClean="0">
                <a:latin typeface="Menlo Regular"/>
                <a:cs typeface="Menlo Regular"/>
              </a:rPr>
              <a:t>  if (n == 0) return 0;</a:t>
            </a:r>
          </a:p>
          <a:p>
            <a:pPr marL="0" indent="0">
              <a:buNone/>
            </a:pPr>
            <a:r>
              <a:rPr lang="en-US" sz="2400" dirty="0" smtClean="0">
                <a:latin typeface="Menlo Regular"/>
                <a:cs typeface="Menlo Regular"/>
              </a:rPr>
              <a:t>  </a:t>
            </a:r>
            <a:r>
              <a:rPr lang="en-US" sz="2400" dirty="0" err="1" smtClean="0">
                <a:latin typeface="Menlo Regular"/>
                <a:cs typeface="Menlo Regular"/>
              </a:rPr>
              <a:t>std</a:t>
            </a:r>
            <a:r>
              <a:rPr lang="en-US" sz="2400" dirty="0" smtClean="0">
                <a:latin typeface="Menlo Regular"/>
                <a:cs typeface="Menlo Regular"/>
              </a:rPr>
              <a:t>::pair&lt;int, int&gt; v(0, 1);</a:t>
            </a:r>
          </a:p>
          <a:p>
            <a:pPr marL="0" indent="0">
              <a:buNone/>
            </a:pPr>
            <a:r>
              <a:rPr lang="en-US" sz="2400" dirty="0" smtClean="0">
                <a:latin typeface="Menlo Regular"/>
                <a:cs typeface="Menlo Regular"/>
              </a:rPr>
              <a:t>  for (int i = 1; i &lt; n; ++i) </a:t>
            </a:r>
          </a:p>
          <a:p>
            <a:pPr marL="0" indent="0">
              <a:buNone/>
            </a:pPr>
            <a:r>
              <a:rPr lang="en-US" sz="2400" dirty="0">
                <a:latin typeface="Menlo Regular"/>
                <a:cs typeface="Menlo Regular"/>
              </a:rPr>
              <a:t> </a:t>
            </a:r>
            <a:r>
              <a:rPr lang="en-US" sz="2400" dirty="0" smtClean="0">
                <a:latin typeface="Menlo Regular"/>
                <a:cs typeface="Menlo Regular"/>
              </a:rPr>
              <a:t>   v = </a:t>
            </a:r>
            <a:r>
              <a:rPr lang="en-US" sz="2400" dirty="0" err="1" smtClean="0">
                <a:latin typeface="Menlo Regular"/>
                <a:cs typeface="Menlo Regular"/>
              </a:rPr>
              <a:t>std</a:t>
            </a:r>
            <a:r>
              <a:rPr lang="en-US" sz="2400" dirty="0" smtClean="0">
                <a:latin typeface="Menlo Regular"/>
                <a:cs typeface="Menlo Regular"/>
              </a:rPr>
              <a:t>::</a:t>
            </a:r>
            <a:r>
              <a:rPr lang="en-US" sz="2400" dirty="0" err="1" smtClean="0">
                <a:latin typeface="Menlo Regular"/>
                <a:cs typeface="Menlo Regular"/>
              </a:rPr>
              <a:t>make_pair</a:t>
            </a:r>
            <a:r>
              <a:rPr lang="en-US" sz="2400" dirty="0" smtClean="0">
                <a:latin typeface="Menlo Regular"/>
                <a:cs typeface="Menlo Regular"/>
              </a:rPr>
              <a:t>(</a:t>
            </a:r>
            <a:r>
              <a:rPr lang="en-US" sz="2400" dirty="0" err="1">
                <a:latin typeface="Menlo Regular"/>
                <a:cs typeface="Menlo Regular"/>
              </a:rPr>
              <a:t>v</a:t>
            </a:r>
            <a:r>
              <a:rPr lang="en-US" sz="2400" dirty="0" err="1" smtClean="0">
                <a:latin typeface="Menlo Regular"/>
                <a:cs typeface="Menlo Regular"/>
              </a:rPr>
              <a:t>.second</a:t>
            </a:r>
            <a:r>
              <a:rPr lang="en-US" sz="2400" dirty="0" smtClean="0">
                <a:latin typeface="Menlo Regular"/>
                <a:cs typeface="Menlo Regular"/>
              </a:rPr>
              <a:t>, </a:t>
            </a:r>
          </a:p>
          <a:p>
            <a:pPr marL="0" indent="0">
              <a:buNone/>
            </a:pPr>
            <a:r>
              <a:rPr lang="en-US" sz="2400" dirty="0">
                <a:latin typeface="Menlo Regular"/>
                <a:cs typeface="Menlo Regular"/>
              </a:rPr>
              <a:t> </a:t>
            </a:r>
            <a:r>
              <a:rPr lang="en-US" sz="2400" dirty="0" smtClean="0">
                <a:latin typeface="Menlo Regular"/>
                <a:cs typeface="Menlo Regular"/>
              </a:rPr>
              <a:t>                      </a:t>
            </a:r>
            <a:r>
              <a:rPr lang="en-US" sz="2400" dirty="0" err="1">
                <a:latin typeface="Menlo Regular"/>
                <a:cs typeface="Menlo Regular"/>
              </a:rPr>
              <a:t>v</a:t>
            </a:r>
            <a:r>
              <a:rPr lang="en-US" sz="2400" dirty="0" err="1" smtClean="0">
                <a:latin typeface="Menlo Regular"/>
                <a:cs typeface="Menlo Regular"/>
              </a:rPr>
              <a:t>.first</a:t>
            </a:r>
            <a:r>
              <a:rPr lang="en-US" sz="2400" dirty="0" smtClean="0">
                <a:latin typeface="Menlo Regular"/>
                <a:cs typeface="Menlo Regular"/>
              </a:rPr>
              <a:t> + </a:t>
            </a:r>
            <a:r>
              <a:rPr lang="en-US" sz="2400" dirty="0" err="1">
                <a:latin typeface="Menlo Regular"/>
                <a:cs typeface="Menlo Regular"/>
              </a:rPr>
              <a:t>v</a:t>
            </a:r>
            <a:r>
              <a:rPr lang="en-US" sz="2400" dirty="0" err="1" smtClean="0">
                <a:latin typeface="Menlo Regular"/>
                <a:cs typeface="Menlo Regular"/>
              </a:rPr>
              <a:t>.second</a:t>
            </a:r>
            <a:r>
              <a:rPr lang="en-US" sz="2400" dirty="0" smtClean="0">
                <a:latin typeface="Menlo Regular"/>
                <a:cs typeface="Menlo Regular"/>
              </a:rPr>
              <a:t>);</a:t>
            </a:r>
          </a:p>
          <a:p>
            <a:pPr marL="0" indent="0">
              <a:buNone/>
            </a:pPr>
            <a:r>
              <a:rPr lang="en-US" sz="2400" dirty="0" smtClean="0">
                <a:latin typeface="Menlo Regular"/>
                <a:cs typeface="Menlo Regular"/>
              </a:rPr>
              <a:t>  return </a:t>
            </a:r>
            <a:r>
              <a:rPr lang="en-US" sz="2400" dirty="0" err="1">
                <a:latin typeface="Menlo Regular"/>
                <a:cs typeface="Menlo Regular"/>
              </a:rPr>
              <a:t>v</a:t>
            </a:r>
            <a:r>
              <a:rPr lang="en-US" sz="2400" dirty="0" err="1" smtClean="0">
                <a:latin typeface="Menlo Regular"/>
                <a:cs typeface="Menlo Regular"/>
              </a:rPr>
              <a:t>.second</a:t>
            </a:r>
            <a:r>
              <a:rPr lang="en-US" sz="2400" dirty="0" smtClean="0">
                <a:latin typeface="Menlo Regular"/>
                <a:cs typeface="Menlo Regular"/>
              </a:rPr>
              <a:t>;</a:t>
            </a:r>
          </a:p>
          <a:p>
            <a:pPr marL="0" indent="0">
              <a:buNone/>
            </a:pPr>
            <a:r>
              <a:rPr lang="en-US" sz="2400" dirty="0">
                <a:latin typeface="Menlo Regular"/>
                <a:cs typeface="Menlo Regular"/>
              </a:rPr>
              <a:t>}</a:t>
            </a:r>
            <a:endParaRPr lang="en-US" sz="2400" dirty="0" smtClean="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117</a:t>
            </a:fld>
            <a:endParaRPr lang="en-US"/>
          </a:p>
        </p:txBody>
      </p:sp>
    </p:spTree>
    <p:extLst>
      <p:ext uri="{BB962C8B-B14F-4D97-AF65-F5344CB8AC3E}">
        <p14:creationId xmlns:p14="http://schemas.microsoft.com/office/powerpoint/2010/main" val="303851063"/>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Fibonacci transformation</a:t>
            </a:r>
            <a:endParaRPr lang="en-US" dirty="0"/>
          </a:p>
        </p:txBody>
      </p:sp>
      <p:pic>
        <p:nvPicPr>
          <p:cNvPr id="4" name="Content Placeholder 3" descr="latex-image-1.pdf"/>
          <p:cNvPicPr>
            <a:picLocks noGrp="1" noChangeAspect="1"/>
          </p:cNvPicPr>
          <p:nvPr>
            <p:ph idx="1"/>
          </p:nvPr>
        </p:nvPicPr>
        <p:blipFill>
          <a:blip r:embed="rId2">
            <a:extLst>
              <a:ext uri="{28A0092B-C50C-407E-A947-70E740481C1C}">
                <a14:useLocalDpi xmlns:a14="http://schemas.microsoft.com/office/drawing/2010/main" val="0"/>
              </a:ext>
            </a:extLst>
          </a:blip>
          <a:srcRect t="-63469" b="-63469"/>
          <a:stretch>
            <a:fillRect/>
          </a:stretch>
        </p:blipFill>
        <p:spPr/>
      </p:pic>
      <p:sp>
        <p:nvSpPr>
          <p:cNvPr id="7" name="Slide Number Placeholder 6"/>
          <p:cNvSpPr>
            <a:spLocks noGrp="1"/>
          </p:cNvSpPr>
          <p:nvPr>
            <p:ph type="sldNum" sz="quarter" idx="12"/>
          </p:nvPr>
        </p:nvSpPr>
        <p:spPr/>
        <p:txBody>
          <a:bodyPr/>
          <a:lstStyle/>
          <a:p>
            <a:fld id="{4AA04D0C-89BA-0845-9137-904D20B84DDB}" type="slidenum">
              <a:rPr lang="en-US" smtClean="0"/>
              <a:pPr/>
              <a:t>118</a:t>
            </a:fld>
            <a:endParaRPr lang="en-US"/>
          </a:p>
        </p:txBody>
      </p:sp>
    </p:spTree>
    <p:extLst>
      <p:ext uri="{BB962C8B-B14F-4D97-AF65-F5344CB8AC3E}">
        <p14:creationId xmlns:p14="http://schemas.microsoft.com/office/powerpoint/2010/main" val="237771202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th Fibonacci vector</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7966" b="-57966"/>
          <a:stretch>
            <a:fillRect/>
          </a:stretch>
        </p:blipFill>
        <p:spPr/>
      </p:pic>
      <p:sp>
        <p:nvSpPr>
          <p:cNvPr id="6" name="Slide Number Placeholder 5"/>
          <p:cNvSpPr>
            <a:spLocks noGrp="1"/>
          </p:cNvSpPr>
          <p:nvPr>
            <p:ph type="sldNum" sz="quarter" idx="12"/>
          </p:nvPr>
        </p:nvSpPr>
        <p:spPr/>
        <p:txBody>
          <a:bodyPr/>
          <a:lstStyle/>
          <a:p>
            <a:fld id="{4AA04D0C-89BA-0845-9137-904D20B84DDB}" type="slidenum">
              <a:rPr lang="en-US" smtClean="0"/>
              <a:pPr/>
              <a:t>119</a:t>
            </a:fld>
            <a:endParaRPr lang="en-US"/>
          </a:p>
        </p:txBody>
      </p:sp>
    </p:spTree>
    <p:extLst>
      <p:ext uri="{BB962C8B-B14F-4D97-AF65-F5344CB8AC3E}">
        <p14:creationId xmlns:p14="http://schemas.microsoft.com/office/powerpoint/2010/main" val="34772877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Self-evident propositions</a:t>
            </a:r>
            <a:endParaRPr lang="en-US" dirty="0"/>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5093" b="-15093"/>
          <a:stretch>
            <a:fillRect/>
          </a:stretch>
        </p:blipFill>
        <p:spPr>
          <a:xfrm>
            <a:off x="457200" y="1600200"/>
            <a:ext cx="8229600" cy="4525963"/>
          </a:xfrm>
        </p:spPr>
      </p:pic>
      <p:sp>
        <p:nvSpPr>
          <p:cNvPr id="4" name="Slide Number Placeholder 3"/>
          <p:cNvSpPr>
            <a:spLocks noGrp="1"/>
          </p:cNvSpPr>
          <p:nvPr>
            <p:ph type="sldNum" sz="quarter" idx="12"/>
          </p:nvPr>
        </p:nvSpPr>
        <p:spPr/>
        <p:txBody>
          <a:bodyPr/>
          <a:lstStyle/>
          <a:p>
            <a:fld id="{4AA04D0C-89BA-0845-9137-904D20B84DDB}" type="slidenum">
              <a:rPr lang="en-US" smtClean="0"/>
              <a:pPr/>
              <a:t>12</a:t>
            </a:fld>
            <a:endParaRPr lang="en-US"/>
          </a:p>
        </p:txBody>
      </p:sp>
    </p:spTree>
    <p:extLst>
      <p:ext uri="{BB962C8B-B14F-4D97-AF65-F5344CB8AC3E}">
        <p14:creationId xmlns:p14="http://schemas.microsoft.com/office/powerpoint/2010/main" val="192256452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multiplication is associative</a:t>
            </a:r>
            <a:endParaRPr lang="en-US" dirty="0"/>
          </a:p>
        </p:txBody>
      </p:sp>
      <p:sp>
        <p:nvSpPr>
          <p:cNvPr id="3" name="Content Placeholder 2"/>
          <p:cNvSpPr>
            <a:spLocks noGrp="1"/>
          </p:cNvSpPr>
          <p:nvPr>
            <p:ph idx="1"/>
          </p:nvPr>
        </p:nvSpPr>
        <p:spPr/>
        <p:txBody>
          <a:bodyPr/>
          <a:lstStyle/>
          <a:p>
            <a:pPr marL="0" indent="0">
              <a:buNone/>
            </a:pPr>
            <a:r>
              <a:rPr lang="en-US" dirty="0" smtClean="0"/>
              <a:t>We use </a:t>
            </a:r>
            <a:r>
              <a:rPr lang="en-US" dirty="0" smtClean="0">
                <a:latin typeface="Menlo Regular"/>
                <a:cs typeface="Menlo Regular"/>
              </a:rPr>
              <a:t>power</a:t>
            </a:r>
            <a:r>
              <a:rPr lang="en-US" dirty="0" smtClean="0"/>
              <a:t> algorithm to get </a:t>
            </a:r>
            <a:r>
              <a:rPr lang="en-US" i="1" dirty="0" smtClean="0"/>
              <a:t>n</a:t>
            </a:r>
            <a:r>
              <a:rPr lang="en-US" dirty="0" smtClean="0"/>
              <a:t>th Fibonacci number.</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120</a:t>
            </a:fld>
            <a:endParaRPr lang="en-US"/>
          </a:p>
        </p:txBody>
      </p:sp>
    </p:spTree>
    <p:extLst>
      <p:ext uri="{BB962C8B-B14F-4D97-AF65-F5344CB8AC3E}">
        <p14:creationId xmlns:p14="http://schemas.microsoft.com/office/powerpoint/2010/main" val="427914630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D1F669D5-B674-144A-B39B-5602085FF5D2}" type="slidenum">
              <a:rPr lang="en-US" smtClean="0"/>
              <a:t>121</a:t>
            </a:fld>
            <a:endParaRPr lang="en-US" dirty="0"/>
          </a:p>
        </p:txBody>
      </p:sp>
      <p:sp>
        <p:nvSpPr>
          <p:cNvPr id="3" name="Content Placeholder 2"/>
          <p:cNvSpPr>
            <a:spLocks noGrp="1"/>
          </p:cNvSpPr>
          <p:nvPr>
            <p:ph idx="1"/>
          </p:nvPr>
        </p:nvSpPr>
        <p:spPr/>
        <p:txBody>
          <a:bodyPr/>
          <a:lstStyle/>
          <a:p>
            <a:pPr marL="0" indent="0">
              <a:buNone/>
            </a:pPr>
            <a:r>
              <a:rPr lang="en-US" dirty="0" smtClean="0"/>
              <a:t>Implement computing Fibonacci numbers using power.</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121</a:t>
            </a:fld>
            <a:endParaRPr lang="en-US"/>
          </a:p>
        </p:txBody>
      </p:sp>
    </p:spTree>
    <p:extLst>
      <p:ext uri="{BB962C8B-B14F-4D97-AF65-F5344CB8AC3E}">
        <p14:creationId xmlns:p14="http://schemas.microsoft.com/office/powerpoint/2010/main" val="1372300854"/>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t>
            </a:r>
            <a:fld id="{6975783F-9C9A-6243-8B66-FAB15D23F169}" type="slidenum">
              <a:rPr lang="en-US" smtClean="0"/>
              <a:t>122</a:t>
            </a:fld>
            <a:endParaRPr lang="en-US" dirty="0"/>
          </a:p>
        </p:txBody>
      </p:sp>
      <p:sp>
        <p:nvSpPr>
          <p:cNvPr id="3" name="Content Placeholder 2"/>
          <p:cNvSpPr>
            <a:spLocks noGrp="1"/>
          </p:cNvSpPr>
          <p:nvPr>
            <p:ph idx="1"/>
          </p:nvPr>
        </p:nvSpPr>
        <p:spPr/>
        <p:txBody>
          <a:bodyPr/>
          <a:lstStyle/>
          <a:p>
            <a:pPr marL="0" indent="0">
              <a:buNone/>
            </a:pPr>
            <a:r>
              <a:rPr lang="en-US" dirty="0" err="1" smtClean="0"/>
              <a:t>EoP</a:t>
            </a:r>
            <a:r>
              <a:rPr lang="en-US" dirty="0" smtClean="0"/>
              <a:t> (pages 45 – 46) shows how to reduce the number of operations needed to multiply two </a:t>
            </a:r>
            <a:r>
              <a:rPr lang="en-US" i="1" dirty="0" smtClean="0"/>
              <a:t>Fibonacci matrices</a:t>
            </a:r>
            <a:r>
              <a:rPr lang="en-US" dirty="0" smtClean="0"/>
              <a:t>.</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122</a:t>
            </a:fld>
            <a:endParaRPr lang="en-US"/>
          </a:p>
        </p:txBody>
      </p:sp>
    </p:spTree>
    <p:extLst>
      <p:ext uri="{BB962C8B-B14F-4D97-AF65-F5344CB8AC3E}">
        <p14:creationId xmlns:p14="http://schemas.microsoft.com/office/powerpoint/2010/main" val="369529156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Recurrences</a:t>
            </a:r>
            <a:endParaRPr lang="en-US" dirty="0"/>
          </a:p>
        </p:txBody>
      </p:sp>
      <p:sp>
        <p:nvSpPr>
          <p:cNvPr id="3" name="Content Placeholder 2"/>
          <p:cNvSpPr>
            <a:spLocks noGrp="1"/>
          </p:cNvSpPr>
          <p:nvPr>
            <p:ph idx="1"/>
          </p:nvPr>
        </p:nvSpPr>
        <p:spPr/>
        <p:txBody>
          <a:bodyPr/>
          <a:lstStyle/>
          <a:p>
            <a:pPr marL="0" indent="0">
              <a:buNone/>
            </a:pPr>
            <a:r>
              <a:rPr lang="en-US" dirty="0" smtClean="0"/>
              <a:t>A </a:t>
            </a:r>
            <a:r>
              <a:rPr lang="en-US" i="1" dirty="0" smtClean="0"/>
              <a:t>linear recurrence function of order k </a:t>
            </a:r>
            <a:r>
              <a:rPr lang="en-US" dirty="0" smtClean="0"/>
              <a:t>is a function </a:t>
            </a:r>
            <a:r>
              <a:rPr lang="en-US" i="1" dirty="0" smtClean="0"/>
              <a:t>f</a:t>
            </a:r>
            <a:r>
              <a:rPr lang="en-US" dirty="0" smtClean="0"/>
              <a:t> such that</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A </a:t>
            </a:r>
            <a:r>
              <a:rPr lang="en-US" i="1" dirty="0" smtClean="0"/>
              <a:t>linear recurrence sequence</a:t>
            </a:r>
            <a:r>
              <a:rPr lang="en-US" dirty="0" smtClean="0"/>
              <a:t> is a sequence generated by such function from initial </a:t>
            </a:r>
            <a:r>
              <a:rPr lang="en-US" i="1" dirty="0" smtClean="0"/>
              <a:t>k</a:t>
            </a:r>
            <a:r>
              <a:rPr lang="en-US" dirty="0" smtClean="0"/>
              <a:t> values. </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004" y="3208280"/>
            <a:ext cx="4991100" cy="1257300"/>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123</a:t>
            </a:fld>
            <a:endParaRPr lang="en-US"/>
          </a:p>
        </p:txBody>
      </p:sp>
    </p:spTree>
    <p:extLst>
      <p:ext uri="{BB962C8B-B14F-4D97-AF65-F5344CB8AC3E}">
        <p14:creationId xmlns:p14="http://schemas.microsoft.com/office/powerpoint/2010/main" val="379208455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Recurrence via </a:t>
            </a:r>
            <a:r>
              <a:rPr lang="en-US" dirty="0" smtClean="0">
                <a:latin typeface="Menlo Regular"/>
                <a:cs typeface="Menlo Regular"/>
              </a:rPr>
              <a:t>power</a:t>
            </a:r>
            <a:endParaRPr lang="en-US" dirty="0">
              <a:latin typeface="Menlo Regular"/>
              <a:cs typeface="Menlo Regular"/>
            </a:endParaRPr>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1233" b="-51233"/>
          <a:stretch>
            <a:fillRect/>
          </a:stretch>
        </p:blipFill>
        <p:spPr/>
      </p:pic>
      <p:sp>
        <p:nvSpPr>
          <p:cNvPr id="8" name="Slide Number Placeholder 7"/>
          <p:cNvSpPr>
            <a:spLocks noGrp="1"/>
          </p:cNvSpPr>
          <p:nvPr>
            <p:ph type="sldNum" sz="quarter" idx="12"/>
          </p:nvPr>
        </p:nvSpPr>
        <p:spPr/>
        <p:txBody>
          <a:bodyPr/>
          <a:lstStyle/>
          <a:p>
            <a:fld id="{4AA04D0C-89BA-0845-9137-904D20B84DDB}" type="slidenum">
              <a:rPr lang="en-US" smtClean="0"/>
              <a:pPr/>
              <a:t>124</a:t>
            </a:fld>
            <a:endParaRPr lang="en-US"/>
          </a:p>
        </p:txBody>
      </p:sp>
    </p:spTree>
    <p:extLst>
      <p:ext uri="{BB962C8B-B14F-4D97-AF65-F5344CB8AC3E}">
        <p14:creationId xmlns:p14="http://schemas.microsoft.com/office/powerpoint/2010/main" val="417858266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 </a:t>
            </a:r>
            <a:fld id="{4F9E2959-051B-834A-ABAB-44649BF58AFE}" type="slidenum">
              <a:rPr lang="en-US" smtClean="0"/>
              <a:t>125</a:t>
            </a:fld>
            <a:r>
              <a:rPr lang="en-US" dirty="0" smtClean="0"/>
              <a:t/>
            </a:r>
            <a:br>
              <a:rPr lang="en-US" dirty="0" smtClean="0"/>
            </a:br>
            <a:r>
              <a:rPr lang="en-US" dirty="0" smtClean="0"/>
              <a:t>Reducing number of operations</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a:p>
          <a:p>
            <a:r>
              <a:rPr lang="en-US" dirty="0" smtClean="0"/>
              <a:t>Charles </a:t>
            </a:r>
            <a:r>
              <a:rPr lang="en-US" dirty="0"/>
              <a:t>M. </a:t>
            </a:r>
            <a:r>
              <a:rPr lang="en-US" dirty="0" err="1"/>
              <a:t>Fiduccia</a:t>
            </a:r>
            <a:r>
              <a:rPr lang="en-US" dirty="0"/>
              <a:t>: An Efficient Formula for Linear Recurrences. </a:t>
            </a:r>
            <a:r>
              <a:rPr lang="en-US" dirty="0">
                <a:hlinkClick r:id="rId2"/>
              </a:rPr>
              <a:t>SIAM J. Comput. 14</a:t>
            </a:r>
            <a:r>
              <a:rPr lang="en-US" dirty="0"/>
              <a:t>(1): 106-112 (1985)</a:t>
            </a:r>
          </a:p>
        </p:txBody>
      </p:sp>
      <p:sp>
        <p:nvSpPr>
          <p:cNvPr id="5" name="Slide Number Placeholder 4"/>
          <p:cNvSpPr>
            <a:spLocks noGrp="1"/>
          </p:cNvSpPr>
          <p:nvPr>
            <p:ph type="sldNum" sz="quarter" idx="12"/>
          </p:nvPr>
        </p:nvSpPr>
        <p:spPr/>
        <p:txBody>
          <a:bodyPr/>
          <a:lstStyle/>
          <a:p>
            <a:fld id="{4AA04D0C-89BA-0845-9137-904D20B84DDB}" type="slidenum">
              <a:rPr lang="en-US" smtClean="0"/>
              <a:pPr/>
              <a:t>125</a:t>
            </a:fld>
            <a:endParaRPr lang="en-US"/>
          </a:p>
        </p:txBody>
      </p:sp>
    </p:spTree>
    <p:extLst>
      <p:ext uri="{BB962C8B-B14F-4D97-AF65-F5344CB8AC3E}">
        <p14:creationId xmlns:p14="http://schemas.microsoft.com/office/powerpoint/2010/main" val="2628715455"/>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Matrices </a:t>
            </a:r>
            <a:endParaRPr lang="en-US" dirty="0"/>
          </a:p>
        </p:txBody>
      </p:sp>
      <p:sp>
        <p:nvSpPr>
          <p:cNvPr id="3" name="Content Placeholder 2"/>
          <p:cNvSpPr>
            <a:spLocks noGrp="1"/>
          </p:cNvSpPr>
          <p:nvPr>
            <p:ph idx="1"/>
          </p:nvPr>
        </p:nvSpPr>
        <p:spPr/>
        <p:txBody>
          <a:bodyPr/>
          <a:lstStyle/>
          <a:p>
            <a:r>
              <a:rPr lang="en-US" dirty="0" smtClean="0"/>
              <a:t>We combine power with matrix multiplication to compute linear recurrences.</a:t>
            </a:r>
          </a:p>
          <a:p>
            <a:r>
              <a:rPr lang="en-US" dirty="0" smtClean="0"/>
              <a:t>It is possible to use this technique for many other algorithms if we use more general notion of matrix multiplication.</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126</a:t>
            </a:fld>
            <a:endParaRPr lang="en-US"/>
          </a:p>
        </p:txBody>
      </p:sp>
    </p:spTree>
    <p:extLst>
      <p:ext uri="{BB962C8B-B14F-4D97-AF65-F5344CB8AC3E}">
        <p14:creationId xmlns:p14="http://schemas.microsoft.com/office/powerpoint/2010/main" val="2800733615"/>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Inner Product</a:t>
            </a:r>
            <a:endParaRPr lang="en-US"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5756" b="-15756"/>
          <a:stretch>
            <a:fillRect/>
          </a:stretch>
        </p:blipFill>
        <p:spPr>
          <a:xfrm>
            <a:off x="2209800" y="2209800"/>
            <a:ext cx="4800600" cy="2640145"/>
          </a:xfrm>
        </p:spPr>
      </p:pic>
      <p:sp>
        <p:nvSpPr>
          <p:cNvPr id="8" name="Slide Number Placeholder 7"/>
          <p:cNvSpPr>
            <a:spLocks noGrp="1"/>
          </p:cNvSpPr>
          <p:nvPr>
            <p:ph type="sldNum" sz="quarter" idx="12"/>
          </p:nvPr>
        </p:nvSpPr>
        <p:spPr/>
        <p:txBody>
          <a:bodyPr/>
          <a:lstStyle/>
          <a:p>
            <a:fld id="{4AA04D0C-89BA-0845-9137-904D20B84DDB}" type="slidenum">
              <a:rPr lang="en-US" smtClean="0"/>
              <a:pPr/>
              <a:t>127</a:t>
            </a:fld>
            <a:endParaRPr lang="en-US"/>
          </a:p>
        </p:txBody>
      </p:sp>
    </p:spTree>
    <p:extLst>
      <p:ext uri="{BB962C8B-B14F-4D97-AF65-F5344CB8AC3E}">
        <p14:creationId xmlns:p14="http://schemas.microsoft.com/office/powerpoint/2010/main" val="4028452193"/>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Matrix-vector Product</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1752" r="-21752"/>
          <a:stretch>
            <a:fillRect/>
          </a:stretch>
        </p:blipFill>
        <p:spPr>
          <a:xfrm>
            <a:off x="1066800" y="1981200"/>
            <a:ext cx="6650648" cy="3657600"/>
          </a:xfrm>
        </p:spPr>
      </p:pic>
      <p:sp>
        <p:nvSpPr>
          <p:cNvPr id="6" name="Slide Number Placeholder 5"/>
          <p:cNvSpPr>
            <a:spLocks noGrp="1"/>
          </p:cNvSpPr>
          <p:nvPr>
            <p:ph type="sldNum" sz="quarter" idx="12"/>
          </p:nvPr>
        </p:nvSpPr>
        <p:spPr/>
        <p:txBody>
          <a:bodyPr/>
          <a:lstStyle/>
          <a:p>
            <a:fld id="{4AA04D0C-89BA-0845-9137-904D20B84DDB}" type="slidenum">
              <a:rPr lang="en-US" smtClean="0"/>
              <a:pPr/>
              <a:t>128</a:t>
            </a:fld>
            <a:endParaRPr lang="en-US"/>
          </a:p>
        </p:txBody>
      </p:sp>
    </p:spTree>
    <p:extLst>
      <p:ext uri="{BB962C8B-B14F-4D97-AF65-F5344CB8AC3E}">
        <p14:creationId xmlns:p14="http://schemas.microsoft.com/office/powerpoint/2010/main" val="723262976"/>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Matrix-matrix Product</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6229" r="-6229"/>
          <a:stretch>
            <a:fillRect/>
          </a:stretch>
        </p:blipFill>
        <p:spPr>
          <a:xfrm>
            <a:off x="1219200" y="1905000"/>
            <a:ext cx="6096427" cy="3352800"/>
          </a:xfrm>
        </p:spPr>
      </p:pic>
      <p:sp>
        <p:nvSpPr>
          <p:cNvPr id="6" name="Slide Number Placeholder 5"/>
          <p:cNvSpPr>
            <a:spLocks noGrp="1"/>
          </p:cNvSpPr>
          <p:nvPr>
            <p:ph type="sldNum" sz="quarter" idx="12"/>
          </p:nvPr>
        </p:nvSpPr>
        <p:spPr/>
        <p:txBody>
          <a:bodyPr/>
          <a:lstStyle/>
          <a:p>
            <a:fld id="{4AA04D0C-89BA-0845-9137-904D20B84DDB}" type="slidenum">
              <a:rPr lang="en-US" smtClean="0"/>
              <a:pPr/>
              <a:t>129</a:t>
            </a:fld>
            <a:endParaRPr lang="en-US"/>
          </a:p>
        </p:txBody>
      </p:sp>
    </p:spTree>
    <p:extLst>
      <p:ext uri="{BB962C8B-B14F-4D97-AF65-F5344CB8AC3E}">
        <p14:creationId xmlns:p14="http://schemas.microsoft.com/office/powerpoint/2010/main" val="21191050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proofs important?</a:t>
            </a:r>
            <a:endParaRPr lang="en-US" dirty="0"/>
          </a:p>
        </p:txBody>
      </p:sp>
      <p:pic>
        <p:nvPicPr>
          <p:cNvPr id="4" name="Content Placeholder 3" descr="latex-image-1.pdf"/>
          <p:cNvPicPr>
            <a:picLocks noGrp="1" noChangeAspect="1"/>
          </p:cNvPicPr>
          <p:nvPr>
            <p:ph idx="1"/>
          </p:nvPr>
        </p:nvPicPr>
        <p:blipFill>
          <a:blip r:embed="rId2">
            <a:extLst>
              <a:ext uri="{28A0092B-C50C-407E-A947-70E740481C1C}">
                <a14:useLocalDpi xmlns:a14="http://schemas.microsoft.com/office/drawing/2010/main" val="0"/>
              </a:ext>
            </a:extLst>
          </a:blip>
          <a:srcRect t="-47738" b="-47738"/>
          <a:stretch>
            <a:fillRect/>
          </a:stretch>
        </p:blipFill>
        <p:spPr/>
      </p:pic>
      <p:sp>
        <p:nvSpPr>
          <p:cNvPr id="5" name="Slide Number Placeholder 4"/>
          <p:cNvSpPr>
            <a:spLocks noGrp="1"/>
          </p:cNvSpPr>
          <p:nvPr>
            <p:ph type="sldNum" sz="quarter" idx="12"/>
          </p:nvPr>
        </p:nvSpPr>
        <p:spPr/>
        <p:txBody>
          <a:bodyPr/>
          <a:lstStyle/>
          <a:p>
            <a:fld id="{4AA04D0C-89BA-0845-9137-904D20B84DDB}" type="slidenum">
              <a:rPr lang="en-US" smtClean="0"/>
              <a:pPr/>
              <a:t>13</a:t>
            </a:fld>
            <a:endParaRPr lang="en-US"/>
          </a:p>
        </p:txBody>
      </p:sp>
    </p:spTree>
    <p:extLst>
      <p:ext uri="{BB962C8B-B14F-4D97-AF65-F5344CB8AC3E}">
        <p14:creationId xmlns:p14="http://schemas.microsoft.com/office/powerpoint/2010/main" val="2297128789"/>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setting for matrix multiplication</a:t>
            </a:r>
            <a:endParaRPr lang="en-US" dirty="0"/>
          </a:p>
        </p:txBody>
      </p:sp>
      <p:sp>
        <p:nvSpPr>
          <p:cNvPr id="3" name="Content Placeholder 2"/>
          <p:cNvSpPr>
            <a:spLocks noGrp="1"/>
          </p:cNvSpPr>
          <p:nvPr>
            <p:ph idx="1"/>
          </p:nvPr>
        </p:nvSpPr>
        <p:spPr/>
        <p:txBody>
          <a:bodyPr/>
          <a:lstStyle/>
          <a:p>
            <a:r>
              <a:rPr lang="en-US" dirty="0" smtClean="0"/>
              <a:t>Where do coefficients come from?</a:t>
            </a:r>
          </a:p>
          <a:p>
            <a:r>
              <a:rPr lang="en-US" dirty="0" smtClean="0"/>
              <a:t>Semiring</a:t>
            </a:r>
            <a:endParaRPr lang="en-US" dirty="0"/>
          </a:p>
          <a:p>
            <a:pPr lvl="1"/>
            <a:r>
              <a:rPr lang="en-US" dirty="0" smtClean="0"/>
              <a:t>two operations</a:t>
            </a:r>
          </a:p>
          <a:p>
            <a:pPr marL="914400" lvl="2" indent="0">
              <a:buNone/>
            </a:pPr>
            <a:r>
              <a:rPr lang="en-US" dirty="0"/>
              <a:t> </a:t>
            </a:r>
            <a:r>
              <a:rPr lang="en-US" b="1" dirty="0" smtClean="0"/>
              <a:t>⊕</a:t>
            </a:r>
            <a:r>
              <a:rPr lang="en-US" dirty="0" smtClean="0"/>
              <a:t> - associative and commutative</a:t>
            </a:r>
          </a:p>
          <a:p>
            <a:pPr marL="914400" lvl="2" indent="0">
              <a:buNone/>
            </a:pPr>
            <a:r>
              <a:rPr lang="en-US" dirty="0" smtClean="0"/>
              <a:t> </a:t>
            </a:r>
            <a:r>
              <a:rPr lang="en-US" b="1" dirty="0" smtClean="0"/>
              <a:t>⊗ </a:t>
            </a:r>
            <a:r>
              <a:rPr lang="en-US" dirty="0" smtClean="0"/>
              <a:t>- associative</a:t>
            </a:r>
          </a:p>
          <a:p>
            <a:pPr lvl="1"/>
            <a:r>
              <a:rPr lang="en-US" dirty="0" smtClean="0"/>
              <a:t>distributivity</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401" y="4838858"/>
            <a:ext cx="4650799" cy="1028542"/>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130</a:t>
            </a:fld>
            <a:endParaRPr lang="en-US"/>
          </a:p>
        </p:txBody>
      </p:sp>
    </p:spTree>
    <p:extLst>
      <p:ext uri="{BB962C8B-B14F-4D97-AF65-F5344CB8AC3E}">
        <p14:creationId xmlns:p14="http://schemas.microsoft.com/office/powerpoint/2010/main" val="1397752908"/>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Transitive closure of a relation</a:t>
            </a:r>
            <a:endParaRPr lang="en-US" dirty="0"/>
          </a:p>
        </p:txBody>
      </p:sp>
      <p:sp>
        <p:nvSpPr>
          <p:cNvPr id="3" name="Content Placeholder 2"/>
          <p:cNvSpPr>
            <a:spLocks noGrp="1"/>
          </p:cNvSpPr>
          <p:nvPr>
            <p:ph idx="1"/>
          </p:nvPr>
        </p:nvSpPr>
        <p:spPr/>
        <p:txBody>
          <a:bodyPr/>
          <a:lstStyle/>
          <a:p>
            <a:r>
              <a:rPr lang="en-US" dirty="0" smtClean="0"/>
              <a:t>Take an </a:t>
            </a:r>
            <a:r>
              <a:rPr lang="en-US" i="1" dirty="0" smtClean="0"/>
              <a:t>n×n </a:t>
            </a:r>
            <a:r>
              <a:rPr lang="en-US" dirty="0" smtClean="0"/>
              <a:t>matrix with Boolean values.</a:t>
            </a:r>
          </a:p>
          <a:p>
            <a:r>
              <a:rPr lang="en-US" dirty="0" smtClean="0"/>
              <a:t>Use matrix multiplication generated by </a:t>
            </a:r>
            <a:r>
              <a:rPr lang="en-US" i="1" dirty="0" smtClean="0"/>
              <a:t>Boolean</a:t>
            </a:r>
            <a:r>
              <a:rPr lang="en-US" dirty="0" smtClean="0"/>
              <a:t> or {</a:t>
            </a:r>
            <a:r>
              <a:rPr lang="en-US" sz="2800" dirty="0" smtClean="0"/>
              <a:t>∨</a:t>
            </a:r>
            <a:r>
              <a:rPr lang="en-US" dirty="0" smtClean="0"/>
              <a:t>,</a:t>
            </a:r>
            <a:r>
              <a:rPr lang="en-US" sz="2400" dirty="0" smtClean="0"/>
              <a:t> ∧</a:t>
            </a:r>
            <a:r>
              <a:rPr lang="en-US" dirty="0" smtClean="0"/>
              <a:t>}</a:t>
            </a:r>
            <a:r>
              <a:rPr lang="en-US" sz="2400" dirty="0"/>
              <a:t>-</a:t>
            </a:r>
            <a:r>
              <a:rPr lang="en-US" dirty="0" smtClean="0"/>
              <a:t>semiring.</a:t>
            </a:r>
          </a:p>
          <a:p>
            <a:r>
              <a:rPr lang="en-US" dirty="0" smtClean="0"/>
              <a:t>Raise it to </a:t>
            </a:r>
            <a:r>
              <a:rPr lang="en-US" i="1" dirty="0" smtClean="0"/>
              <a:t>n-1 </a:t>
            </a:r>
            <a:r>
              <a:rPr lang="en-US" dirty="0" smtClean="0"/>
              <a:t>power.</a:t>
            </a:r>
          </a:p>
          <a:p>
            <a:pPr lvl="1"/>
            <a:endParaRPr lang="en-US" i="1"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131</a:t>
            </a:fld>
            <a:endParaRPr lang="en-US"/>
          </a:p>
        </p:txBody>
      </p:sp>
    </p:spTree>
    <p:extLst>
      <p:ext uri="{BB962C8B-B14F-4D97-AF65-F5344CB8AC3E}">
        <p14:creationId xmlns:p14="http://schemas.microsoft.com/office/powerpoint/2010/main" val="1502774573"/>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Shortest path</a:t>
            </a:r>
            <a:endParaRPr lang="en-US" dirty="0"/>
          </a:p>
        </p:txBody>
      </p:sp>
      <p:sp>
        <p:nvSpPr>
          <p:cNvPr id="3" name="Content Placeholder 2"/>
          <p:cNvSpPr>
            <a:spLocks noGrp="1"/>
          </p:cNvSpPr>
          <p:nvPr>
            <p:ph idx="1"/>
          </p:nvPr>
        </p:nvSpPr>
        <p:spPr/>
        <p:txBody>
          <a:bodyPr/>
          <a:lstStyle/>
          <a:p>
            <a:r>
              <a:rPr lang="en-US" dirty="0" smtClean="0"/>
              <a:t>Take an </a:t>
            </a:r>
            <a:r>
              <a:rPr lang="en-US" i="1" dirty="0" smtClean="0"/>
              <a:t>n×n </a:t>
            </a:r>
            <a:r>
              <a:rPr lang="en-US" dirty="0" smtClean="0"/>
              <a:t>matrix with edge length values.</a:t>
            </a:r>
          </a:p>
          <a:p>
            <a:pPr lvl="1"/>
            <a:r>
              <a:rPr lang="en-US" dirty="0" err="1" smtClean="0"/>
              <a:t>a</a:t>
            </a:r>
            <a:r>
              <a:rPr lang="en-US" baseline="-25000" dirty="0" err="1" smtClean="0"/>
              <a:t>ij</a:t>
            </a:r>
            <a:r>
              <a:rPr lang="en-US" dirty="0"/>
              <a:t> </a:t>
            </a:r>
            <a:r>
              <a:rPr lang="en-US" dirty="0" smtClean="0"/>
              <a:t>is the distance from node </a:t>
            </a:r>
            <a:r>
              <a:rPr lang="en-US" i="1" dirty="0" smtClean="0"/>
              <a:t>i</a:t>
            </a:r>
            <a:r>
              <a:rPr lang="en-US" dirty="0" smtClean="0"/>
              <a:t> to node </a:t>
            </a:r>
            <a:r>
              <a:rPr lang="en-US" i="1" dirty="0" smtClean="0"/>
              <a:t>j</a:t>
            </a:r>
          </a:p>
          <a:p>
            <a:r>
              <a:rPr lang="en-US" dirty="0" smtClean="0"/>
              <a:t>Use matrix multiplication generated by </a:t>
            </a:r>
            <a:r>
              <a:rPr lang="en-US" i="1" dirty="0" smtClean="0"/>
              <a:t>Tropical </a:t>
            </a:r>
            <a:r>
              <a:rPr lang="en-US" dirty="0" smtClean="0"/>
              <a:t>or {</a:t>
            </a:r>
            <a:r>
              <a:rPr lang="en-US" i="1" dirty="0" smtClean="0"/>
              <a:t>min</a:t>
            </a:r>
            <a:r>
              <a:rPr lang="en-US" dirty="0" smtClean="0"/>
              <a:t>,</a:t>
            </a:r>
            <a:r>
              <a:rPr lang="en-US" sz="2400" dirty="0" smtClean="0"/>
              <a:t> </a:t>
            </a:r>
            <a:r>
              <a:rPr lang="en-US" dirty="0" smtClean="0"/>
              <a:t>+}</a:t>
            </a:r>
            <a:r>
              <a:rPr lang="en-US" sz="2400" dirty="0" smtClean="0"/>
              <a:t> </a:t>
            </a:r>
            <a:r>
              <a:rPr lang="en-US" dirty="0" smtClean="0"/>
              <a:t>semiring</a:t>
            </a:r>
          </a:p>
          <a:p>
            <a:endParaRPr lang="en-US" dirty="0" smtClean="0"/>
          </a:p>
          <a:p>
            <a:pPr marL="457200" lvl="1" indent="0">
              <a:buNone/>
            </a:pPr>
            <a:endParaRPr lang="en-US" dirty="0" smtClean="0"/>
          </a:p>
          <a:p>
            <a:r>
              <a:rPr lang="en-US" dirty="0" smtClean="0"/>
              <a:t> Raise the matrix to </a:t>
            </a:r>
            <a:r>
              <a:rPr lang="en-US" i="1" dirty="0" smtClean="0"/>
              <a:t>n-1 </a:t>
            </a:r>
            <a:r>
              <a:rPr lang="en-US" dirty="0" smtClean="0"/>
              <a:t>power.</a:t>
            </a:r>
          </a:p>
          <a:p>
            <a:pPr lvl="1"/>
            <a:endParaRPr lang="en-US" i="1" dirty="0"/>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433" y="4340957"/>
            <a:ext cx="3810000" cy="914400"/>
          </a:xfrm>
          <a:prstGeom prst="rect">
            <a:avLst/>
          </a:prstGeom>
        </p:spPr>
      </p:pic>
      <p:sp>
        <p:nvSpPr>
          <p:cNvPr id="8" name="Slide Number Placeholder 7"/>
          <p:cNvSpPr>
            <a:spLocks noGrp="1"/>
          </p:cNvSpPr>
          <p:nvPr>
            <p:ph type="sldNum" sz="quarter" idx="12"/>
          </p:nvPr>
        </p:nvSpPr>
        <p:spPr/>
        <p:txBody>
          <a:bodyPr/>
          <a:lstStyle/>
          <a:p>
            <a:fld id="{4AA04D0C-89BA-0845-9137-904D20B84DDB}" type="slidenum">
              <a:rPr lang="en-US" smtClean="0"/>
              <a:pPr/>
              <a:t>132</a:t>
            </a:fld>
            <a:endParaRPr lang="en-US"/>
          </a:p>
        </p:txBody>
      </p:sp>
    </p:spTree>
    <p:extLst>
      <p:ext uri="{BB962C8B-B14F-4D97-AF65-F5344CB8AC3E}">
        <p14:creationId xmlns:p14="http://schemas.microsoft.com/office/powerpoint/2010/main" val="390509328"/>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A2317FB9-3B14-2C41-BCB0-42B9C92B8410}" type="slidenum">
              <a:rPr lang="en-US" smtClean="0"/>
              <a:t>133</a:t>
            </a:fld>
            <a:endParaRPr lang="en-US" dirty="0"/>
          </a:p>
        </p:txBody>
      </p:sp>
      <p:sp>
        <p:nvSpPr>
          <p:cNvPr id="3" name="Content Placeholder 2"/>
          <p:cNvSpPr>
            <a:spLocks noGrp="1"/>
          </p:cNvSpPr>
          <p:nvPr>
            <p:ph idx="1"/>
          </p:nvPr>
        </p:nvSpPr>
        <p:spPr/>
        <p:txBody>
          <a:bodyPr/>
          <a:lstStyle/>
          <a:p>
            <a:pPr marL="514350" indent="-514350">
              <a:buAutoNum type="arabicPeriod"/>
            </a:pPr>
            <a:r>
              <a:rPr lang="en-US" dirty="0" smtClean="0"/>
              <a:t>Implement </a:t>
            </a:r>
            <a:r>
              <a:rPr lang="en-US" dirty="0" smtClean="0">
                <a:latin typeface="Menlo Regular"/>
                <a:cs typeface="Menlo Regular"/>
              </a:rPr>
              <a:t>power</a:t>
            </a:r>
            <a:r>
              <a:rPr lang="en-US" dirty="0" smtClean="0"/>
              <a:t>-based shortest path algorithm.</a:t>
            </a:r>
          </a:p>
          <a:p>
            <a:pPr marL="514350" indent="-514350">
              <a:buAutoNum type="arabicPeriod"/>
            </a:pPr>
            <a:r>
              <a:rPr lang="en-US" dirty="0" smtClean="0"/>
              <a:t>Modify it to return not just the shortest distance but the shortest path (a sequence of edges).</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133</a:t>
            </a:fld>
            <a:endParaRPr lang="en-US"/>
          </a:p>
        </p:txBody>
      </p:sp>
    </p:spTree>
    <p:extLst>
      <p:ext uri="{BB962C8B-B14F-4D97-AF65-F5344CB8AC3E}">
        <p14:creationId xmlns:p14="http://schemas.microsoft.com/office/powerpoint/2010/main" val="2582585999"/>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Pythagoras (570BC - 490BC)</a:t>
            </a:r>
          </a:p>
        </p:txBody>
      </p:sp>
      <p:pic>
        <p:nvPicPr>
          <p:cNvPr id="6" name="Content Placeholder 3"/>
          <p:cNvPicPr>
            <a:picLocks noGrp="1" noChangeAspect="1"/>
          </p:cNvPicPr>
          <p:nvPr>
            <p:ph idx="1"/>
          </p:nvPr>
        </p:nvPicPr>
        <p:blipFill>
          <a:blip r:embed="rId2"/>
          <a:srcRect l="-74403" r="-74403"/>
          <a:stretch>
            <a:fillRect/>
          </a:stretch>
        </p:blipFill>
        <p:spPr/>
      </p:pic>
      <p:sp>
        <p:nvSpPr>
          <p:cNvPr id="8" name="Slide Number Placeholder 7"/>
          <p:cNvSpPr>
            <a:spLocks noGrp="1"/>
          </p:cNvSpPr>
          <p:nvPr>
            <p:ph type="sldNum" sz="quarter" idx="12"/>
          </p:nvPr>
        </p:nvSpPr>
        <p:spPr/>
        <p:txBody>
          <a:bodyPr/>
          <a:lstStyle/>
          <a:p>
            <a:fld id="{4AA04D0C-89BA-0845-9137-904D20B84DDB}" type="slidenum">
              <a:rPr lang="en-US" smtClean="0"/>
              <a:pPr/>
              <a:t>134</a:t>
            </a:fld>
            <a:endParaRPr lang="en-US"/>
          </a:p>
        </p:txBody>
      </p:sp>
    </p:spTree>
    <p:extLst>
      <p:ext uri="{BB962C8B-B14F-4D97-AF65-F5344CB8AC3E}">
        <p14:creationId xmlns:p14="http://schemas.microsoft.com/office/powerpoint/2010/main" val="3401944222"/>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of Pythagoras</a:t>
            </a:r>
            <a:endParaRPr lang="en-US" dirty="0"/>
          </a:p>
        </p:txBody>
      </p:sp>
      <p:sp>
        <p:nvSpPr>
          <p:cNvPr id="3" name="Content Placeholder 2"/>
          <p:cNvSpPr>
            <a:spLocks noGrp="1"/>
          </p:cNvSpPr>
          <p:nvPr>
            <p:ph idx="1"/>
          </p:nvPr>
        </p:nvSpPr>
        <p:spPr/>
        <p:txBody>
          <a:bodyPr/>
          <a:lstStyle/>
          <a:p>
            <a:r>
              <a:rPr lang="en-US" dirty="0" smtClean="0"/>
              <a:t>Samos</a:t>
            </a:r>
          </a:p>
          <a:p>
            <a:pPr lvl="1"/>
            <a:r>
              <a:rPr lang="en-US" dirty="0" smtClean="0"/>
              <a:t>Polycrates, his tunnel and his ring.</a:t>
            </a:r>
          </a:p>
          <a:p>
            <a:r>
              <a:rPr lang="en-US" dirty="0" smtClean="0"/>
              <a:t>Travels</a:t>
            </a:r>
          </a:p>
          <a:p>
            <a:pPr lvl="1"/>
            <a:r>
              <a:rPr lang="en-US" dirty="0" smtClean="0"/>
              <a:t>Miletus, Egypt, Babylon, (India?), Croton</a:t>
            </a:r>
          </a:p>
          <a:p>
            <a:r>
              <a:rPr lang="en-US" dirty="0" smtClean="0"/>
              <a:t>Pythagorean brotherhood </a:t>
            </a:r>
          </a:p>
          <a:p>
            <a:pPr lvl="1"/>
            <a:r>
              <a:rPr lang="en-US" dirty="0" smtClean="0"/>
              <a:t>Discipline</a:t>
            </a:r>
          </a:p>
          <a:p>
            <a:pPr lvl="1"/>
            <a:r>
              <a:rPr lang="en-US" dirty="0" smtClean="0"/>
              <a:t>Program of study (</a:t>
            </a:r>
            <a:r>
              <a:rPr lang="el-GR" dirty="0" smtClean="0"/>
              <a:t>μάθημα</a:t>
            </a:r>
            <a:r>
              <a:rPr lang="en-US" dirty="0" smtClean="0"/>
              <a:t>)</a:t>
            </a:r>
          </a:p>
          <a:p>
            <a:pPr lvl="1"/>
            <a:r>
              <a:rPr lang="en-US" dirty="0" smtClean="0"/>
              <a:t>Political influence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135</a:t>
            </a:fld>
            <a:endParaRPr lang="en-US"/>
          </a:p>
        </p:txBody>
      </p:sp>
    </p:spTree>
    <p:extLst>
      <p:ext uri="{BB962C8B-B14F-4D97-AF65-F5344CB8AC3E}">
        <p14:creationId xmlns:p14="http://schemas.microsoft.com/office/powerpoint/2010/main" val="126153408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914400" y="2133600"/>
            <a:ext cx="8001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3600"/>
              <a:t>He maintained that </a:t>
            </a:r>
            <a:r>
              <a:rPr lang="ja-JP" altLang="en-US" sz="3600">
                <a:latin typeface="Arial"/>
              </a:rPr>
              <a:t>“</a:t>
            </a:r>
            <a:r>
              <a:rPr lang="en-US" sz="3600"/>
              <a:t>the principles of mathematics are principles of all existing things.</a:t>
            </a:r>
            <a:r>
              <a:rPr lang="ja-JP" altLang="en-US" sz="3600">
                <a:latin typeface="Arial"/>
              </a:rPr>
              <a:t>”</a:t>
            </a:r>
            <a:endParaRPr lang="en-US" sz="3600"/>
          </a:p>
          <a:p>
            <a:pPr eaLnBrk="0" hangingPunct="0">
              <a:spcBef>
                <a:spcPct val="50000"/>
              </a:spcBef>
            </a:pPr>
            <a:r>
              <a:rPr lang="en-US" sz="3600"/>
              <a:t>                                              Aristotle</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533400" y="1143000"/>
            <a:ext cx="80010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3600"/>
              <a:t>ASTRONOMY</a:t>
            </a:r>
          </a:p>
          <a:p>
            <a:pPr algn="ctr" eaLnBrk="0" hangingPunct="0">
              <a:spcBef>
                <a:spcPct val="50000"/>
              </a:spcBef>
            </a:pPr>
            <a:endParaRPr lang="en-US" sz="3600"/>
          </a:p>
          <a:p>
            <a:pPr algn="ctr" eaLnBrk="0" hangingPunct="0">
              <a:spcBef>
                <a:spcPct val="50000"/>
              </a:spcBef>
            </a:pPr>
            <a:r>
              <a:rPr lang="en-US" sz="3600"/>
              <a:t>GEOMETRY</a:t>
            </a:r>
          </a:p>
          <a:p>
            <a:pPr algn="ctr" eaLnBrk="0" hangingPunct="0">
              <a:spcBef>
                <a:spcPct val="50000"/>
              </a:spcBef>
            </a:pPr>
            <a:r>
              <a:rPr lang="en-US" sz="3600"/>
              <a:t>               </a:t>
            </a:r>
          </a:p>
          <a:p>
            <a:pPr algn="ctr" eaLnBrk="0" hangingPunct="0">
              <a:spcBef>
                <a:spcPct val="50000"/>
              </a:spcBef>
            </a:pPr>
            <a:r>
              <a:rPr lang="en-US" sz="3600"/>
              <a:t>NUMBER THEORY</a:t>
            </a:r>
          </a:p>
          <a:p>
            <a:pPr algn="ctr" eaLnBrk="0" hangingPunct="0">
              <a:spcBef>
                <a:spcPct val="50000"/>
              </a:spcBef>
            </a:pPr>
            <a:endParaRPr lang="en-US" sz="3600"/>
          </a:p>
          <a:p>
            <a:pPr algn="ctr" eaLnBrk="0" hangingPunct="0">
              <a:spcBef>
                <a:spcPct val="50000"/>
              </a:spcBef>
            </a:pPr>
            <a:r>
              <a:rPr lang="en-US" sz="3600"/>
              <a:t>MUSIC</a:t>
            </a:r>
          </a:p>
        </p:txBody>
      </p:sp>
      <p:sp>
        <p:nvSpPr>
          <p:cNvPr id="34820" name="AutoShape 4"/>
          <p:cNvSpPr>
            <a:spLocks noChangeArrowheads="1"/>
          </p:cNvSpPr>
          <p:nvPr/>
        </p:nvSpPr>
        <p:spPr bwMode="auto">
          <a:xfrm>
            <a:off x="4191000" y="1905000"/>
            <a:ext cx="685800" cy="838200"/>
          </a:xfrm>
          <a:prstGeom prst="downArrow">
            <a:avLst>
              <a:gd name="adj1" fmla="val 50000"/>
              <a:gd name="adj2" fmla="val 30556"/>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22" name="AutoShape 6"/>
          <p:cNvSpPr>
            <a:spLocks noChangeArrowheads="1"/>
          </p:cNvSpPr>
          <p:nvPr/>
        </p:nvSpPr>
        <p:spPr bwMode="auto">
          <a:xfrm>
            <a:off x="4191000" y="3505200"/>
            <a:ext cx="685800" cy="838200"/>
          </a:xfrm>
          <a:prstGeom prst="downArrow">
            <a:avLst>
              <a:gd name="adj1" fmla="val 50000"/>
              <a:gd name="adj2" fmla="val 30556"/>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823" name="AutoShape 7"/>
          <p:cNvSpPr>
            <a:spLocks noChangeArrowheads="1"/>
          </p:cNvSpPr>
          <p:nvPr/>
        </p:nvSpPr>
        <p:spPr bwMode="auto">
          <a:xfrm>
            <a:off x="4191000" y="5181600"/>
            <a:ext cx="685800" cy="838200"/>
          </a:xfrm>
          <a:prstGeom prst="downArrow">
            <a:avLst>
              <a:gd name="adj1" fmla="val 50000"/>
              <a:gd name="adj2" fmla="val 30556"/>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Slide Number Placeholder 2"/>
          <p:cNvSpPr>
            <a:spLocks noGrp="1"/>
          </p:cNvSpPr>
          <p:nvPr>
            <p:ph type="sldNum" sz="quarter" idx="12"/>
          </p:nvPr>
        </p:nvSpPr>
        <p:spPr/>
        <p:txBody>
          <a:bodyPr/>
          <a:lstStyle/>
          <a:p>
            <a:fld id="{1390060D-1EE0-AD4D-BE99-A9D595E32993}" type="slidenum">
              <a:rPr lang="en-US" smtClean="0"/>
              <a:pPr/>
              <a:t>137</a:t>
            </a:fld>
            <a:endParaRPr lang="en-US"/>
          </a:p>
        </p:txBody>
      </p:sp>
      <p:sp>
        <p:nvSpPr>
          <p:cNvPr id="2" name="TextBox 1"/>
          <p:cNvSpPr txBox="1"/>
          <p:nvPr/>
        </p:nvSpPr>
        <p:spPr>
          <a:xfrm>
            <a:off x="381000" y="381000"/>
            <a:ext cx="8305800" cy="646331"/>
          </a:xfrm>
          <a:prstGeom prst="rect">
            <a:avLst/>
          </a:prstGeom>
          <a:noFill/>
        </p:spPr>
        <p:txBody>
          <a:bodyPr wrap="square" rtlCol="0">
            <a:spAutoFit/>
          </a:bodyPr>
          <a:lstStyle/>
          <a:p>
            <a:pPr algn="ctr"/>
            <a:r>
              <a:rPr lang="en-US" sz="3600" dirty="0" smtClean="0"/>
              <a:t>Pythagorean Quadrivium</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0" name="Text Box 24"/>
          <p:cNvSpPr txBox="1">
            <a:spLocks noChangeArrowheads="1"/>
          </p:cNvSpPr>
          <p:nvPr/>
        </p:nvSpPr>
        <p:spPr bwMode="auto">
          <a:xfrm>
            <a:off x="914400" y="2133600"/>
            <a:ext cx="8001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ja-JP" altLang="en-US" sz="3600" dirty="0">
                <a:latin typeface="Arial"/>
              </a:rPr>
              <a:t>“</a:t>
            </a:r>
            <a:r>
              <a:rPr lang="en-US" sz="3600" dirty="0"/>
              <a:t>He attached supreme importance to the study of arithmetic, </a:t>
            </a:r>
            <a:r>
              <a:rPr lang="en-US" sz="3600" dirty="0" smtClean="0"/>
              <a:t>which </a:t>
            </a:r>
            <a:r>
              <a:rPr lang="en-US" sz="3600" dirty="0"/>
              <a:t>he advanced and took out of the region of commercial utility.</a:t>
            </a:r>
            <a:r>
              <a:rPr lang="ja-JP" altLang="en-US" sz="3600" dirty="0">
                <a:latin typeface="Arial"/>
              </a:rPr>
              <a:t>”</a:t>
            </a:r>
            <a:endParaRPr lang="en-US" sz="3600" dirty="0"/>
          </a:p>
          <a:p>
            <a:pPr eaLnBrk="0" hangingPunct="0">
              <a:spcBef>
                <a:spcPct val="50000"/>
              </a:spcBef>
            </a:pPr>
            <a:r>
              <a:rPr lang="en-US" sz="3600" dirty="0"/>
              <a:t>                                              </a:t>
            </a:r>
            <a:r>
              <a:rPr lang="en-US" sz="3600" dirty="0" err="1"/>
              <a:t>Aristoxenus</a:t>
            </a:r>
            <a:endParaRPr lang="en-US" sz="3600" dirty="0"/>
          </a:p>
        </p:txBody>
      </p:sp>
      <p:sp>
        <p:nvSpPr>
          <p:cNvPr id="3" name="Title 1"/>
          <p:cNvSpPr>
            <a:spLocks noGrp="1"/>
          </p:cNvSpPr>
          <p:nvPr>
            <p:ph type="title"/>
          </p:nvPr>
        </p:nvSpPr>
        <p:spPr>
          <a:xfrm>
            <a:off x="457200" y="274638"/>
            <a:ext cx="8229600" cy="1143000"/>
          </a:xfrm>
        </p:spPr>
        <p:txBody>
          <a:bodyPr/>
          <a:lstStyle/>
          <a:p>
            <a:r>
              <a:rPr lang="en-US" dirty="0" smtClean="0"/>
              <a:t>Pythagorean Arithmetic</a:t>
            </a:r>
            <a:endParaRPr lang="en-US" dirty="0"/>
          </a:p>
        </p:txBody>
      </p:sp>
      <p:sp>
        <p:nvSpPr>
          <p:cNvPr id="4" name="Slide Number Placeholder 3"/>
          <p:cNvSpPr>
            <a:spLocks noGrp="1"/>
          </p:cNvSpPr>
          <p:nvPr>
            <p:ph type="sldNum" sz="quarter" idx="12"/>
          </p:nvPr>
        </p:nvSpPr>
        <p:spPr/>
        <p:txBody>
          <a:bodyPr/>
          <a:lstStyle/>
          <a:p>
            <a:fld id="{1390060D-1EE0-AD4D-BE99-A9D595E32993}" type="slidenum">
              <a:rPr lang="en-US" smtClean="0"/>
              <a:pPr/>
              <a:t>138</a:t>
            </a:fld>
            <a:endParaRPr lang="en-US"/>
          </a:p>
        </p:txBody>
      </p:sp>
    </p:spTree>
    <p:extLst>
      <p:ext uri="{BB962C8B-B14F-4D97-AF65-F5344CB8AC3E}">
        <p14:creationId xmlns:p14="http://schemas.microsoft.com/office/powerpoint/2010/main" val="300368126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Nicomachus of Gerasa</a:t>
            </a:r>
            <a:endParaRPr lang="en-US" dirty="0"/>
          </a:p>
        </p:txBody>
      </p:sp>
      <p:sp>
        <p:nvSpPr>
          <p:cNvPr id="3" name="Slide Number Placeholder 2"/>
          <p:cNvSpPr>
            <a:spLocks noGrp="1"/>
          </p:cNvSpPr>
          <p:nvPr>
            <p:ph type="sldNum" sz="quarter" idx="12"/>
          </p:nvPr>
        </p:nvSpPr>
        <p:spPr/>
        <p:txBody>
          <a:bodyPr/>
          <a:lstStyle/>
          <a:p>
            <a:fld id="{1390060D-1EE0-AD4D-BE99-A9D595E32993}" type="slidenum">
              <a:rPr lang="en-US" smtClean="0"/>
              <a:pPr/>
              <a:t>139</a:t>
            </a:fld>
            <a:endParaRPr lang="en-US"/>
          </a:p>
        </p:txBody>
      </p:sp>
      <p:sp>
        <p:nvSpPr>
          <p:cNvPr id="5" name="TextBox 4"/>
          <p:cNvSpPr txBox="1"/>
          <p:nvPr/>
        </p:nvSpPr>
        <p:spPr>
          <a:xfrm>
            <a:off x="533400" y="1828800"/>
            <a:ext cx="8001000" cy="2062103"/>
          </a:xfrm>
          <a:prstGeom prst="rect">
            <a:avLst/>
          </a:prstGeom>
          <a:noFill/>
        </p:spPr>
        <p:txBody>
          <a:bodyPr wrap="square" rtlCol="0">
            <a:spAutoFit/>
          </a:bodyPr>
          <a:lstStyle/>
          <a:p>
            <a:r>
              <a:rPr lang="en-US" sz="3200" dirty="0"/>
              <a:t>Introduction to Arithmetic </a:t>
            </a:r>
            <a:endParaRPr lang="en-US" sz="3200" dirty="0" smtClean="0"/>
          </a:p>
          <a:p>
            <a:r>
              <a:rPr lang="en-US" sz="3200" dirty="0"/>
              <a:t>	</a:t>
            </a:r>
            <a:r>
              <a:rPr lang="en-US" sz="3200" dirty="0" err="1" smtClean="0"/>
              <a:t>Ἀριθμητικὴ</a:t>
            </a:r>
            <a:r>
              <a:rPr lang="en-US" sz="3200" dirty="0" smtClean="0"/>
              <a:t> </a:t>
            </a:r>
            <a:r>
              <a:rPr lang="en-US" sz="3200" dirty="0" err="1" smtClean="0"/>
              <a:t>εἰσ</a:t>
            </a:r>
            <a:r>
              <a:rPr lang="en-US" sz="3200" dirty="0" smtClean="0"/>
              <a:t>α</a:t>
            </a:r>
            <a:r>
              <a:rPr lang="en-US" sz="3200" dirty="0" err="1" smtClean="0"/>
              <a:t>γωγή</a:t>
            </a:r>
            <a:endParaRPr lang="en-US" sz="3200" dirty="0" smtClean="0"/>
          </a:p>
          <a:p>
            <a:endParaRPr lang="en-US" sz="3200" dirty="0"/>
          </a:p>
          <a:p>
            <a:endParaRPr lang="en-US" sz="3200" dirty="0"/>
          </a:p>
        </p:txBody>
      </p:sp>
    </p:spTree>
    <p:extLst>
      <p:ext uri="{BB962C8B-B14F-4D97-AF65-F5344CB8AC3E}">
        <p14:creationId xmlns:p14="http://schemas.microsoft.com/office/powerpoint/2010/main" val="27025499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Proofs</a:t>
            </a:r>
            <a:endParaRPr lang="en-US" dirty="0"/>
          </a:p>
        </p:txBody>
      </p:sp>
      <p:sp>
        <p:nvSpPr>
          <p:cNvPr id="3" name="Content Placeholder 2"/>
          <p:cNvSpPr>
            <a:spLocks noGrp="1"/>
          </p:cNvSpPr>
          <p:nvPr>
            <p:ph idx="1"/>
          </p:nvPr>
        </p:nvSpPr>
        <p:spPr/>
        <p:txBody>
          <a:bodyPr/>
          <a:lstStyle/>
          <a:p>
            <a:r>
              <a:rPr lang="en-US" dirty="0" smtClean="0"/>
              <a:t>For millennia mathematicians relied on geometric proofs</a:t>
            </a:r>
          </a:p>
          <a:p>
            <a:r>
              <a:rPr lang="en-US" dirty="0" smtClean="0"/>
              <a:t>They appeal to our innate intuition of space</a:t>
            </a:r>
          </a:p>
          <a:p>
            <a:pPr lvl="1"/>
            <a:r>
              <a:rPr lang="en-US" dirty="0" smtClean="0"/>
              <a:t>Innate? </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14</a:t>
            </a:fld>
            <a:endParaRPr lang="en-US"/>
          </a:p>
        </p:txBody>
      </p:sp>
    </p:spTree>
    <p:extLst>
      <p:ext uri="{BB962C8B-B14F-4D97-AF65-F5344CB8AC3E}">
        <p14:creationId xmlns:p14="http://schemas.microsoft.com/office/powerpoint/2010/main" val="2999697921"/>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Triangular numbers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2941939264"/>
              </p:ext>
            </p:extLst>
          </p:nvPr>
        </p:nvGraphicFramePr>
        <p:xfrm>
          <a:off x="76200" y="1676400"/>
          <a:ext cx="8915400" cy="2590800"/>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120904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solidFill>
                            <a:schemeClr val="tx1"/>
                          </a:solidFill>
                          <a:latin typeface="Menlo Regular"/>
                          <a:cs typeface="Menlo Regular"/>
                        </a:rPr>
                        <a:t>α</a:t>
                      </a:r>
                      <a:endParaRPr lang="en-US" sz="2800" dirty="0" smtClean="0">
                        <a:solidFill>
                          <a:schemeClr val="tx1"/>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enlo Regular"/>
                          <a:cs typeface="Menlo Regular"/>
                        </a:rPr>
                        <a:t> 1</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indent="0" algn="ctr">
                        <a:lnSpc>
                          <a:spcPct val="60000"/>
                        </a:lnSpc>
                        <a:buNone/>
                      </a:pPr>
                      <a:r>
                        <a:rPr lang="en-US" sz="2800" dirty="0" smtClean="0">
                          <a:latin typeface="Menlo Regular"/>
                          <a:cs typeface="Menlo Regular"/>
                        </a:rPr>
                        <a:t>3</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6</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10</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15</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21</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r>
            </a:tbl>
          </a:graphicData>
        </a:graphic>
      </p:graphicFrame>
      <p:sp>
        <p:nvSpPr>
          <p:cNvPr id="10" name="Slide Number Placeholder 9"/>
          <p:cNvSpPr>
            <a:spLocks noGrp="1"/>
          </p:cNvSpPr>
          <p:nvPr>
            <p:ph type="sldNum" sz="quarter" idx="12"/>
          </p:nvPr>
        </p:nvSpPr>
        <p:spPr/>
        <p:txBody>
          <a:bodyPr/>
          <a:lstStyle/>
          <a:p>
            <a:fld id="{4AA04D0C-89BA-0845-9137-904D20B84DDB}" type="slidenum">
              <a:rPr lang="en-US" smtClean="0"/>
              <a:pPr/>
              <a:t>140</a:t>
            </a:fld>
            <a:endParaRPr lang="en-US"/>
          </a:p>
        </p:txBody>
      </p:sp>
    </p:spTree>
    <p:extLst>
      <p:ext uri="{BB962C8B-B14F-4D97-AF65-F5344CB8AC3E}">
        <p14:creationId xmlns:p14="http://schemas.microsoft.com/office/powerpoint/2010/main" val="3405097781"/>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Triangular numbers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3727148264"/>
              </p:ext>
            </p:extLst>
          </p:nvPr>
        </p:nvGraphicFramePr>
        <p:xfrm>
          <a:off x="76200" y="1676400"/>
          <a:ext cx="8915400" cy="2590800"/>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120904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solidFill>
                            <a:schemeClr val="tx1"/>
                          </a:solidFill>
                          <a:latin typeface="Menlo Regular"/>
                          <a:cs typeface="Menlo Regular"/>
                        </a:rPr>
                        <a:t>α</a:t>
                      </a:r>
                      <a:endParaRPr lang="en-US" sz="2800" dirty="0" smtClean="0">
                        <a:solidFill>
                          <a:schemeClr val="tx1"/>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a:t>
                      </a:r>
                      <a:endParaRPr lang="en-US" sz="2800" dirty="0" smtClean="0">
                        <a:latin typeface="Menlo Regular"/>
                        <a:cs typeface="Menlo Regular"/>
                      </a:endParaRPr>
                    </a:p>
                    <a:p>
                      <a:pPr marL="0" indent="0">
                        <a:lnSpc>
                          <a:spcPct val="60000"/>
                        </a:lnSpc>
                        <a:buNone/>
                      </a:pPr>
                      <a:r>
                        <a:rPr lang="en-US" sz="2800" dirty="0" smtClean="0">
                          <a:latin typeface="Menlo Regular"/>
                          <a:cs typeface="Menlo Regular"/>
                        </a:rPr>
                        <a:t>   </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 </a:t>
                      </a:r>
                      <a:r>
                        <a:rPr lang="el-GR" sz="2800" dirty="0" smtClean="0">
                          <a:latin typeface="Menlo Regular"/>
                          <a:cs typeface="Menlo Regular"/>
                        </a:rPr>
                        <a:t>ααααα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enlo Regular"/>
                          <a:cs typeface="Menlo Regular"/>
                        </a:rPr>
                        <a:t> 1</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indent="0" algn="ctr">
                        <a:lnSpc>
                          <a:spcPct val="60000"/>
                        </a:lnSpc>
                        <a:buNone/>
                      </a:pPr>
                      <a:r>
                        <a:rPr lang="en-US" sz="2800" dirty="0" smtClean="0">
                          <a:latin typeface="Menlo Regular"/>
                          <a:cs typeface="Menlo Regular"/>
                        </a:rPr>
                        <a:t>3</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6</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10</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15</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21</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r>
            </a:tbl>
          </a:graphicData>
        </a:graphic>
      </p:graphicFrame>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4919569"/>
            <a:ext cx="4445000" cy="1168400"/>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141</a:t>
            </a:fld>
            <a:endParaRPr lang="en-US"/>
          </a:p>
        </p:txBody>
      </p:sp>
    </p:spTree>
    <p:extLst>
      <p:ext uri="{BB962C8B-B14F-4D97-AF65-F5344CB8AC3E}">
        <p14:creationId xmlns:p14="http://schemas.microsoft.com/office/powerpoint/2010/main" val="136277392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Oblong numbers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266085924"/>
              </p:ext>
            </p:extLst>
          </p:nvPr>
        </p:nvGraphicFramePr>
        <p:xfrm>
          <a:off x="76200" y="1676400"/>
          <a:ext cx="8915400" cy="2846832"/>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213360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a:t>
                      </a:r>
                      <a:r>
                        <a:rPr lang="en-US" sz="2800" dirty="0" smtClean="0">
                          <a:latin typeface="Menlo Regular"/>
                          <a:cs typeface="Menlo Regular"/>
                        </a:rPr>
                        <a:t> </a:t>
                      </a:r>
                      <a:r>
                        <a:rPr lang="el-GR" sz="2800" dirty="0" smtClean="0">
                          <a:solidFill>
                            <a:srgbClr val="FF0000"/>
                          </a:solidFill>
                          <a:latin typeface="Menlo Regular"/>
                          <a:cs typeface="Menlo Regular"/>
                        </a:rPr>
                        <a:t>α</a:t>
                      </a:r>
                      <a:endParaRPr lang="en-US" sz="2800" dirty="0" smtClean="0">
                        <a:solidFill>
                          <a:srgbClr val="FF0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a:t>
                      </a:r>
                      <a:r>
                        <a:rPr lang="en-US" sz="2800" dirty="0" smtClean="0">
                          <a:latin typeface="Menlo Regular"/>
                          <a:cs typeface="Menlo Regular"/>
                        </a:rPr>
                        <a:t> </a:t>
                      </a:r>
                      <a:r>
                        <a:rPr lang="el-GR" sz="2800" dirty="0" smtClean="0">
                          <a:latin typeface="Menlo Regular"/>
                          <a:cs typeface="Menlo Regular"/>
                        </a:rPr>
                        <a:t>α</a:t>
                      </a: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smtClean="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solidFill>
                            <a:srgbClr val="FF0000"/>
                          </a:solidFill>
                          <a:latin typeface="Menlo Regular"/>
                          <a:cs typeface="Menlo Regular"/>
                        </a:rPr>
                        <a:t>αα</a:t>
                      </a:r>
                      <a:endParaRPr lang="en-US" sz="2800" dirty="0" smtClean="0">
                        <a:solidFill>
                          <a:srgbClr val="FF0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solidFill>
                            <a:srgbClr val="FF0000"/>
                          </a:solidFill>
                          <a:latin typeface="Menlo Regular"/>
                          <a:cs typeface="Menlo Regular"/>
                        </a:rPr>
                        <a:t>  </a:t>
                      </a:r>
                      <a:r>
                        <a:rPr lang="el-GR" sz="2800" dirty="0" smtClean="0">
                          <a:solidFill>
                            <a:srgbClr val="FF0000"/>
                          </a:solidFill>
                          <a:latin typeface="Menlo Regular"/>
                          <a:cs typeface="Menlo Regular"/>
                        </a:rPr>
                        <a:t>α</a:t>
                      </a:r>
                      <a:r>
                        <a:rPr lang="el-GR" sz="2800" dirty="0" smtClean="0">
                          <a:latin typeface="Menlo Regular"/>
                          <a:cs typeface="Menlo Regular"/>
                        </a:rPr>
                        <a:t>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αα</a:t>
                      </a:r>
                      <a:endParaRPr lang="en-US" sz="2800" dirty="0" smtClean="0">
                        <a:latin typeface="Menlo Regular"/>
                        <a:cs typeface="Menlo Regular"/>
                      </a:endParaRPr>
                    </a:p>
                    <a:p>
                      <a:pPr marL="0" indent="0">
                        <a:lnSpc>
                          <a:spcPct val="60000"/>
                        </a:lnSpc>
                        <a:buNone/>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Menlo Regular"/>
                          <a:cs typeface="Menlo Regular"/>
                        </a:rPr>
                        <a:t> </a:t>
                      </a:r>
                      <a:r>
                        <a:rPr lang="el-GR" sz="2800" dirty="0" smtClean="0">
                          <a:solidFill>
                            <a:srgbClr val="FF0000"/>
                          </a:solidFill>
                          <a:latin typeface="Menlo Regular"/>
                          <a:cs typeface="Menlo Regular"/>
                        </a:rPr>
                        <a:t>ααα</a:t>
                      </a:r>
                      <a:endParaRPr lang="en-US" sz="2800" dirty="0" smtClean="0">
                        <a:solidFill>
                          <a:srgbClr val="FF0000"/>
                        </a:solidFill>
                        <a:latin typeface="Menlo Regular"/>
                        <a:cs typeface="Menlo Regular"/>
                      </a:endParaRPr>
                    </a:p>
                    <a:p>
                      <a:pPr marL="0" indent="0">
                        <a:lnSpc>
                          <a:spcPct val="60000"/>
                        </a:lnSpc>
                        <a:buNone/>
                      </a:pPr>
                      <a:r>
                        <a:rPr lang="en-US" sz="2800" dirty="0" smtClean="0">
                          <a:solidFill>
                            <a:srgbClr val="FF0000"/>
                          </a:solidFill>
                          <a:latin typeface="Menlo Regular"/>
                          <a:cs typeface="Menlo Regular"/>
                        </a:rPr>
                        <a:t> </a:t>
                      </a:r>
                      <a:r>
                        <a:rPr lang="el-GR" sz="2800" dirty="0" smtClean="0">
                          <a:solidFill>
                            <a:srgbClr val="FF0000"/>
                          </a:solidFill>
                          <a:latin typeface="Menlo Regular"/>
                          <a:cs typeface="Menlo Regular"/>
                        </a:rPr>
                        <a:t>αα</a:t>
                      </a:r>
                      <a:r>
                        <a:rPr lang="el-GR" sz="2800" dirty="0" smtClean="0">
                          <a:solidFill>
                            <a:schemeClr val="tx1"/>
                          </a:solidFill>
                          <a:latin typeface="Menlo Regular"/>
                          <a:cs typeface="Menlo Regular"/>
                        </a:rPr>
                        <a:t>α</a:t>
                      </a:r>
                      <a:endParaRPr lang="en-US" sz="2800" dirty="0" smtClean="0">
                        <a:solidFill>
                          <a:schemeClr val="tx1"/>
                        </a:solidFill>
                        <a:latin typeface="Menlo Regular"/>
                        <a:cs typeface="Menlo Regular"/>
                      </a:endParaRPr>
                    </a:p>
                    <a:p>
                      <a:pPr marL="0" indent="0">
                        <a:lnSpc>
                          <a:spcPct val="60000"/>
                        </a:lnSpc>
                        <a:buNone/>
                      </a:pPr>
                      <a:r>
                        <a:rPr lang="en-US" sz="2800" dirty="0" smtClean="0">
                          <a:solidFill>
                            <a:srgbClr val="FF0000"/>
                          </a:solidFill>
                          <a:latin typeface="Menlo Regular"/>
                          <a:cs typeface="Menlo Regular"/>
                        </a:rPr>
                        <a:t> </a:t>
                      </a:r>
                      <a:r>
                        <a:rPr lang="el-GR" sz="2800" dirty="0" smtClean="0">
                          <a:solidFill>
                            <a:srgbClr val="FF0000"/>
                          </a:solidFill>
                          <a:latin typeface="Menlo Regular"/>
                          <a:cs typeface="Menlo Regular"/>
                        </a:rPr>
                        <a:t>α</a:t>
                      </a:r>
                      <a:r>
                        <a:rPr lang="el-GR" sz="2800" dirty="0" smtClean="0">
                          <a:latin typeface="Menlo Regular"/>
                          <a:cs typeface="Menlo Regular"/>
                        </a:rPr>
                        <a:t>αα</a:t>
                      </a:r>
                    </a:p>
                    <a:p>
                      <a:pPr marL="0" indent="0">
                        <a:lnSpc>
                          <a:spcPct val="60000"/>
                        </a:lnSpc>
                        <a:buNone/>
                      </a:pPr>
                      <a:r>
                        <a:rPr lang="el-GR" sz="2800" dirty="0" smtClean="0">
                          <a:latin typeface="Menlo Regular"/>
                          <a:cs typeface="Menlo Regular"/>
                        </a:rPr>
                        <a:t> 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Menlo Regular"/>
                          <a:cs typeface="Menlo Regular"/>
                        </a:rPr>
                        <a:t>αααα</a:t>
                      </a:r>
                    </a:p>
                    <a:p>
                      <a:pPr marL="0" indent="0">
                        <a:lnSpc>
                          <a:spcPct val="60000"/>
                        </a:lnSpc>
                        <a:buNone/>
                      </a:pPr>
                      <a:r>
                        <a:rPr lang="el-GR" sz="2800" dirty="0" smtClean="0">
                          <a:solidFill>
                            <a:srgbClr val="FF0000"/>
                          </a:solidFill>
                          <a:latin typeface="Menlo Regular"/>
                          <a:cs typeface="Menlo Regular"/>
                        </a:rPr>
                        <a:t>ααα</a:t>
                      </a:r>
                      <a:r>
                        <a:rPr lang="el-GR" sz="2800" dirty="0" smtClean="0">
                          <a:solidFill>
                            <a:schemeClr val="tx1"/>
                          </a:solidFill>
                          <a:latin typeface="Menlo Regular"/>
                          <a:cs typeface="Menlo Regular"/>
                        </a:rPr>
                        <a:t>α</a:t>
                      </a:r>
                      <a:endParaRPr lang="en-US" sz="2800" dirty="0" smtClean="0">
                        <a:solidFill>
                          <a:schemeClr val="tx1"/>
                        </a:solidFill>
                        <a:latin typeface="Menlo Regular"/>
                        <a:cs typeface="Menlo Regular"/>
                      </a:endParaRPr>
                    </a:p>
                    <a:p>
                      <a:pPr marL="0" indent="0">
                        <a:lnSpc>
                          <a:spcPct val="60000"/>
                        </a:lnSpc>
                        <a:buNone/>
                      </a:pPr>
                      <a:r>
                        <a:rPr lang="el-GR" sz="2800" dirty="0" smtClean="0">
                          <a:solidFill>
                            <a:srgbClr val="FF0000"/>
                          </a:solidFill>
                          <a:latin typeface="Menlo Regular"/>
                          <a:cs typeface="Menlo Regular"/>
                        </a:rPr>
                        <a:t>αα</a:t>
                      </a:r>
                      <a:r>
                        <a:rPr lang="el-GR" sz="2800" dirty="0" smtClean="0">
                          <a:solidFill>
                            <a:schemeClr val="tx1"/>
                          </a:solidFill>
                          <a:latin typeface="Menlo Regular"/>
                          <a:cs typeface="Menlo Regular"/>
                        </a:rPr>
                        <a:t>αα</a:t>
                      </a:r>
                      <a:endParaRPr lang="en-US" sz="2800" dirty="0" smtClean="0">
                        <a:solidFill>
                          <a:schemeClr val="tx1"/>
                        </a:solidFill>
                        <a:latin typeface="Menlo Regular"/>
                        <a:cs typeface="Menlo Regular"/>
                      </a:endParaRPr>
                    </a:p>
                    <a:p>
                      <a:pPr marL="0" indent="0">
                        <a:lnSpc>
                          <a:spcPct val="60000"/>
                        </a:lnSpc>
                        <a:buNone/>
                      </a:pPr>
                      <a:r>
                        <a:rPr lang="el-GR" sz="2800" dirty="0" smtClean="0">
                          <a:solidFill>
                            <a:srgbClr val="FF0000"/>
                          </a:solidFill>
                          <a:latin typeface="Menlo Regular"/>
                          <a:cs typeface="Menlo Regular"/>
                        </a:rPr>
                        <a:t>α</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Menlo Regular"/>
                          <a:cs typeface="Menlo Regular"/>
                        </a:rPr>
                        <a:t>ααααα</a:t>
                      </a:r>
                    </a:p>
                    <a:p>
                      <a:pPr marL="0" indent="0">
                        <a:lnSpc>
                          <a:spcPct val="60000"/>
                        </a:lnSpc>
                        <a:buNone/>
                      </a:pPr>
                      <a:r>
                        <a:rPr lang="el-GR" sz="2800" dirty="0" smtClean="0">
                          <a:solidFill>
                            <a:srgbClr val="FF0000"/>
                          </a:solidFill>
                          <a:latin typeface="Menlo Regular"/>
                          <a:cs typeface="Menlo Regular"/>
                        </a:rPr>
                        <a:t>αααα</a:t>
                      </a:r>
                      <a:r>
                        <a:rPr lang="el-GR" sz="2800" dirty="0" smtClean="0">
                          <a:solidFill>
                            <a:schemeClr val="tx1"/>
                          </a:solidFill>
                          <a:latin typeface="Menlo Regular"/>
                          <a:cs typeface="Menlo Regular"/>
                        </a:rPr>
                        <a:t>α</a:t>
                      </a:r>
                      <a:endParaRPr lang="en-US" sz="2800" dirty="0" smtClean="0">
                        <a:solidFill>
                          <a:schemeClr val="tx1"/>
                        </a:solidFill>
                        <a:latin typeface="Menlo Regular"/>
                        <a:cs typeface="Menlo Regular"/>
                      </a:endParaRPr>
                    </a:p>
                    <a:p>
                      <a:pPr marL="0" indent="0">
                        <a:lnSpc>
                          <a:spcPct val="60000"/>
                        </a:lnSpc>
                        <a:buNone/>
                      </a:pPr>
                      <a:r>
                        <a:rPr lang="el-GR" sz="2800" dirty="0" smtClean="0">
                          <a:solidFill>
                            <a:srgbClr val="FF0000"/>
                          </a:solidFill>
                          <a:latin typeface="Menlo Regular"/>
                          <a:cs typeface="Menlo Regular"/>
                        </a:rPr>
                        <a:t>ααα</a:t>
                      </a:r>
                      <a:r>
                        <a:rPr lang="el-GR" sz="2800" dirty="0" smtClean="0">
                          <a:solidFill>
                            <a:srgbClr val="000000"/>
                          </a:solidFill>
                          <a:latin typeface="Menlo Regular"/>
                          <a:cs typeface="Menlo Regular"/>
                        </a:rPr>
                        <a:t>αα</a:t>
                      </a:r>
                      <a:endParaRPr lang="en-US" sz="2800" dirty="0" smtClean="0">
                        <a:solidFill>
                          <a:srgbClr val="000000"/>
                        </a:solidFill>
                        <a:latin typeface="Menlo Regular"/>
                        <a:cs typeface="Menlo Regular"/>
                      </a:endParaRPr>
                    </a:p>
                    <a:p>
                      <a:pPr marL="0" indent="0">
                        <a:lnSpc>
                          <a:spcPct val="60000"/>
                        </a:lnSpc>
                        <a:buNone/>
                      </a:pPr>
                      <a:r>
                        <a:rPr lang="el-GR" sz="2800" dirty="0" smtClean="0">
                          <a:solidFill>
                            <a:srgbClr val="FF0000"/>
                          </a:solidFill>
                          <a:latin typeface="Menlo Regular"/>
                          <a:cs typeface="Menlo Regular"/>
                        </a:rPr>
                        <a:t>αα</a:t>
                      </a:r>
                      <a:r>
                        <a:rPr lang="el-GR" sz="2800" dirty="0" smtClean="0">
                          <a:solidFill>
                            <a:srgbClr val="000000"/>
                          </a:solidFill>
                          <a:latin typeface="Menlo Regular"/>
                          <a:cs typeface="Menlo Regular"/>
                        </a:rPr>
                        <a:t>ααα</a:t>
                      </a:r>
                      <a:endParaRPr lang="en-US" sz="2800" dirty="0" smtClean="0">
                        <a:solidFill>
                          <a:srgbClr val="000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Menlo Regular"/>
                          <a:cs typeface="Menlo Regular"/>
                        </a:rPr>
                        <a:t>α</a:t>
                      </a:r>
                      <a:r>
                        <a:rPr lang="el-GR" sz="2800" dirty="0" smtClean="0">
                          <a:latin typeface="Menlo Regular"/>
                          <a:cs typeface="Menlo Regular"/>
                        </a:rPr>
                        <a:t>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ααααα</a:t>
                      </a:r>
                      <a:endParaRPr lang="en-US" sz="2800" dirty="0" smtClean="0">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Menlo Regular"/>
                          <a:cs typeface="Menlo Regular"/>
                        </a:rPr>
                        <a:t>αααααα</a:t>
                      </a:r>
                      <a:endParaRPr lang="en-US" sz="2800" dirty="0" smtClean="0">
                        <a:solidFill>
                          <a:srgbClr val="FF0000"/>
                        </a:solidFill>
                        <a:latin typeface="Menlo Regular"/>
                        <a:cs typeface="Menlo Regular"/>
                      </a:endParaRPr>
                    </a:p>
                    <a:p>
                      <a:pPr marL="0" indent="0">
                        <a:lnSpc>
                          <a:spcPct val="60000"/>
                        </a:lnSpc>
                        <a:buNone/>
                      </a:pPr>
                      <a:r>
                        <a:rPr lang="el-GR" sz="2800" dirty="0" smtClean="0">
                          <a:solidFill>
                            <a:srgbClr val="FF0000"/>
                          </a:solidFill>
                          <a:latin typeface="Menlo Regular"/>
                          <a:cs typeface="Menlo Regular"/>
                        </a:rPr>
                        <a:t>ααααα</a:t>
                      </a:r>
                      <a:r>
                        <a:rPr lang="el-GR" sz="2800" dirty="0" smtClean="0">
                          <a:latin typeface="Menlo Regular"/>
                          <a:cs typeface="Menlo Regular"/>
                        </a:rPr>
                        <a:t>α</a:t>
                      </a:r>
                      <a:endParaRPr lang="en-US" sz="2800" dirty="0" smtClean="0">
                        <a:latin typeface="Menlo Regular"/>
                        <a:cs typeface="Menlo Regular"/>
                      </a:endParaRPr>
                    </a:p>
                    <a:p>
                      <a:pPr marL="0" indent="0">
                        <a:lnSpc>
                          <a:spcPct val="60000"/>
                        </a:lnSpc>
                        <a:buNone/>
                      </a:pPr>
                      <a:r>
                        <a:rPr lang="el-GR" sz="2800" dirty="0" smtClean="0">
                          <a:solidFill>
                            <a:srgbClr val="FF0000"/>
                          </a:solidFill>
                          <a:latin typeface="Menlo Regular"/>
                          <a:cs typeface="Menlo Regular"/>
                        </a:rPr>
                        <a:t>αααα</a:t>
                      </a:r>
                      <a:r>
                        <a:rPr lang="el-GR" sz="2800" dirty="0" smtClean="0">
                          <a:latin typeface="Menlo Regular"/>
                          <a:cs typeface="Menlo Regular"/>
                        </a:rPr>
                        <a:t>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Menlo Regular"/>
                          <a:cs typeface="Menlo Regular"/>
                        </a:rPr>
                        <a:t>ααα</a:t>
                      </a:r>
                      <a:r>
                        <a:rPr lang="el-GR" sz="2800" dirty="0" smtClean="0">
                          <a:latin typeface="Menlo Regular"/>
                          <a:cs typeface="Menlo Regular"/>
                        </a:rPr>
                        <a:t>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Menlo Regular"/>
                          <a:cs typeface="Menlo Regular"/>
                        </a:rPr>
                        <a:t>αα</a:t>
                      </a:r>
                      <a:r>
                        <a:rPr lang="el-GR" sz="2800" dirty="0" smtClean="0">
                          <a:latin typeface="Menlo Regular"/>
                          <a:cs typeface="Menlo Regular"/>
                        </a:rPr>
                        <a:t>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Menlo Regular"/>
                          <a:cs typeface="Menlo Regular"/>
                        </a:rPr>
                        <a:t>α</a:t>
                      </a:r>
                      <a:r>
                        <a:rPr lang="el-GR" sz="2800" dirty="0" smtClean="0">
                          <a:latin typeface="Menlo Regular"/>
                          <a:cs typeface="Menlo Regular"/>
                        </a:rPr>
                        <a:t>ααααα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αααααα</a:t>
                      </a:r>
                      <a:endParaRPr lang="en-US" sz="2800" dirty="0" smtClean="0">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enlo Regular"/>
                          <a:cs typeface="Menlo Regular"/>
                        </a:rPr>
                        <a:t> 2</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indent="0" algn="ctr">
                        <a:lnSpc>
                          <a:spcPct val="60000"/>
                        </a:lnSpc>
                        <a:buNone/>
                      </a:pPr>
                      <a:r>
                        <a:rPr lang="en-US" sz="2800" dirty="0" smtClean="0">
                          <a:latin typeface="Menlo Regular"/>
                          <a:cs typeface="Menlo Regular"/>
                        </a:rPr>
                        <a:t>6</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12</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20</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30</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42</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r>
            </a:tbl>
          </a:graphicData>
        </a:graphic>
      </p:graphicFrame>
      <p:sp>
        <p:nvSpPr>
          <p:cNvPr id="10" name="Slide Number Placeholder 9"/>
          <p:cNvSpPr>
            <a:spLocks noGrp="1"/>
          </p:cNvSpPr>
          <p:nvPr>
            <p:ph type="sldNum" sz="quarter" idx="12"/>
          </p:nvPr>
        </p:nvSpPr>
        <p:spPr/>
        <p:txBody>
          <a:bodyPr/>
          <a:lstStyle/>
          <a:p>
            <a:fld id="{4AA04D0C-89BA-0845-9137-904D20B84DDB}" type="slidenum">
              <a:rPr lang="en-US" smtClean="0"/>
              <a:pPr/>
              <a:t>142</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5017911"/>
            <a:ext cx="6083300" cy="1168400"/>
          </a:xfrm>
          <a:prstGeom prst="rect">
            <a:avLst/>
          </a:prstGeom>
        </p:spPr>
      </p:pic>
    </p:spTree>
    <p:extLst>
      <p:ext uri="{BB962C8B-B14F-4D97-AF65-F5344CB8AC3E}">
        <p14:creationId xmlns:p14="http://schemas.microsoft.com/office/powerpoint/2010/main" val="2509828298"/>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Gnomons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1238707915"/>
              </p:ext>
            </p:extLst>
          </p:nvPr>
        </p:nvGraphicFramePr>
        <p:xfrm>
          <a:off x="76200" y="1676400"/>
          <a:ext cx="8915400" cy="2840736"/>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213360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a:t>
                      </a:r>
                      <a:endParaRPr lang="en-US" sz="2800" dirty="0" smtClean="0">
                        <a:solidFill>
                          <a:srgbClr val="FF0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a:t>
                      </a:r>
                      <a:r>
                        <a:rPr lang="en-US" sz="2800" dirty="0" smtClean="0">
                          <a:latin typeface="Menlo Regular"/>
                          <a:cs typeface="Menlo Regular"/>
                        </a:rPr>
                        <a:t> </a:t>
                      </a:r>
                      <a:r>
                        <a:rPr lang="el-GR" sz="2800" dirty="0" smtClean="0">
                          <a:latin typeface="Menlo Regular"/>
                          <a:cs typeface="Menlo Regular"/>
                        </a:rPr>
                        <a:t>α</a:t>
                      </a: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smtClean="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baseline="0" dirty="0" smtClean="0">
                          <a:solidFill>
                            <a:srgbClr val="FF0000"/>
                          </a:solidFill>
                          <a:latin typeface="Menlo Regular"/>
                          <a:cs typeface="Menlo Regular"/>
                        </a:rPr>
                        <a:t>  </a:t>
                      </a:r>
                      <a:r>
                        <a:rPr lang="el-GR" sz="2800" dirty="0" smtClean="0">
                          <a:solidFill>
                            <a:srgbClr val="FF0000"/>
                          </a:solidFill>
                          <a:latin typeface="Menlo Regular"/>
                          <a:cs typeface="Menlo Regular"/>
                        </a:rPr>
                        <a:t>αα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a:t>
                      </a:r>
                      <a:r>
                        <a:rPr lang="en-US" sz="2800" baseline="0" dirty="0" smtClean="0">
                          <a:latin typeface="Menlo Regular"/>
                          <a:cs typeface="Menlo Regular"/>
                        </a:rPr>
                        <a:t> </a:t>
                      </a:r>
                      <a:r>
                        <a:rPr lang="el-GR" sz="2800" dirty="0" smtClean="0">
                          <a:solidFill>
                            <a:srgbClr val="FF0000"/>
                          </a:solidFill>
                          <a:latin typeface="Menlo Regular"/>
                          <a:cs typeface="Menlo Regular"/>
                        </a:rPr>
                        <a:t>α</a:t>
                      </a:r>
                      <a:endParaRPr lang="en-US" sz="2800" dirty="0" smtClean="0">
                        <a:solidFill>
                          <a:srgbClr val="FF0000"/>
                        </a:solidFill>
                        <a:latin typeface="Menlo Regular"/>
                        <a:cs typeface="Menlo Regular"/>
                      </a:endParaRPr>
                    </a:p>
                    <a:p>
                      <a:pPr marL="0" indent="0">
                        <a:lnSpc>
                          <a:spcPct val="60000"/>
                        </a:lnSpc>
                        <a:buNone/>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baseline="0" dirty="0" smtClean="0">
                          <a:solidFill>
                            <a:srgbClr val="FF0000"/>
                          </a:solidFill>
                          <a:latin typeface="Menlo Regular"/>
                          <a:cs typeface="Menlo Regular"/>
                        </a:rPr>
                        <a:t> </a:t>
                      </a:r>
                      <a:r>
                        <a:rPr lang="el-GR" sz="2800" dirty="0" smtClean="0">
                          <a:solidFill>
                            <a:srgbClr val="660066"/>
                          </a:solidFill>
                          <a:latin typeface="Menlo Regular"/>
                          <a:cs typeface="Menlo Regular"/>
                        </a:rPr>
                        <a:t>ααα</a:t>
                      </a:r>
                      <a:endParaRPr lang="en-US" sz="2800" dirty="0" smtClean="0">
                        <a:solidFill>
                          <a:srgbClr val="660066"/>
                        </a:solidFill>
                        <a:latin typeface="Menlo Regular"/>
                        <a:cs typeface="Menlo Regular"/>
                      </a:endParaRPr>
                    </a:p>
                    <a:p>
                      <a:pPr marL="0" indent="0">
                        <a:lnSpc>
                          <a:spcPct val="60000"/>
                        </a:lnSpc>
                        <a:buNone/>
                      </a:pPr>
                      <a:r>
                        <a:rPr lang="en-US" sz="2800" dirty="0" smtClean="0">
                          <a:solidFill>
                            <a:srgbClr val="FF0000"/>
                          </a:solidFill>
                          <a:latin typeface="Menlo Regular"/>
                          <a:cs typeface="Menlo Regular"/>
                        </a:rPr>
                        <a:t> </a:t>
                      </a:r>
                      <a:r>
                        <a:rPr lang="en-US" sz="2800" baseline="0" dirty="0" smtClean="0">
                          <a:solidFill>
                            <a:srgbClr val="FF0000"/>
                          </a:solidFill>
                          <a:latin typeface="Menlo Regular"/>
                          <a:cs typeface="Menlo Regular"/>
                        </a:rPr>
                        <a:t>  </a:t>
                      </a:r>
                      <a:r>
                        <a:rPr lang="el-GR" sz="2800" dirty="0" smtClean="0">
                          <a:solidFill>
                            <a:srgbClr val="660066"/>
                          </a:solidFill>
                          <a:latin typeface="Menlo Regular"/>
                          <a:cs typeface="Menlo Regular"/>
                        </a:rPr>
                        <a:t>α</a:t>
                      </a:r>
                    </a:p>
                    <a:p>
                      <a:pPr marL="0" indent="0">
                        <a:lnSpc>
                          <a:spcPct val="60000"/>
                        </a:lnSpc>
                        <a:buNone/>
                      </a:pPr>
                      <a:r>
                        <a:rPr lang="el-GR" sz="2800" dirty="0" smtClean="0">
                          <a:latin typeface="Menlo Regular"/>
                          <a:cs typeface="Menlo Regular"/>
                        </a:rPr>
                        <a:t> </a:t>
                      </a:r>
                      <a:r>
                        <a:rPr lang="en-US" sz="2800" baseline="0" dirty="0" smtClean="0">
                          <a:latin typeface="Menlo Regular"/>
                          <a:cs typeface="Menlo Regular"/>
                        </a:rPr>
                        <a:t>  </a:t>
                      </a:r>
                      <a:r>
                        <a:rPr lang="el-GR" sz="2800" dirty="0" smtClean="0">
                          <a:solidFill>
                            <a:srgbClr val="660066"/>
                          </a:solidFill>
                          <a:latin typeface="Menlo Regular"/>
                          <a:cs typeface="Menlo Regular"/>
                        </a:rPr>
                        <a:t>α</a:t>
                      </a:r>
                      <a:endParaRPr lang="en-US" sz="2800" dirty="0" smtClean="0">
                        <a:solidFill>
                          <a:srgbClr val="660066"/>
                        </a:solidFill>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3366FF"/>
                          </a:solidFill>
                          <a:latin typeface="Menlo Regular"/>
                          <a:cs typeface="Menlo Regular"/>
                        </a:rPr>
                        <a:t>αααα</a:t>
                      </a:r>
                      <a:endParaRPr lang="en-US" sz="2800" dirty="0" smtClean="0">
                        <a:solidFill>
                          <a:srgbClr val="3366FF"/>
                        </a:solidFill>
                        <a:latin typeface="Menlo Regular"/>
                        <a:cs typeface="Menlo Regular"/>
                      </a:endParaRPr>
                    </a:p>
                    <a:p>
                      <a:pPr marL="0" indent="0">
                        <a:lnSpc>
                          <a:spcPct val="60000"/>
                        </a:lnSpc>
                        <a:buNone/>
                      </a:pPr>
                      <a:r>
                        <a:rPr lang="en-US" sz="2800" baseline="0" dirty="0" smtClean="0">
                          <a:solidFill>
                            <a:srgbClr val="660066"/>
                          </a:solidFill>
                          <a:latin typeface="Menlo Regular"/>
                          <a:cs typeface="Menlo Regular"/>
                        </a:rPr>
                        <a:t>   </a:t>
                      </a:r>
                      <a:r>
                        <a:rPr lang="el-GR" sz="2800" dirty="0" smtClean="0">
                          <a:solidFill>
                            <a:srgbClr val="3366FF"/>
                          </a:solidFill>
                          <a:latin typeface="Menlo Regular"/>
                          <a:cs typeface="Menlo Regular"/>
                        </a:rPr>
                        <a:t>α</a:t>
                      </a:r>
                      <a:endParaRPr lang="en-US" sz="2800" dirty="0" smtClean="0">
                        <a:solidFill>
                          <a:srgbClr val="3366FF"/>
                        </a:solidFill>
                        <a:latin typeface="Menlo Regular"/>
                        <a:cs typeface="Menlo Regular"/>
                      </a:endParaRPr>
                    </a:p>
                    <a:p>
                      <a:pPr marL="0" indent="0">
                        <a:lnSpc>
                          <a:spcPct val="60000"/>
                        </a:lnSpc>
                        <a:buNone/>
                      </a:pPr>
                      <a:r>
                        <a:rPr lang="en-US" sz="2800" baseline="0" dirty="0" smtClean="0">
                          <a:solidFill>
                            <a:srgbClr val="FF0000"/>
                          </a:solidFill>
                          <a:latin typeface="Menlo Regular"/>
                          <a:cs typeface="Menlo Regular"/>
                        </a:rPr>
                        <a:t>   </a:t>
                      </a:r>
                      <a:r>
                        <a:rPr lang="el-GR" sz="2800" dirty="0" smtClean="0">
                          <a:solidFill>
                            <a:srgbClr val="3366FF"/>
                          </a:solidFill>
                          <a:latin typeface="Menlo Regular"/>
                          <a:cs typeface="Menlo Regular"/>
                        </a:rPr>
                        <a:t>α</a:t>
                      </a:r>
                      <a:endParaRPr lang="en-US" sz="2800" dirty="0" smtClean="0">
                        <a:solidFill>
                          <a:srgbClr val="3366FF"/>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chemeClr val="tx1"/>
                          </a:solidFill>
                          <a:latin typeface="Menlo Regular"/>
                          <a:cs typeface="Menlo Regular"/>
                        </a:rPr>
                        <a:t>   </a:t>
                      </a:r>
                      <a:r>
                        <a:rPr lang="el-GR" sz="2800" dirty="0" smtClean="0">
                          <a:solidFill>
                            <a:srgbClr val="3366FF"/>
                          </a:solidFill>
                          <a:latin typeface="Menlo Regular"/>
                          <a:cs typeface="Menlo Regular"/>
                        </a:rPr>
                        <a:t>α</a:t>
                      </a:r>
                      <a:endParaRPr lang="en-US" sz="2800" dirty="0" smtClean="0">
                        <a:solidFill>
                          <a:srgbClr val="3366FF"/>
                        </a:solidFill>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008000"/>
                          </a:solidFill>
                          <a:latin typeface="Menlo Regular"/>
                          <a:cs typeface="Menlo Regular"/>
                        </a:rPr>
                        <a:t>ααααα</a:t>
                      </a:r>
                      <a:endParaRPr lang="en-US" sz="2800" dirty="0" smtClean="0">
                        <a:solidFill>
                          <a:srgbClr val="008000"/>
                        </a:solidFill>
                        <a:latin typeface="Menlo Regular"/>
                        <a:cs typeface="Menlo Regular"/>
                      </a:endParaRPr>
                    </a:p>
                    <a:p>
                      <a:pPr marL="0" indent="0">
                        <a:lnSpc>
                          <a:spcPct val="60000"/>
                        </a:lnSpc>
                        <a:buNone/>
                      </a:pPr>
                      <a:r>
                        <a:rPr lang="en-US" sz="2800" baseline="0" dirty="0" smtClean="0">
                          <a:solidFill>
                            <a:srgbClr val="3366FF"/>
                          </a:solidFill>
                          <a:latin typeface="Menlo Regular"/>
                          <a:cs typeface="Menlo Regular"/>
                        </a:rPr>
                        <a:t>    </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marL="0" indent="0">
                        <a:lnSpc>
                          <a:spcPct val="60000"/>
                        </a:lnSpc>
                        <a:buNone/>
                      </a:pPr>
                      <a:r>
                        <a:rPr lang="en-US" sz="2800" baseline="0" dirty="0" smtClean="0">
                          <a:solidFill>
                            <a:srgbClr val="660066"/>
                          </a:solidFill>
                          <a:latin typeface="Menlo Regular"/>
                          <a:cs typeface="Menlo Regular"/>
                        </a:rPr>
                        <a:t>    </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FF0000"/>
                          </a:solidFill>
                          <a:latin typeface="Menlo Regular"/>
                          <a:cs typeface="Menlo Regular"/>
                        </a:rPr>
                        <a:t>    </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chemeClr val="tx1"/>
                          </a:solidFill>
                          <a:latin typeface="Menlo Regular"/>
                          <a:cs typeface="Menlo Regular"/>
                        </a:rPr>
                        <a:t>    </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C8C800"/>
                          </a:solidFill>
                          <a:latin typeface="Menlo Regular"/>
                          <a:cs typeface="Menlo Regular"/>
                        </a:rPr>
                        <a:t>αααααα</a:t>
                      </a:r>
                      <a:endParaRPr lang="en-US" sz="2800" dirty="0" smtClean="0">
                        <a:solidFill>
                          <a:srgbClr val="C8C800"/>
                        </a:solidFill>
                        <a:latin typeface="Menlo Regular"/>
                        <a:cs typeface="Menlo Regular"/>
                      </a:endParaRPr>
                    </a:p>
                    <a:p>
                      <a:pPr marL="0" indent="0">
                        <a:lnSpc>
                          <a:spcPct val="60000"/>
                        </a:lnSpc>
                        <a:buNone/>
                      </a:pPr>
                      <a:r>
                        <a:rPr lang="en-US" sz="2800" baseline="0" dirty="0" smtClean="0">
                          <a:solidFill>
                            <a:srgbClr val="008000"/>
                          </a:solidFill>
                          <a:latin typeface="Menlo Regular"/>
                          <a:cs typeface="Menlo Regular"/>
                        </a:rPr>
                        <a:t>     </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3366FF"/>
                          </a:solidFill>
                          <a:latin typeface="Menlo Regular"/>
                          <a:cs typeface="Menlo Regular"/>
                        </a:rPr>
                        <a:t>     </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660066"/>
                          </a:solidFill>
                          <a:latin typeface="Menlo Regular"/>
                          <a:cs typeface="Menlo Regular"/>
                        </a:rPr>
                        <a:t>     </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FF0000"/>
                          </a:solidFill>
                          <a:latin typeface="Menlo Regular"/>
                          <a:cs typeface="Menlo Regular"/>
                        </a:rPr>
                        <a:t>     </a:t>
                      </a:r>
                      <a:r>
                        <a:rPr lang="el-GR" sz="2800" dirty="0" smtClean="0">
                          <a:solidFill>
                            <a:srgbClr val="C8C800"/>
                          </a:solidFill>
                          <a:latin typeface="Menlo Regular"/>
                          <a:cs typeface="Menlo Regular"/>
                        </a:rPr>
                        <a:t>α</a:t>
                      </a: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chemeClr val="tx1"/>
                          </a:solidFill>
                          <a:latin typeface="Menlo Regular"/>
                          <a:cs typeface="Menlo Regular"/>
                        </a:rPr>
                        <a:t>     </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enlo Regular"/>
                          <a:cs typeface="Menlo Regular"/>
                        </a:rPr>
                        <a:t> 1</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indent="0" algn="ctr">
                        <a:lnSpc>
                          <a:spcPct val="60000"/>
                        </a:lnSpc>
                        <a:buNone/>
                      </a:pPr>
                      <a:r>
                        <a:rPr lang="en-US" sz="2800" dirty="0" smtClean="0">
                          <a:latin typeface="Menlo Regular"/>
                          <a:cs typeface="Menlo Regular"/>
                        </a:rPr>
                        <a:t>3</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5</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7</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9</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11</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r>
            </a:tbl>
          </a:graphicData>
        </a:graphic>
      </p:graphicFrame>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914" y="5438002"/>
            <a:ext cx="3695700" cy="457200"/>
          </a:xfrm>
          <a:prstGeom prst="rect">
            <a:avLst/>
          </a:prstGeom>
        </p:spPr>
      </p:pic>
      <p:sp>
        <p:nvSpPr>
          <p:cNvPr id="8" name="Slide Number Placeholder 7"/>
          <p:cNvSpPr>
            <a:spLocks noGrp="1"/>
          </p:cNvSpPr>
          <p:nvPr>
            <p:ph type="sldNum" sz="quarter" idx="12"/>
          </p:nvPr>
        </p:nvSpPr>
        <p:spPr/>
        <p:txBody>
          <a:bodyPr/>
          <a:lstStyle/>
          <a:p>
            <a:fld id="{4AA04D0C-89BA-0845-9137-904D20B84DDB}" type="slidenum">
              <a:rPr lang="en-US" smtClean="0"/>
              <a:pPr/>
              <a:t>143</a:t>
            </a:fld>
            <a:endParaRPr lang="en-US"/>
          </a:p>
        </p:txBody>
      </p:sp>
    </p:spTree>
    <p:extLst>
      <p:ext uri="{BB962C8B-B14F-4D97-AF65-F5344CB8AC3E}">
        <p14:creationId xmlns:p14="http://schemas.microsoft.com/office/powerpoint/2010/main" val="561374998"/>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numbers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243940618"/>
              </p:ext>
            </p:extLst>
          </p:nvPr>
        </p:nvGraphicFramePr>
        <p:xfrm>
          <a:off x="76200" y="1676400"/>
          <a:ext cx="8915400" cy="2840736"/>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213360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a:t>
                      </a:r>
                      <a:endParaRPr lang="en-US" sz="2800" dirty="0" smtClean="0">
                        <a:solidFill>
                          <a:srgbClr val="FF0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a:t>
                      </a:r>
                      <a:r>
                        <a:rPr lang="en-US" sz="2800" dirty="0" smtClean="0">
                          <a:latin typeface="Menlo Regular"/>
                          <a:cs typeface="Menlo Regular"/>
                        </a:rPr>
                        <a:t> </a:t>
                      </a:r>
                      <a:r>
                        <a:rPr lang="el-GR" sz="2800" dirty="0" smtClean="0">
                          <a:latin typeface="Menlo Regular"/>
                          <a:cs typeface="Menlo Regular"/>
                        </a:rPr>
                        <a:t>α</a:t>
                      </a: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smtClean="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baseline="0" dirty="0" smtClean="0">
                          <a:solidFill>
                            <a:srgbClr val="FF0000"/>
                          </a:solidFill>
                          <a:latin typeface="Menlo Regular"/>
                          <a:cs typeface="Menlo Regular"/>
                        </a:rPr>
                        <a:t>  </a:t>
                      </a:r>
                      <a:r>
                        <a:rPr lang="el-GR" sz="2800" dirty="0" smtClean="0">
                          <a:solidFill>
                            <a:srgbClr val="FF0000"/>
                          </a:solidFill>
                          <a:latin typeface="Menlo Regular"/>
                          <a:cs typeface="Menlo Regular"/>
                        </a:rPr>
                        <a:t>αα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  α</a:t>
                      </a:r>
                      <a:r>
                        <a:rPr lang="el-GR" sz="2800" dirty="0" smtClean="0">
                          <a:solidFill>
                            <a:srgbClr val="FF0000"/>
                          </a:solidFill>
                          <a:latin typeface="Menlo Regular"/>
                          <a:cs typeface="Menlo Regular"/>
                        </a:rPr>
                        <a:t>α</a:t>
                      </a:r>
                      <a:endParaRPr lang="en-US" sz="2800" dirty="0" smtClean="0">
                        <a:solidFill>
                          <a:srgbClr val="FF0000"/>
                        </a:solidFill>
                        <a:latin typeface="Menlo Regular"/>
                        <a:cs typeface="Menlo Regular"/>
                      </a:endParaRPr>
                    </a:p>
                    <a:p>
                      <a:pPr marL="0" indent="0">
                        <a:lnSpc>
                          <a:spcPct val="60000"/>
                        </a:lnSpc>
                        <a:buNone/>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baseline="0" dirty="0" smtClean="0">
                          <a:solidFill>
                            <a:srgbClr val="FF0000"/>
                          </a:solidFill>
                          <a:latin typeface="Menlo Regular"/>
                          <a:cs typeface="Menlo Regular"/>
                        </a:rPr>
                        <a:t> </a:t>
                      </a:r>
                      <a:r>
                        <a:rPr lang="el-GR" sz="2800" dirty="0" smtClean="0">
                          <a:solidFill>
                            <a:srgbClr val="660066"/>
                          </a:solidFill>
                          <a:latin typeface="Menlo Regular"/>
                          <a:cs typeface="Menlo Regular"/>
                        </a:rPr>
                        <a:t>ααα</a:t>
                      </a:r>
                      <a:endParaRPr lang="en-US" sz="2800" dirty="0" smtClean="0">
                        <a:solidFill>
                          <a:srgbClr val="660066"/>
                        </a:solidFill>
                        <a:latin typeface="Menlo Regular"/>
                        <a:cs typeface="Menlo Regular"/>
                      </a:endParaRPr>
                    </a:p>
                    <a:p>
                      <a:pPr marL="0" indent="0">
                        <a:lnSpc>
                          <a:spcPct val="60000"/>
                        </a:lnSpc>
                        <a:buNone/>
                      </a:pPr>
                      <a:r>
                        <a:rPr lang="en-US" sz="2800" dirty="0" smtClean="0">
                          <a:solidFill>
                            <a:srgbClr val="FF0000"/>
                          </a:solidFill>
                          <a:latin typeface="Menlo Regular"/>
                          <a:cs typeface="Menlo Regular"/>
                        </a:rPr>
                        <a:t> </a:t>
                      </a:r>
                      <a:r>
                        <a:rPr lang="el-GR" sz="2800" dirty="0" smtClean="0">
                          <a:solidFill>
                            <a:srgbClr val="FF0000"/>
                          </a:solidFill>
                          <a:latin typeface="Menlo Regular"/>
                          <a:cs typeface="Menlo Regular"/>
                        </a:rPr>
                        <a:t>αα</a:t>
                      </a:r>
                      <a:r>
                        <a:rPr lang="el-GR" sz="2800" dirty="0" smtClean="0">
                          <a:solidFill>
                            <a:srgbClr val="660066"/>
                          </a:solidFill>
                          <a:latin typeface="Menlo Regular"/>
                          <a:cs typeface="Menlo Regular"/>
                        </a:rPr>
                        <a:t>α</a:t>
                      </a:r>
                    </a:p>
                    <a:p>
                      <a:pPr marL="0" indent="0">
                        <a:lnSpc>
                          <a:spcPct val="60000"/>
                        </a:lnSpc>
                        <a:buNone/>
                      </a:pPr>
                      <a:r>
                        <a:rPr lang="el-GR" sz="2800" dirty="0" smtClean="0">
                          <a:latin typeface="Menlo Regular"/>
                          <a:cs typeface="Menlo Regular"/>
                        </a:rPr>
                        <a:t> α</a:t>
                      </a:r>
                      <a:r>
                        <a:rPr lang="el-GR" sz="2800" dirty="0" smtClean="0">
                          <a:solidFill>
                            <a:srgbClr val="FF0000"/>
                          </a:solidFill>
                          <a:latin typeface="Menlo Regular"/>
                          <a:cs typeface="Menlo Regular"/>
                        </a:rPr>
                        <a:t>α</a:t>
                      </a:r>
                      <a:r>
                        <a:rPr lang="el-GR" sz="2800" dirty="0" smtClean="0">
                          <a:solidFill>
                            <a:srgbClr val="660066"/>
                          </a:solidFill>
                          <a:latin typeface="Menlo Regular"/>
                          <a:cs typeface="Menlo Regular"/>
                        </a:rPr>
                        <a:t>α</a:t>
                      </a:r>
                      <a:endParaRPr lang="en-US" sz="2800" dirty="0" smtClean="0">
                        <a:solidFill>
                          <a:srgbClr val="660066"/>
                        </a:solidFill>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3366FF"/>
                          </a:solidFill>
                          <a:latin typeface="Menlo Regular"/>
                          <a:cs typeface="Menlo Regular"/>
                        </a:rPr>
                        <a:t>αααα</a:t>
                      </a:r>
                      <a:endParaRPr lang="en-US" sz="2800" dirty="0" smtClean="0">
                        <a:solidFill>
                          <a:srgbClr val="3366FF"/>
                        </a:solidFill>
                        <a:latin typeface="Menlo Regular"/>
                        <a:cs typeface="Menlo Regular"/>
                      </a:endParaRPr>
                    </a:p>
                    <a:p>
                      <a:pPr marL="0" indent="0">
                        <a:lnSpc>
                          <a:spcPct val="60000"/>
                        </a:lnSpc>
                        <a:buNone/>
                      </a:pPr>
                      <a:r>
                        <a:rPr lang="el-GR" sz="2800" dirty="0" smtClean="0">
                          <a:solidFill>
                            <a:srgbClr val="660066"/>
                          </a:solidFill>
                          <a:latin typeface="Menlo Regular"/>
                          <a:cs typeface="Menlo Regular"/>
                        </a:rPr>
                        <a:t>ααα</a:t>
                      </a:r>
                      <a:r>
                        <a:rPr lang="el-GR" sz="2800" dirty="0" smtClean="0">
                          <a:solidFill>
                            <a:srgbClr val="3366FF"/>
                          </a:solidFill>
                          <a:latin typeface="Menlo Regular"/>
                          <a:cs typeface="Menlo Regular"/>
                        </a:rPr>
                        <a:t>α</a:t>
                      </a:r>
                      <a:endParaRPr lang="en-US" sz="2800" dirty="0" smtClean="0">
                        <a:solidFill>
                          <a:srgbClr val="3366FF"/>
                        </a:solidFill>
                        <a:latin typeface="Menlo Regular"/>
                        <a:cs typeface="Menlo Regular"/>
                      </a:endParaRPr>
                    </a:p>
                    <a:p>
                      <a:pPr marL="0" indent="0">
                        <a:lnSpc>
                          <a:spcPct val="60000"/>
                        </a:lnSpc>
                        <a:buNone/>
                      </a:pPr>
                      <a:r>
                        <a:rPr lang="el-GR" sz="2800" dirty="0" smtClean="0">
                          <a:solidFill>
                            <a:srgbClr val="FF0000"/>
                          </a:solidFill>
                          <a:latin typeface="Menlo Regular"/>
                          <a:cs typeface="Menlo Regular"/>
                        </a:rPr>
                        <a:t>αα</a:t>
                      </a:r>
                      <a:r>
                        <a:rPr lang="el-GR" sz="2800" dirty="0" smtClean="0">
                          <a:solidFill>
                            <a:srgbClr val="660066"/>
                          </a:solidFill>
                          <a:latin typeface="Menlo Regular"/>
                          <a:cs typeface="Menlo Regular"/>
                        </a:rPr>
                        <a:t>α</a:t>
                      </a:r>
                      <a:r>
                        <a:rPr lang="el-GR" sz="2800" dirty="0" smtClean="0">
                          <a:solidFill>
                            <a:srgbClr val="3366FF"/>
                          </a:solidFill>
                          <a:latin typeface="Menlo Regular"/>
                          <a:cs typeface="Menlo Regular"/>
                        </a:rPr>
                        <a:t>α</a:t>
                      </a:r>
                      <a:endParaRPr lang="en-US" sz="2800" dirty="0" smtClean="0">
                        <a:solidFill>
                          <a:srgbClr val="3366FF"/>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a:t>
                      </a:r>
                      <a:r>
                        <a:rPr lang="el-GR" sz="2800" dirty="0" smtClean="0">
                          <a:solidFill>
                            <a:srgbClr val="FF0000"/>
                          </a:solidFill>
                          <a:latin typeface="Menlo Regular"/>
                          <a:cs typeface="Menlo Regular"/>
                        </a:rPr>
                        <a:t>α</a:t>
                      </a:r>
                      <a:r>
                        <a:rPr lang="el-GR" sz="2800" dirty="0" smtClean="0">
                          <a:solidFill>
                            <a:srgbClr val="660066"/>
                          </a:solidFill>
                          <a:latin typeface="Menlo Regular"/>
                          <a:cs typeface="Menlo Regular"/>
                        </a:rPr>
                        <a:t>α</a:t>
                      </a:r>
                      <a:r>
                        <a:rPr lang="el-GR" sz="2800" dirty="0" smtClean="0">
                          <a:solidFill>
                            <a:srgbClr val="3366FF"/>
                          </a:solidFill>
                          <a:latin typeface="Menlo Regular"/>
                          <a:cs typeface="Menlo Regular"/>
                        </a:rPr>
                        <a:t>α</a:t>
                      </a:r>
                      <a:endParaRPr lang="en-US" sz="2800" dirty="0" smtClean="0">
                        <a:solidFill>
                          <a:srgbClr val="3366FF"/>
                        </a:solidFill>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008000"/>
                          </a:solidFill>
                          <a:latin typeface="Menlo Regular"/>
                          <a:cs typeface="Menlo Regular"/>
                        </a:rPr>
                        <a:t>ααααα</a:t>
                      </a:r>
                      <a:endParaRPr lang="en-US" sz="2800" dirty="0" smtClean="0">
                        <a:solidFill>
                          <a:srgbClr val="008000"/>
                        </a:solidFill>
                        <a:latin typeface="Menlo Regular"/>
                        <a:cs typeface="Menlo Regular"/>
                      </a:endParaRPr>
                    </a:p>
                    <a:p>
                      <a:pPr marL="0" indent="0">
                        <a:lnSpc>
                          <a:spcPct val="60000"/>
                        </a:lnSpc>
                        <a:buNone/>
                      </a:pPr>
                      <a:r>
                        <a:rPr lang="el-GR" sz="2800" dirty="0" smtClean="0">
                          <a:solidFill>
                            <a:srgbClr val="3366FF"/>
                          </a:solidFill>
                          <a:latin typeface="Menlo Regular"/>
                          <a:cs typeface="Menlo Regular"/>
                        </a:rPr>
                        <a:t>αααα</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marL="0" indent="0">
                        <a:lnSpc>
                          <a:spcPct val="60000"/>
                        </a:lnSpc>
                        <a:buNone/>
                      </a:pPr>
                      <a:r>
                        <a:rPr lang="el-GR" sz="2800" dirty="0" smtClean="0">
                          <a:solidFill>
                            <a:srgbClr val="660066"/>
                          </a:solidFill>
                          <a:latin typeface="Menlo Regular"/>
                          <a:cs typeface="Menlo Regular"/>
                        </a:rPr>
                        <a:t>ααα</a:t>
                      </a:r>
                      <a:r>
                        <a:rPr lang="el-GR" sz="2800" dirty="0" smtClean="0">
                          <a:solidFill>
                            <a:srgbClr val="3366FF"/>
                          </a:solidFill>
                          <a:latin typeface="Menlo Regular"/>
                          <a:cs typeface="Menlo Regular"/>
                        </a:rPr>
                        <a:t>α</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Menlo Regular"/>
                          <a:cs typeface="Menlo Regular"/>
                        </a:rPr>
                        <a:t>αα</a:t>
                      </a:r>
                      <a:r>
                        <a:rPr lang="el-GR" sz="2800" dirty="0" smtClean="0">
                          <a:solidFill>
                            <a:srgbClr val="660066"/>
                          </a:solidFill>
                          <a:latin typeface="Menlo Regular"/>
                          <a:cs typeface="Menlo Regular"/>
                        </a:rPr>
                        <a:t>α</a:t>
                      </a:r>
                      <a:r>
                        <a:rPr lang="el-GR" sz="2800" dirty="0" smtClean="0">
                          <a:solidFill>
                            <a:srgbClr val="3366FF"/>
                          </a:solidFill>
                          <a:latin typeface="Menlo Regular"/>
                          <a:cs typeface="Menlo Regular"/>
                        </a:rPr>
                        <a:t>α</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a:t>
                      </a:r>
                      <a:r>
                        <a:rPr lang="el-GR" sz="2800" dirty="0" smtClean="0">
                          <a:solidFill>
                            <a:srgbClr val="FF0000"/>
                          </a:solidFill>
                          <a:latin typeface="Menlo Regular"/>
                          <a:cs typeface="Menlo Regular"/>
                        </a:rPr>
                        <a:t>α</a:t>
                      </a:r>
                      <a:r>
                        <a:rPr lang="el-GR" sz="2800" dirty="0" smtClean="0">
                          <a:solidFill>
                            <a:srgbClr val="660066"/>
                          </a:solidFill>
                          <a:latin typeface="Menlo Regular"/>
                          <a:cs typeface="Menlo Regular"/>
                        </a:rPr>
                        <a:t>α</a:t>
                      </a:r>
                      <a:r>
                        <a:rPr lang="el-GR" sz="2800" dirty="0" smtClean="0">
                          <a:solidFill>
                            <a:srgbClr val="3366FF"/>
                          </a:solidFill>
                          <a:latin typeface="Menlo Regular"/>
                          <a:cs typeface="Menlo Regular"/>
                        </a:rPr>
                        <a:t>α</a:t>
                      </a:r>
                      <a:r>
                        <a:rPr lang="el-GR" sz="2800" dirty="0" smtClean="0">
                          <a:solidFill>
                            <a:srgbClr val="008000"/>
                          </a:solidFill>
                          <a:latin typeface="Menlo Regular"/>
                          <a:cs typeface="Menlo Regular"/>
                        </a:rPr>
                        <a:t>α</a:t>
                      </a:r>
                      <a:endParaRPr lang="en-US" sz="2800" dirty="0" smtClean="0">
                        <a:solidFill>
                          <a:srgbClr val="008000"/>
                        </a:solidFill>
                        <a:latin typeface="Menlo Regular"/>
                        <a:cs typeface="Menlo Regular"/>
                      </a:endParaRPr>
                    </a:p>
                    <a:p>
                      <a:pPr>
                        <a:lnSpc>
                          <a:spcPct val="60000"/>
                        </a:lnSpc>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C8C800"/>
                          </a:solidFill>
                          <a:latin typeface="Menlo Regular"/>
                          <a:cs typeface="Menlo Regular"/>
                        </a:rPr>
                        <a:t>αααααα</a:t>
                      </a:r>
                      <a:endParaRPr lang="en-US" sz="2800" dirty="0" smtClean="0">
                        <a:solidFill>
                          <a:srgbClr val="C8C800"/>
                        </a:solidFill>
                        <a:latin typeface="Menlo Regular"/>
                        <a:cs typeface="Menlo Regular"/>
                      </a:endParaRPr>
                    </a:p>
                    <a:p>
                      <a:pPr marL="0" indent="0">
                        <a:lnSpc>
                          <a:spcPct val="60000"/>
                        </a:lnSpc>
                        <a:buNone/>
                      </a:pPr>
                      <a:r>
                        <a:rPr lang="el-GR" sz="2800" dirty="0" smtClean="0">
                          <a:solidFill>
                            <a:srgbClr val="008000"/>
                          </a:solidFill>
                          <a:latin typeface="Menlo Regular"/>
                          <a:cs typeface="Menlo Regular"/>
                        </a:rPr>
                        <a:t>ααααα</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3366FF"/>
                          </a:solidFill>
                          <a:latin typeface="Menlo Regular"/>
                          <a:cs typeface="Menlo Regular"/>
                        </a:rPr>
                        <a:t>αααα</a:t>
                      </a:r>
                      <a:r>
                        <a:rPr lang="el-GR" sz="2800" dirty="0" smtClean="0">
                          <a:solidFill>
                            <a:srgbClr val="008000"/>
                          </a:solidFill>
                          <a:latin typeface="Menlo Regular"/>
                          <a:cs typeface="Menlo Regular"/>
                        </a:rPr>
                        <a:t>α</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660066"/>
                          </a:solidFill>
                          <a:latin typeface="Menlo Regular"/>
                          <a:cs typeface="Menlo Regular"/>
                        </a:rPr>
                        <a:t>ααα</a:t>
                      </a:r>
                      <a:r>
                        <a:rPr lang="el-GR" sz="2800" dirty="0" smtClean="0">
                          <a:solidFill>
                            <a:srgbClr val="3366FF"/>
                          </a:solidFill>
                          <a:latin typeface="Menlo Regular"/>
                          <a:cs typeface="Menlo Regular"/>
                        </a:rPr>
                        <a:t>α</a:t>
                      </a:r>
                      <a:r>
                        <a:rPr lang="el-GR" sz="2800" dirty="0" smtClean="0">
                          <a:solidFill>
                            <a:srgbClr val="008000"/>
                          </a:solidFill>
                          <a:latin typeface="Menlo Regular"/>
                          <a:cs typeface="Menlo Regular"/>
                        </a:rPr>
                        <a:t>α</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Menlo Regular"/>
                          <a:cs typeface="Menlo Regular"/>
                        </a:rPr>
                        <a:t>αα</a:t>
                      </a:r>
                      <a:r>
                        <a:rPr lang="el-GR" sz="2800" dirty="0" smtClean="0">
                          <a:solidFill>
                            <a:srgbClr val="660066"/>
                          </a:solidFill>
                          <a:latin typeface="Menlo Regular"/>
                          <a:cs typeface="Menlo Regular"/>
                        </a:rPr>
                        <a:t>α</a:t>
                      </a:r>
                      <a:r>
                        <a:rPr lang="el-GR" sz="2800" dirty="0" smtClean="0">
                          <a:solidFill>
                            <a:srgbClr val="3366FF"/>
                          </a:solidFill>
                          <a:latin typeface="Menlo Regular"/>
                          <a:cs typeface="Menlo Regular"/>
                        </a:rPr>
                        <a:t>α</a:t>
                      </a:r>
                      <a:r>
                        <a:rPr lang="el-GR" sz="2800" dirty="0" smtClean="0">
                          <a:solidFill>
                            <a:srgbClr val="008000"/>
                          </a:solidFill>
                          <a:latin typeface="Menlo Regular"/>
                          <a:cs typeface="Menlo Regular"/>
                        </a:rPr>
                        <a:t>α</a:t>
                      </a:r>
                      <a:r>
                        <a:rPr lang="el-GR" sz="2800" dirty="0" smtClean="0">
                          <a:solidFill>
                            <a:srgbClr val="C8C800"/>
                          </a:solidFill>
                          <a:latin typeface="Menlo Regular"/>
                          <a:cs typeface="Menlo Regular"/>
                        </a:rPr>
                        <a:t>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Menlo Regular"/>
                          <a:cs typeface="Menlo Regular"/>
                        </a:rPr>
                        <a:t>α</a:t>
                      </a:r>
                      <a:r>
                        <a:rPr lang="el-GR" sz="2800" dirty="0" smtClean="0">
                          <a:solidFill>
                            <a:srgbClr val="FF0000"/>
                          </a:solidFill>
                          <a:latin typeface="Menlo Regular"/>
                          <a:cs typeface="Menlo Regular"/>
                        </a:rPr>
                        <a:t>α</a:t>
                      </a:r>
                      <a:r>
                        <a:rPr lang="el-GR" sz="2800" dirty="0" smtClean="0">
                          <a:solidFill>
                            <a:srgbClr val="660066"/>
                          </a:solidFill>
                          <a:latin typeface="Menlo Regular"/>
                          <a:cs typeface="Menlo Regular"/>
                        </a:rPr>
                        <a:t>α</a:t>
                      </a:r>
                      <a:r>
                        <a:rPr lang="el-GR" sz="2800" dirty="0" smtClean="0">
                          <a:solidFill>
                            <a:srgbClr val="3366FF"/>
                          </a:solidFill>
                          <a:latin typeface="Menlo Regular"/>
                          <a:cs typeface="Menlo Regular"/>
                        </a:rPr>
                        <a:t>α</a:t>
                      </a:r>
                      <a:r>
                        <a:rPr lang="el-GR" sz="2800" dirty="0" smtClean="0">
                          <a:solidFill>
                            <a:srgbClr val="008000"/>
                          </a:solidFill>
                          <a:latin typeface="Menlo Regular"/>
                          <a:cs typeface="Menlo Regular"/>
                        </a:rPr>
                        <a:t>α</a:t>
                      </a:r>
                      <a:r>
                        <a:rPr lang="el-GR" sz="2800" dirty="0" smtClean="0">
                          <a:solidFill>
                            <a:srgbClr val="C8C800"/>
                          </a:solidFill>
                          <a:latin typeface="Menlo Regular"/>
                          <a:cs typeface="Menlo Regular"/>
                        </a:rPr>
                        <a:t>α</a:t>
                      </a:r>
                      <a:endParaRPr lang="en-US" sz="2800" dirty="0" smtClean="0">
                        <a:solidFill>
                          <a:srgbClr val="C8C800"/>
                        </a:solidFill>
                        <a:latin typeface="Menlo Regular"/>
                        <a:cs typeface="Menlo Regular"/>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Menlo Regular"/>
                        <a:cs typeface="Menlo Regular"/>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enlo Regular"/>
                          <a:cs typeface="Menlo Regular"/>
                        </a:rPr>
                        <a:t> 1</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indent="0" algn="ctr">
                        <a:lnSpc>
                          <a:spcPct val="60000"/>
                        </a:lnSpc>
                        <a:buNone/>
                      </a:pPr>
                      <a:r>
                        <a:rPr lang="en-US" sz="2800" dirty="0" smtClean="0">
                          <a:latin typeface="Menlo Regular"/>
                          <a:cs typeface="Menlo Regular"/>
                        </a:rPr>
                        <a:t>4</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9</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16</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lnSpc>
                          <a:spcPct val="60000"/>
                        </a:lnSpc>
                      </a:pPr>
                      <a:r>
                        <a:rPr lang="en-US" sz="2800" dirty="0" smtClean="0">
                          <a:latin typeface="Menlo Regular"/>
                          <a:cs typeface="Menlo Regular"/>
                        </a:rPr>
                        <a:t>25</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enlo Regular"/>
                          <a:cs typeface="Menlo Regular"/>
                        </a:rPr>
                        <a:t>36</a:t>
                      </a:r>
                      <a:endParaRPr lang="en-US" sz="2800" dirty="0">
                        <a:latin typeface="Menlo Regular"/>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tcPr>
                </a:tc>
              </a:tr>
            </a:tbl>
          </a:graphicData>
        </a:graphic>
      </p:graphicFrame>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070" y="5017269"/>
            <a:ext cx="4381500" cy="1168400"/>
          </a:xfrm>
          <a:prstGeom prst="rect">
            <a:avLst/>
          </a:prstGeom>
        </p:spPr>
      </p:pic>
      <p:sp>
        <p:nvSpPr>
          <p:cNvPr id="8" name="Slide Number Placeholder 7"/>
          <p:cNvSpPr>
            <a:spLocks noGrp="1"/>
          </p:cNvSpPr>
          <p:nvPr>
            <p:ph type="sldNum" sz="quarter" idx="12"/>
          </p:nvPr>
        </p:nvSpPr>
        <p:spPr/>
        <p:txBody>
          <a:bodyPr/>
          <a:lstStyle/>
          <a:p>
            <a:fld id="{4AA04D0C-89BA-0845-9137-904D20B84DDB}" type="slidenum">
              <a:rPr lang="en-US" smtClean="0"/>
              <a:pPr/>
              <a:t>144</a:t>
            </a:fld>
            <a:endParaRPr lang="en-US"/>
          </a:p>
        </p:txBody>
      </p:sp>
    </p:spTree>
    <p:extLst>
      <p:ext uri="{BB962C8B-B14F-4D97-AF65-F5344CB8AC3E}">
        <p14:creationId xmlns:p14="http://schemas.microsoft.com/office/powerpoint/2010/main" val="2960583640"/>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0037A3FC-7992-FE41-99BB-3F1CB54601D0}" type="slidenum">
              <a:rPr lang="en-US" smtClean="0"/>
              <a:t>145</a:t>
            </a:fld>
            <a:endParaRPr lang="en-US" dirty="0"/>
          </a:p>
        </p:txBody>
      </p:sp>
      <p:sp>
        <p:nvSpPr>
          <p:cNvPr id="3" name="Content Placeholder 2"/>
          <p:cNvSpPr>
            <a:spLocks noGrp="1"/>
          </p:cNvSpPr>
          <p:nvPr>
            <p:ph idx="1"/>
          </p:nvPr>
        </p:nvSpPr>
        <p:spPr/>
        <p:txBody>
          <a:bodyPr/>
          <a:lstStyle/>
          <a:p>
            <a:pPr marL="0" indent="0">
              <a:buNone/>
            </a:pPr>
            <a:r>
              <a:rPr lang="en-US" dirty="0"/>
              <a:t>Find a geometric proof of the following:</a:t>
            </a:r>
            <a:br>
              <a:rPr lang="en-US" dirty="0"/>
            </a:br>
            <a:r>
              <a:rPr lang="en-US" dirty="0"/>
              <a:t/>
            </a:r>
            <a:br>
              <a:rPr lang="en-US" dirty="0"/>
            </a:br>
            <a:r>
              <a:rPr lang="en-US" dirty="0"/>
              <a:t>Take any triangular number, multiply it by 8 and add 1. The result is a square number.</a:t>
            </a:r>
            <a:br>
              <a:rPr lang="en-US" dirty="0"/>
            </a:br>
            <a:r>
              <a:rPr lang="en-US" dirty="0"/>
              <a:t/>
            </a:r>
            <a:br>
              <a:rPr lang="en-US" dirty="0"/>
            </a:br>
            <a:r>
              <a:rPr lang="en-US" dirty="0" smtClean="0"/>
              <a:t>                     Plutarch</a:t>
            </a:r>
            <a:r>
              <a:rPr lang="en-US" dirty="0"/>
              <a:t>, </a:t>
            </a:r>
            <a:r>
              <a:rPr lang="en-US" i="1" dirty="0"/>
              <a:t>Platonic Questions</a:t>
            </a:r>
          </a:p>
        </p:txBody>
      </p:sp>
      <p:sp>
        <p:nvSpPr>
          <p:cNvPr id="5" name="Slide Number Placeholder 4"/>
          <p:cNvSpPr>
            <a:spLocks noGrp="1"/>
          </p:cNvSpPr>
          <p:nvPr>
            <p:ph type="sldNum" sz="quarter" idx="12"/>
          </p:nvPr>
        </p:nvSpPr>
        <p:spPr/>
        <p:txBody>
          <a:bodyPr/>
          <a:lstStyle/>
          <a:p>
            <a:fld id="{4AA04D0C-89BA-0845-9137-904D20B84DDB}" type="slidenum">
              <a:rPr lang="en-US" smtClean="0"/>
              <a:pPr/>
              <a:t>145</a:t>
            </a:fld>
            <a:endParaRPr lang="en-US"/>
          </a:p>
        </p:txBody>
      </p:sp>
    </p:spTree>
    <p:extLst>
      <p:ext uri="{BB962C8B-B14F-4D97-AF65-F5344CB8AC3E}">
        <p14:creationId xmlns:p14="http://schemas.microsoft.com/office/powerpoint/2010/main" val="3567484889"/>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Prime numbers</a:t>
            </a:r>
            <a:endParaRPr lang="en-US" dirty="0"/>
          </a:p>
        </p:txBody>
      </p:sp>
      <p:sp>
        <p:nvSpPr>
          <p:cNvPr id="3" name="Content Placeholder 2"/>
          <p:cNvSpPr>
            <a:spLocks noGrp="1"/>
          </p:cNvSpPr>
          <p:nvPr>
            <p:ph idx="1"/>
          </p:nvPr>
        </p:nvSpPr>
        <p:spPr/>
        <p:txBody>
          <a:bodyPr/>
          <a:lstStyle/>
          <a:p>
            <a:pPr marL="0" indent="0">
              <a:buNone/>
            </a:pPr>
            <a:r>
              <a:rPr lang="en-US" dirty="0" smtClean="0"/>
              <a:t>Numbers that are not products of smaller numbers.</a:t>
            </a:r>
          </a:p>
          <a:p>
            <a:pPr marL="0" indent="0">
              <a:buNone/>
            </a:pPr>
            <a:endParaRPr lang="en-US" dirty="0"/>
          </a:p>
          <a:p>
            <a:pPr marL="0" indent="0">
              <a:buNone/>
            </a:pPr>
            <a:r>
              <a:rPr lang="en-US" dirty="0" smtClean="0"/>
              <a:t>2, 3, 5, 7, 11, 13 …</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146</a:t>
            </a:fld>
            <a:endParaRPr lang="en-US"/>
          </a:p>
        </p:txBody>
      </p:sp>
    </p:spTree>
    <p:extLst>
      <p:ext uri="{BB962C8B-B14F-4D97-AF65-F5344CB8AC3E}">
        <p14:creationId xmlns:p14="http://schemas.microsoft.com/office/powerpoint/2010/main" val="416269626"/>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 VII, 32</a:t>
            </a:r>
            <a:endParaRPr lang="en-US" dirty="0"/>
          </a:p>
        </p:txBody>
      </p:sp>
      <p:sp>
        <p:nvSpPr>
          <p:cNvPr id="3" name="Content Placeholder 2"/>
          <p:cNvSpPr>
            <a:spLocks noGrp="1"/>
          </p:cNvSpPr>
          <p:nvPr>
            <p:ph idx="1"/>
          </p:nvPr>
        </p:nvSpPr>
        <p:spPr/>
        <p:txBody>
          <a:bodyPr/>
          <a:lstStyle/>
          <a:p>
            <a:pPr marL="0" indent="0">
              <a:buNone/>
            </a:pPr>
            <a:r>
              <a:rPr lang="en-US" dirty="0" smtClean="0"/>
              <a:t>Any number is either prime or divisible by some prime.</a:t>
            </a:r>
          </a:p>
          <a:p>
            <a:pPr marL="0" indent="0">
              <a:buNone/>
            </a:pPr>
            <a:endParaRPr lang="en-US" dirty="0"/>
          </a:p>
          <a:p>
            <a:pPr marL="0" indent="0">
              <a:buNone/>
            </a:pPr>
            <a:r>
              <a:rPr lang="en-US" dirty="0" smtClean="0"/>
              <a:t>If not, “an infinite sequence of numbers will divide the number, each of which is less than the other; and this is impossible.”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147</a:t>
            </a:fld>
            <a:endParaRPr lang="en-US"/>
          </a:p>
        </p:txBody>
      </p:sp>
    </p:spTree>
    <p:extLst>
      <p:ext uri="{BB962C8B-B14F-4D97-AF65-F5344CB8AC3E}">
        <p14:creationId xmlns:p14="http://schemas.microsoft.com/office/powerpoint/2010/main" val="3733658099"/>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 IX, 20</a:t>
            </a:r>
            <a:endParaRPr lang="en-US" dirty="0"/>
          </a:p>
        </p:txBody>
      </p:sp>
      <p:sp>
        <p:nvSpPr>
          <p:cNvPr id="3" name="Content Placeholder 2"/>
          <p:cNvSpPr>
            <a:spLocks noGrp="1"/>
          </p:cNvSpPr>
          <p:nvPr>
            <p:ph idx="1"/>
          </p:nvPr>
        </p:nvSpPr>
        <p:spPr/>
        <p:txBody>
          <a:bodyPr/>
          <a:lstStyle/>
          <a:p>
            <a:pPr marL="0" indent="0">
              <a:buNone/>
            </a:pPr>
            <a:r>
              <a:rPr lang="en-US" dirty="0" smtClean="0"/>
              <a:t>For any sequence of primes</a:t>
            </a:r>
          </a:p>
          <a:p>
            <a:pPr marL="0" indent="0">
              <a:buNone/>
            </a:pPr>
            <a:r>
              <a:rPr lang="en-US" dirty="0" smtClean="0"/>
              <a:t>there is a prime     not in the sequence.</a:t>
            </a:r>
          </a:p>
          <a:p>
            <a:pPr marL="0" indent="0">
              <a:buNone/>
            </a:pPr>
            <a:endParaRPr lang="en-US" dirty="0"/>
          </a:p>
          <a:p>
            <a:pPr marL="0" indent="0">
              <a:buNone/>
            </a:pPr>
            <a:r>
              <a:rPr lang="en-US" dirty="0" smtClean="0"/>
              <a:t>Consider the number                          .</a:t>
            </a:r>
          </a:p>
          <a:p>
            <a:pPr marL="0" indent="0">
              <a:buNone/>
            </a:pPr>
            <a:endParaRPr lang="en-US" dirty="0" smtClean="0"/>
          </a:p>
          <a:p>
            <a:pPr marL="0" indent="0">
              <a:buNone/>
            </a:pPr>
            <a:r>
              <a:rPr lang="en-US" dirty="0" smtClean="0"/>
              <a:t>It is not divisible by any    .  Its smallest prime factor is the desired   .</a:t>
            </a:r>
            <a:endParaRPr lang="en-US" dirty="0"/>
          </a:p>
          <a:p>
            <a:pPr marL="0" indent="0">
              <a:buNone/>
            </a:pPr>
            <a:r>
              <a:rPr lang="en-US" dirty="0" smtClean="0"/>
              <a:t>Therefore, there </a:t>
            </a:r>
            <a:r>
              <a:rPr lang="en-US" dirty="0"/>
              <a:t>are infinitely many </a:t>
            </a:r>
            <a:r>
              <a:rPr lang="en-US" dirty="0" smtClean="0"/>
              <a:t>primes.</a:t>
            </a:r>
            <a:endParaRPr lang="en-US"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278" y="2387600"/>
            <a:ext cx="228600" cy="3556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200" y="3106690"/>
            <a:ext cx="2641600" cy="1168400"/>
          </a:xfrm>
          <a:prstGeom prst="rect">
            <a:avLst/>
          </a:prstGeom>
        </p:spPr>
      </p:pic>
      <p:pic>
        <p:nvPicPr>
          <p:cNvPr id="7" name="Picture 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700" y="4749800"/>
            <a:ext cx="342900" cy="355600"/>
          </a:xfrm>
          <a:prstGeom prst="rect">
            <a:avLst/>
          </a:prstGeom>
        </p:spPr>
      </p:pic>
      <p:pic>
        <p:nvPicPr>
          <p:cNvPr id="8" name="Picture 7"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5777" y="5207000"/>
            <a:ext cx="228600" cy="355600"/>
          </a:xfrm>
          <a:prstGeom prst="rect">
            <a:avLst/>
          </a:prstGeom>
        </p:spPr>
      </p:pic>
      <p:sp>
        <p:nvSpPr>
          <p:cNvPr id="10" name="Slide Number Placeholder 9"/>
          <p:cNvSpPr>
            <a:spLocks noGrp="1"/>
          </p:cNvSpPr>
          <p:nvPr>
            <p:ph type="sldNum" sz="quarter" idx="12"/>
          </p:nvPr>
        </p:nvSpPr>
        <p:spPr/>
        <p:txBody>
          <a:bodyPr/>
          <a:lstStyle/>
          <a:p>
            <a:fld id="{4AA04D0C-89BA-0845-9137-904D20B84DDB}" type="slidenum">
              <a:rPr lang="en-US" smtClean="0"/>
              <a:pPr/>
              <a:t>148</a:t>
            </a:fld>
            <a:endParaRPr lang="en-US"/>
          </a:p>
        </p:txBody>
      </p:sp>
      <p:pic>
        <p:nvPicPr>
          <p:cNvPr id="9" name="Picture 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6954" y="1686396"/>
            <a:ext cx="2362200" cy="495300"/>
          </a:xfrm>
          <a:prstGeom prst="rect">
            <a:avLst/>
          </a:prstGeom>
        </p:spPr>
      </p:pic>
    </p:spTree>
    <p:extLst>
      <p:ext uri="{BB962C8B-B14F-4D97-AF65-F5344CB8AC3E}">
        <p14:creationId xmlns:p14="http://schemas.microsoft.com/office/powerpoint/2010/main" val="606467109"/>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Eratosthenes (284BC – 195BC)</a:t>
            </a:r>
            <a:endParaRPr lang="en-US" dirty="0"/>
          </a:p>
        </p:txBody>
      </p:sp>
      <p:pic>
        <p:nvPicPr>
          <p:cNvPr id="4" name="Content Placeholder 3"/>
          <p:cNvPicPr>
            <a:picLocks noGrp="1" noChangeAspect="1"/>
          </p:cNvPicPr>
          <p:nvPr>
            <p:ph idx="1"/>
          </p:nvPr>
        </p:nvPicPr>
        <p:blipFill>
          <a:blip r:embed="rId3"/>
          <a:srcRect l="-40089" r="-40089"/>
          <a:stretch>
            <a:fillRect/>
          </a:stretch>
        </p:blipFill>
        <p:spPr/>
      </p:pic>
      <p:sp>
        <p:nvSpPr>
          <p:cNvPr id="6" name="Slide Number Placeholder 5"/>
          <p:cNvSpPr>
            <a:spLocks noGrp="1"/>
          </p:cNvSpPr>
          <p:nvPr>
            <p:ph type="sldNum" sz="quarter" idx="12"/>
          </p:nvPr>
        </p:nvSpPr>
        <p:spPr/>
        <p:txBody>
          <a:bodyPr/>
          <a:lstStyle/>
          <a:p>
            <a:fld id="{4AA04D0C-89BA-0845-9137-904D20B84DDB}" type="slidenum">
              <a:rPr lang="en-US" smtClean="0"/>
              <a:pPr/>
              <a:t>149</a:t>
            </a:fld>
            <a:endParaRPr lang="en-US"/>
          </a:p>
        </p:txBody>
      </p:sp>
    </p:spTree>
    <p:extLst>
      <p:ext uri="{BB962C8B-B14F-4D97-AF65-F5344CB8AC3E}">
        <p14:creationId xmlns:p14="http://schemas.microsoft.com/office/powerpoint/2010/main" val="42655253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57200"/>
            <a:ext cx="5763058" cy="686078"/>
          </a:xfrm>
          <a:prstGeom prst="rect">
            <a:avLst/>
          </a:prstGeom>
        </p:spPr>
      </p:pic>
      <p:grpSp>
        <p:nvGrpSpPr>
          <p:cNvPr id="8" name="Group 7"/>
          <p:cNvGrpSpPr/>
          <p:nvPr/>
        </p:nvGrpSpPr>
        <p:grpSpPr>
          <a:xfrm>
            <a:off x="2286000" y="1600200"/>
            <a:ext cx="4572000" cy="4572000"/>
            <a:chOff x="1981200" y="1600200"/>
            <a:chExt cx="4572000" cy="4572000"/>
          </a:xfrm>
        </p:grpSpPr>
        <p:sp>
          <p:nvSpPr>
            <p:cNvPr id="5" name="Rectangle 4"/>
            <p:cNvSpPr/>
            <p:nvPr/>
          </p:nvSpPr>
          <p:spPr bwMode="auto">
            <a:xfrm>
              <a:off x="1981200" y="1600200"/>
              <a:ext cx="4572000" cy="45720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6" name="Rectangle 5"/>
            <p:cNvSpPr/>
            <p:nvPr/>
          </p:nvSpPr>
          <p:spPr bwMode="auto">
            <a:xfrm>
              <a:off x="1981200" y="1600200"/>
              <a:ext cx="1828800" cy="18288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7" name="Rectangle 6"/>
            <p:cNvSpPr/>
            <p:nvPr/>
          </p:nvSpPr>
          <p:spPr bwMode="auto">
            <a:xfrm>
              <a:off x="3810000" y="3429000"/>
              <a:ext cx="2743200" cy="2743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11" name="TextBox 10"/>
          <p:cNvSpPr txBox="1"/>
          <p:nvPr/>
        </p:nvSpPr>
        <p:spPr>
          <a:xfrm>
            <a:off x="3048000" y="3048000"/>
            <a:ext cx="304800" cy="369332"/>
          </a:xfrm>
          <a:prstGeom prst="rect">
            <a:avLst/>
          </a:prstGeom>
          <a:noFill/>
        </p:spPr>
        <p:txBody>
          <a:bodyPr wrap="square" rtlCol="0">
            <a:spAutoFit/>
          </a:bodyPr>
          <a:lstStyle/>
          <a:p>
            <a:r>
              <a:rPr lang="en-US" dirty="0" smtClean="0"/>
              <a:t>a</a:t>
            </a:r>
            <a:endParaRPr lang="en-US" dirty="0"/>
          </a:p>
        </p:txBody>
      </p:sp>
      <p:sp>
        <p:nvSpPr>
          <p:cNvPr id="12" name="TextBox 11"/>
          <p:cNvSpPr txBox="1"/>
          <p:nvPr/>
        </p:nvSpPr>
        <p:spPr>
          <a:xfrm>
            <a:off x="4191000" y="4583668"/>
            <a:ext cx="228600" cy="369332"/>
          </a:xfrm>
          <a:prstGeom prst="rect">
            <a:avLst/>
          </a:prstGeom>
          <a:noFill/>
        </p:spPr>
        <p:txBody>
          <a:bodyPr wrap="square" rtlCol="0">
            <a:spAutoFit/>
          </a:bodyPr>
          <a:lstStyle/>
          <a:p>
            <a:r>
              <a:rPr lang="en-US" dirty="0" smtClean="0"/>
              <a:t>b</a:t>
            </a:r>
            <a:endParaRPr lang="en-US" dirty="0"/>
          </a:p>
        </p:txBody>
      </p:sp>
      <p:sp>
        <p:nvSpPr>
          <p:cNvPr id="15" name="TextBox 14"/>
          <p:cNvSpPr txBox="1"/>
          <p:nvPr/>
        </p:nvSpPr>
        <p:spPr>
          <a:xfrm>
            <a:off x="3733800" y="2286000"/>
            <a:ext cx="304800" cy="369332"/>
          </a:xfrm>
          <a:prstGeom prst="rect">
            <a:avLst/>
          </a:prstGeom>
          <a:noFill/>
        </p:spPr>
        <p:txBody>
          <a:bodyPr wrap="square" rtlCol="0">
            <a:spAutoFit/>
          </a:bodyPr>
          <a:lstStyle/>
          <a:p>
            <a:r>
              <a:rPr lang="en-US" dirty="0" smtClean="0"/>
              <a:t>a</a:t>
            </a:r>
            <a:endParaRPr lang="en-US" dirty="0"/>
          </a:p>
        </p:txBody>
      </p:sp>
      <p:sp>
        <p:nvSpPr>
          <p:cNvPr id="16" name="TextBox 15"/>
          <p:cNvSpPr txBox="1"/>
          <p:nvPr/>
        </p:nvSpPr>
        <p:spPr>
          <a:xfrm>
            <a:off x="5334000" y="3429000"/>
            <a:ext cx="228600" cy="369332"/>
          </a:xfrm>
          <a:prstGeom prst="rect">
            <a:avLst/>
          </a:prstGeom>
          <a:noFill/>
        </p:spPr>
        <p:txBody>
          <a:bodyPr wrap="square" rtlCol="0">
            <a:spAutoFit/>
          </a:bodyPr>
          <a:lstStyle/>
          <a:p>
            <a:r>
              <a:rPr lang="en-US" dirty="0" smtClean="0"/>
              <a:t>b</a:t>
            </a:r>
            <a:endParaRPr lang="en-US"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15</a:t>
            </a:fld>
            <a:endParaRPr lang="en-US"/>
          </a:p>
        </p:txBody>
      </p:sp>
    </p:spTree>
    <p:extLst>
      <p:ext uri="{BB962C8B-B14F-4D97-AF65-F5344CB8AC3E}">
        <p14:creationId xmlns:p14="http://schemas.microsoft.com/office/powerpoint/2010/main" val="2532199475"/>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of Eratosthenes</a:t>
            </a:r>
            <a:endParaRPr lang="en-US" dirty="0"/>
          </a:p>
        </p:txBody>
      </p:sp>
      <p:sp>
        <p:nvSpPr>
          <p:cNvPr id="3" name="Content Placeholder 2"/>
          <p:cNvSpPr>
            <a:spLocks noGrp="1"/>
          </p:cNvSpPr>
          <p:nvPr>
            <p:ph idx="1"/>
          </p:nvPr>
        </p:nvSpPr>
        <p:spPr/>
        <p:txBody>
          <a:bodyPr/>
          <a:lstStyle/>
          <a:p>
            <a:r>
              <a:rPr lang="en-US" dirty="0" smtClean="0"/>
              <a:t>Born in Cyrene (</a:t>
            </a:r>
            <a:r>
              <a:rPr lang="el-GR" dirty="0" smtClean="0"/>
              <a:t>Κυρήνη</a:t>
            </a:r>
            <a:r>
              <a:rPr lang="en-US" dirty="0" smtClean="0"/>
              <a:t>), Libya</a:t>
            </a:r>
          </a:p>
          <a:p>
            <a:r>
              <a:rPr lang="en-US" dirty="0" smtClean="0"/>
              <a:t>Studied in Athens (with Zeno?)</a:t>
            </a:r>
          </a:p>
          <a:p>
            <a:r>
              <a:rPr lang="en-US" dirty="0" smtClean="0"/>
              <a:t>Around 244BC Ptolemy Euergetes invites him to Alexandria as a tutor.</a:t>
            </a:r>
          </a:p>
          <a:p>
            <a:pPr lvl="1"/>
            <a:r>
              <a:rPr lang="en-US" dirty="0" smtClean="0"/>
              <a:t>Duplication of the cube, column and poem</a:t>
            </a:r>
          </a:p>
          <a:p>
            <a:r>
              <a:rPr lang="en-US" dirty="0" smtClean="0"/>
              <a:t>Measuring the Earth (within 2%!).</a:t>
            </a:r>
          </a:p>
          <a:p>
            <a:r>
              <a:rPr lang="en-US" dirty="0" smtClean="0"/>
              <a:t>A friend of Archimedes.</a:t>
            </a:r>
          </a:p>
          <a:p>
            <a:r>
              <a:rPr lang="en-US" dirty="0" smtClean="0"/>
              <a:t>Still just a beta…</a:t>
            </a:r>
          </a:p>
          <a:p>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150</a:t>
            </a:fld>
            <a:endParaRPr lang="en-US"/>
          </a:p>
        </p:txBody>
      </p:sp>
    </p:spTree>
    <p:extLst>
      <p:ext uri="{BB962C8B-B14F-4D97-AF65-F5344CB8AC3E}">
        <p14:creationId xmlns:p14="http://schemas.microsoft.com/office/powerpoint/2010/main" val="2502570701"/>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r>
              <a:rPr lang="en-US" dirty="0" smtClean="0"/>
              <a:t>Sieve </a:t>
            </a:r>
            <a:r>
              <a:rPr lang="el-GR" dirty="0"/>
              <a:t>(</a:t>
            </a:r>
            <a:r>
              <a:rPr lang="el-GR" i="1" dirty="0">
                <a:latin typeface="Times New Roman"/>
                <a:cs typeface="Times New Roman"/>
              </a:rPr>
              <a:t>κόσκινον</a:t>
            </a:r>
            <a:r>
              <a:rPr lang="el-GR" i="1" dirty="0" smtClean="0">
                <a:latin typeface="Times New Roman"/>
                <a:cs typeface="Times New Roman"/>
              </a:rPr>
              <a:t>)</a:t>
            </a:r>
            <a:r>
              <a:rPr lang="en-US" i="1" dirty="0" smtClean="0">
                <a:latin typeface="Times New Roman"/>
                <a:cs typeface="Times New Roman"/>
              </a:rPr>
              <a:t> </a:t>
            </a:r>
            <a:r>
              <a:rPr lang="en-US" dirty="0" smtClean="0"/>
              <a:t>of Eratosthenes</a:t>
            </a:r>
            <a:endParaRPr lang="en-US"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sz="1400" dirty="0" smtClean="0">
                <a:latin typeface="Menlo Regular"/>
                <a:cs typeface="Menlo Regular"/>
              </a:rPr>
              <a:t>0 1 2 3  4  5  6  7  8  9 10 11 12 13 14 15 16 17 18 19 20 21 22 23 24 25</a:t>
            </a:r>
          </a:p>
          <a:p>
            <a:pPr marL="0" indent="0">
              <a:buNone/>
            </a:pPr>
            <a:endParaRPr lang="en-US" sz="1400" dirty="0" smtClean="0">
              <a:latin typeface="Menlo Regular"/>
              <a:cs typeface="Menlo Regular"/>
            </a:endParaRPr>
          </a:p>
          <a:p>
            <a:pPr marL="0" indent="0">
              <a:buNone/>
            </a:pPr>
            <a:r>
              <a:rPr lang="en-US" sz="1400" dirty="0" smtClean="0">
                <a:latin typeface="Menlo Regular"/>
                <a:cs typeface="Menlo Regular"/>
              </a:rPr>
              <a:t>3 5 7 9 11 13 15 17 19 21 23 25 27 29 31 33 35 37 39 41 43 45 47 49 51 53 </a:t>
            </a:r>
          </a:p>
          <a:p>
            <a:pPr marL="0" indent="0">
              <a:buNone/>
            </a:pPr>
            <a:r>
              <a:rPr lang="en-US" sz="1400" dirty="0" smtClean="0">
                <a:latin typeface="Menlo Regular"/>
                <a:cs typeface="Menlo Regular"/>
              </a:rPr>
              <a:t>     step 3</a:t>
            </a:r>
          </a:p>
          <a:p>
            <a:pPr marL="0" indent="0">
              <a:buNone/>
            </a:pPr>
            <a:endParaRPr lang="en-US" sz="1400" dirty="0" smtClean="0">
              <a:latin typeface="Menlo Regular"/>
              <a:cs typeface="Menlo Regular"/>
            </a:endParaRPr>
          </a:p>
          <a:p>
            <a:pPr marL="0" indent="0">
              <a:buNone/>
            </a:pPr>
            <a:r>
              <a:rPr lang="en-US" sz="1400" dirty="0" smtClean="0">
                <a:latin typeface="Menlo Regular"/>
                <a:cs typeface="Menlo Regular"/>
              </a:rPr>
              <a:t>3 </a:t>
            </a:r>
            <a:r>
              <a:rPr lang="en-US" sz="1400" dirty="0">
                <a:latin typeface="Menlo Regular"/>
                <a:cs typeface="Menlo Regular"/>
              </a:rPr>
              <a:t>5 7 </a:t>
            </a:r>
            <a:r>
              <a:rPr lang="en-US" sz="1400" b="1" dirty="0" smtClean="0">
                <a:solidFill>
                  <a:srgbClr val="FF0000"/>
                </a:solidFill>
                <a:latin typeface="Menlo Regular"/>
                <a:cs typeface="Menlo Regular"/>
              </a:rPr>
              <a:t>9</a:t>
            </a:r>
            <a:r>
              <a:rPr lang="en-US" sz="1400" dirty="0" smtClean="0">
                <a:latin typeface="Menlo Regular"/>
                <a:cs typeface="Menlo Regular"/>
              </a:rPr>
              <a:t> </a:t>
            </a:r>
            <a:r>
              <a:rPr lang="en-US" sz="1400" dirty="0">
                <a:latin typeface="Menlo Regular"/>
                <a:cs typeface="Menlo Regular"/>
              </a:rPr>
              <a:t>11 13 </a:t>
            </a:r>
            <a:r>
              <a:rPr lang="en-US" sz="1400" b="1" dirty="0">
                <a:solidFill>
                  <a:srgbClr val="FF0000"/>
                </a:solidFill>
                <a:latin typeface="Menlo Regular"/>
                <a:cs typeface="Menlo Regular"/>
              </a:rPr>
              <a:t>15</a:t>
            </a:r>
            <a:r>
              <a:rPr lang="en-US" sz="1400" dirty="0">
                <a:latin typeface="Menlo Regular"/>
                <a:cs typeface="Menlo Regular"/>
              </a:rPr>
              <a:t> 17 19 </a:t>
            </a:r>
            <a:r>
              <a:rPr lang="en-US" sz="1400" b="1" dirty="0">
                <a:solidFill>
                  <a:srgbClr val="FF0000"/>
                </a:solidFill>
                <a:latin typeface="Menlo Regular"/>
                <a:cs typeface="Menlo Regular"/>
              </a:rPr>
              <a:t>21</a:t>
            </a:r>
            <a:r>
              <a:rPr lang="en-US" sz="1400" dirty="0">
                <a:latin typeface="Menlo Regular"/>
                <a:cs typeface="Menlo Regular"/>
              </a:rPr>
              <a:t> 23 25 </a:t>
            </a:r>
            <a:r>
              <a:rPr lang="en-US" sz="1400" b="1" dirty="0">
                <a:solidFill>
                  <a:srgbClr val="FF0000"/>
                </a:solidFill>
                <a:latin typeface="Menlo Regular"/>
                <a:cs typeface="Menlo Regular"/>
              </a:rPr>
              <a:t>27</a:t>
            </a:r>
            <a:r>
              <a:rPr lang="en-US" sz="1400" dirty="0">
                <a:latin typeface="Menlo Regular"/>
                <a:cs typeface="Menlo Regular"/>
              </a:rPr>
              <a:t> 29 31 </a:t>
            </a:r>
            <a:r>
              <a:rPr lang="en-US" sz="1400" b="1" dirty="0">
                <a:solidFill>
                  <a:srgbClr val="FF0000"/>
                </a:solidFill>
                <a:latin typeface="Menlo Regular"/>
                <a:cs typeface="Menlo Regular"/>
              </a:rPr>
              <a:t>33</a:t>
            </a:r>
            <a:r>
              <a:rPr lang="en-US" sz="1400" dirty="0">
                <a:latin typeface="Menlo Regular"/>
                <a:cs typeface="Menlo Regular"/>
              </a:rPr>
              <a:t> 35 37 </a:t>
            </a:r>
            <a:r>
              <a:rPr lang="en-US" sz="1400" b="1" dirty="0">
                <a:solidFill>
                  <a:srgbClr val="FF0000"/>
                </a:solidFill>
                <a:latin typeface="Menlo Regular"/>
                <a:cs typeface="Menlo Regular"/>
              </a:rPr>
              <a:t>39</a:t>
            </a:r>
            <a:r>
              <a:rPr lang="en-US" sz="1400" dirty="0">
                <a:latin typeface="Menlo Regular"/>
                <a:cs typeface="Menlo Regular"/>
              </a:rPr>
              <a:t> 41 43 </a:t>
            </a:r>
            <a:r>
              <a:rPr lang="en-US" sz="1400" b="1" dirty="0">
                <a:solidFill>
                  <a:srgbClr val="FF0000"/>
                </a:solidFill>
                <a:latin typeface="Menlo Regular"/>
                <a:cs typeface="Menlo Regular"/>
              </a:rPr>
              <a:t>45</a:t>
            </a:r>
            <a:r>
              <a:rPr lang="en-US" sz="1400" dirty="0">
                <a:latin typeface="Menlo Regular"/>
                <a:cs typeface="Menlo Regular"/>
              </a:rPr>
              <a:t> 47 49 </a:t>
            </a:r>
            <a:r>
              <a:rPr lang="en-US" sz="1400" b="1" dirty="0">
                <a:solidFill>
                  <a:srgbClr val="FF0000"/>
                </a:solidFill>
                <a:latin typeface="Menlo Regular"/>
                <a:cs typeface="Menlo Regular"/>
              </a:rPr>
              <a:t>51</a:t>
            </a:r>
            <a:r>
              <a:rPr lang="en-US" sz="1400" dirty="0">
                <a:latin typeface="Menlo Regular"/>
                <a:cs typeface="Menlo Regular"/>
              </a:rPr>
              <a:t> 53 </a:t>
            </a:r>
            <a:endParaRPr lang="en-US" sz="1400" dirty="0" smtClean="0">
              <a:latin typeface="Menlo Regular"/>
              <a:cs typeface="Menlo Regular"/>
            </a:endParaRPr>
          </a:p>
          <a:p>
            <a:pPr marL="0" indent="0">
              <a:buNone/>
            </a:pPr>
            <a:r>
              <a:rPr lang="en-US" sz="1400" dirty="0" smtClean="0">
                <a:latin typeface="Menlo Regular"/>
                <a:cs typeface="Menlo Regular"/>
              </a:rPr>
              <a:t>                                step 5</a:t>
            </a:r>
            <a:endParaRPr lang="en-US" sz="1400" dirty="0">
              <a:latin typeface="Menlo Regular"/>
              <a:cs typeface="Menlo Regular"/>
            </a:endParaRPr>
          </a:p>
          <a:p>
            <a:pPr marL="0" indent="0">
              <a:buNone/>
            </a:pPr>
            <a:endParaRPr lang="en-US" sz="1400" dirty="0" smtClean="0">
              <a:latin typeface="Menlo Regular"/>
              <a:cs typeface="Menlo Regular"/>
            </a:endParaRPr>
          </a:p>
          <a:p>
            <a:pPr marL="0" indent="0">
              <a:buNone/>
            </a:pPr>
            <a:r>
              <a:rPr lang="en-US" sz="1400" dirty="0" smtClean="0">
                <a:latin typeface="Menlo Regular"/>
                <a:cs typeface="Menlo Regular"/>
              </a:rPr>
              <a:t>3 </a:t>
            </a:r>
            <a:r>
              <a:rPr lang="en-US" sz="1400" dirty="0">
                <a:latin typeface="Menlo Regular"/>
                <a:cs typeface="Menlo Regular"/>
              </a:rPr>
              <a:t>5 7 </a:t>
            </a:r>
            <a:r>
              <a:rPr lang="en-US" sz="1400" b="1" dirty="0">
                <a:solidFill>
                  <a:srgbClr val="FF0000"/>
                </a:solidFill>
                <a:latin typeface="Menlo Regular"/>
                <a:cs typeface="Menlo Regular"/>
              </a:rPr>
              <a:t>9</a:t>
            </a:r>
            <a:r>
              <a:rPr lang="en-US" sz="1400" dirty="0">
                <a:latin typeface="Menlo Regular"/>
                <a:cs typeface="Menlo Regular"/>
              </a:rPr>
              <a:t> 11 13 </a:t>
            </a:r>
            <a:r>
              <a:rPr lang="en-US" sz="1400" b="1" dirty="0">
                <a:solidFill>
                  <a:srgbClr val="FF0000"/>
                </a:solidFill>
                <a:latin typeface="Menlo Regular"/>
                <a:cs typeface="Menlo Regular"/>
              </a:rPr>
              <a:t>15</a:t>
            </a:r>
            <a:r>
              <a:rPr lang="en-US" sz="1400" dirty="0">
                <a:latin typeface="Menlo Regular"/>
                <a:cs typeface="Menlo Regular"/>
              </a:rPr>
              <a:t> 17 19 </a:t>
            </a:r>
            <a:r>
              <a:rPr lang="en-US" sz="1400" b="1" dirty="0">
                <a:solidFill>
                  <a:srgbClr val="FF0000"/>
                </a:solidFill>
                <a:latin typeface="Menlo Regular"/>
                <a:cs typeface="Menlo Regular"/>
              </a:rPr>
              <a:t>21</a:t>
            </a:r>
            <a:r>
              <a:rPr lang="en-US" sz="1400" dirty="0">
                <a:latin typeface="Menlo Regular"/>
                <a:cs typeface="Menlo Regular"/>
              </a:rPr>
              <a:t> 23 </a:t>
            </a:r>
            <a:r>
              <a:rPr lang="en-US" sz="1400" b="1" dirty="0">
                <a:solidFill>
                  <a:srgbClr val="0000FF"/>
                </a:solidFill>
                <a:latin typeface="Menlo Regular"/>
                <a:cs typeface="Menlo Regular"/>
              </a:rPr>
              <a:t>25</a:t>
            </a:r>
            <a:r>
              <a:rPr lang="en-US" sz="1400" dirty="0">
                <a:latin typeface="Menlo Regular"/>
                <a:cs typeface="Menlo Regular"/>
              </a:rPr>
              <a:t> </a:t>
            </a:r>
            <a:r>
              <a:rPr lang="en-US" sz="1400" b="1" dirty="0">
                <a:solidFill>
                  <a:srgbClr val="FF0000"/>
                </a:solidFill>
                <a:latin typeface="Menlo Regular"/>
                <a:cs typeface="Menlo Regular"/>
              </a:rPr>
              <a:t>27</a:t>
            </a:r>
            <a:r>
              <a:rPr lang="en-US" sz="1400" dirty="0">
                <a:latin typeface="Menlo Regular"/>
                <a:cs typeface="Menlo Regular"/>
              </a:rPr>
              <a:t> 29 31 </a:t>
            </a:r>
            <a:r>
              <a:rPr lang="en-US" sz="1400" b="1" dirty="0">
                <a:solidFill>
                  <a:srgbClr val="FF0000"/>
                </a:solidFill>
                <a:latin typeface="Menlo Regular"/>
                <a:cs typeface="Menlo Regular"/>
              </a:rPr>
              <a:t>33</a:t>
            </a:r>
            <a:r>
              <a:rPr lang="en-US" sz="1400" dirty="0">
                <a:latin typeface="Menlo Regular"/>
                <a:cs typeface="Menlo Regular"/>
              </a:rPr>
              <a:t> </a:t>
            </a:r>
            <a:r>
              <a:rPr lang="en-US" sz="1400" b="1" dirty="0">
                <a:solidFill>
                  <a:srgbClr val="0000FF"/>
                </a:solidFill>
                <a:latin typeface="Menlo Regular"/>
                <a:cs typeface="Menlo Regular"/>
              </a:rPr>
              <a:t>35</a:t>
            </a:r>
            <a:r>
              <a:rPr lang="en-US" sz="1400" dirty="0">
                <a:latin typeface="Menlo Regular"/>
                <a:cs typeface="Menlo Regular"/>
              </a:rPr>
              <a:t> 37 </a:t>
            </a:r>
            <a:r>
              <a:rPr lang="en-US" sz="1400" b="1" dirty="0">
                <a:solidFill>
                  <a:srgbClr val="FF0000"/>
                </a:solidFill>
                <a:latin typeface="Menlo Regular"/>
                <a:cs typeface="Menlo Regular"/>
              </a:rPr>
              <a:t>39</a:t>
            </a:r>
            <a:r>
              <a:rPr lang="en-US" sz="1400" dirty="0">
                <a:latin typeface="Menlo Regular"/>
                <a:cs typeface="Menlo Regular"/>
              </a:rPr>
              <a:t> 41 43 </a:t>
            </a:r>
            <a:r>
              <a:rPr lang="en-US" sz="1400" b="1" dirty="0">
                <a:solidFill>
                  <a:srgbClr val="0000FF"/>
                </a:solidFill>
                <a:latin typeface="Menlo Regular"/>
                <a:cs typeface="Menlo Regular"/>
              </a:rPr>
              <a:t>45</a:t>
            </a:r>
            <a:r>
              <a:rPr lang="en-US" sz="1400" dirty="0">
                <a:latin typeface="Menlo Regular"/>
                <a:cs typeface="Menlo Regular"/>
              </a:rPr>
              <a:t> 47 49 </a:t>
            </a:r>
            <a:r>
              <a:rPr lang="en-US" sz="1400" b="1" dirty="0">
                <a:solidFill>
                  <a:srgbClr val="FF0000"/>
                </a:solidFill>
                <a:latin typeface="Menlo Regular"/>
                <a:cs typeface="Menlo Regular"/>
              </a:rPr>
              <a:t>51</a:t>
            </a:r>
            <a:r>
              <a:rPr lang="en-US" sz="1400" dirty="0">
                <a:latin typeface="Menlo Regular"/>
                <a:cs typeface="Menlo Regular"/>
              </a:rPr>
              <a:t> </a:t>
            </a:r>
            <a:r>
              <a:rPr lang="en-US" sz="1400" dirty="0" smtClean="0">
                <a:latin typeface="Menlo Regular"/>
                <a:cs typeface="Menlo Regular"/>
              </a:rPr>
              <a:t>53</a:t>
            </a:r>
          </a:p>
          <a:p>
            <a:pPr marL="0" indent="0">
              <a:buNone/>
            </a:pPr>
            <a:r>
              <a:rPr lang="en-US" sz="1400" dirty="0" smtClean="0">
                <a:latin typeface="Menlo Regular"/>
                <a:cs typeface="Menlo Regular"/>
              </a:rPr>
              <a:t>                                                                       step 7     </a:t>
            </a:r>
            <a:endParaRPr lang="en-US" sz="1400" dirty="0">
              <a:latin typeface="Menlo Regular"/>
              <a:cs typeface="Menlo Regular"/>
            </a:endParaRPr>
          </a:p>
          <a:p>
            <a:pPr marL="0" indent="0">
              <a:buNone/>
            </a:pPr>
            <a:endParaRPr lang="en-US" sz="1400" dirty="0" smtClean="0">
              <a:latin typeface="Menlo Regular"/>
              <a:cs typeface="Menlo Regular"/>
            </a:endParaRPr>
          </a:p>
          <a:p>
            <a:pPr marL="0" indent="0">
              <a:buNone/>
            </a:pPr>
            <a:r>
              <a:rPr lang="en-US" sz="1400" dirty="0" smtClean="0">
                <a:latin typeface="Menlo Regular"/>
                <a:cs typeface="Menlo Regular"/>
              </a:rPr>
              <a:t>3 </a:t>
            </a:r>
            <a:r>
              <a:rPr lang="en-US" sz="1400" dirty="0">
                <a:latin typeface="Menlo Regular"/>
                <a:cs typeface="Menlo Regular"/>
              </a:rPr>
              <a:t>5 7 </a:t>
            </a:r>
            <a:r>
              <a:rPr lang="en-US" sz="1400" b="1" dirty="0">
                <a:solidFill>
                  <a:srgbClr val="FF0000"/>
                </a:solidFill>
                <a:latin typeface="Menlo Regular"/>
                <a:cs typeface="Menlo Regular"/>
              </a:rPr>
              <a:t>9</a:t>
            </a:r>
            <a:r>
              <a:rPr lang="en-US" sz="1400" dirty="0">
                <a:latin typeface="Menlo Regular"/>
                <a:cs typeface="Menlo Regular"/>
              </a:rPr>
              <a:t> 11 13 </a:t>
            </a:r>
            <a:r>
              <a:rPr lang="en-US" sz="1400" b="1" dirty="0">
                <a:solidFill>
                  <a:srgbClr val="FF0000"/>
                </a:solidFill>
                <a:latin typeface="Menlo Regular"/>
                <a:cs typeface="Menlo Regular"/>
              </a:rPr>
              <a:t>15</a:t>
            </a:r>
            <a:r>
              <a:rPr lang="en-US" sz="1400" dirty="0">
                <a:latin typeface="Menlo Regular"/>
                <a:cs typeface="Menlo Regular"/>
              </a:rPr>
              <a:t> 17 19 </a:t>
            </a:r>
            <a:r>
              <a:rPr lang="en-US" sz="1400" b="1" dirty="0">
                <a:solidFill>
                  <a:srgbClr val="FF0000"/>
                </a:solidFill>
                <a:latin typeface="Menlo Regular"/>
                <a:cs typeface="Menlo Regular"/>
              </a:rPr>
              <a:t>21</a:t>
            </a:r>
            <a:r>
              <a:rPr lang="en-US" sz="1400" dirty="0">
                <a:latin typeface="Menlo Regular"/>
                <a:cs typeface="Menlo Regular"/>
              </a:rPr>
              <a:t> 23 </a:t>
            </a:r>
            <a:r>
              <a:rPr lang="en-US" sz="1400" b="1" dirty="0">
                <a:solidFill>
                  <a:srgbClr val="0000FF"/>
                </a:solidFill>
                <a:latin typeface="Menlo Regular"/>
                <a:cs typeface="Menlo Regular"/>
              </a:rPr>
              <a:t>25</a:t>
            </a:r>
            <a:r>
              <a:rPr lang="en-US" sz="1400" dirty="0">
                <a:latin typeface="Menlo Regular"/>
                <a:cs typeface="Menlo Regular"/>
              </a:rPr>
              <a:t> </a:t>
            </a:r>
            <a:r>
              <a:rPr lang="en-US" sz="1400" b="1" dirty="0">
                <a:solidFill>
                  <a:srgbClr val="FF0000"/>
                </a:solidFill>
                <a:latin typeface="Menlo Regular"/>
                <a:cs typeface="Menlo Regular"/>
              </a:rPr>
              <a:t>27</a:t>
            </a:r>
            <a:r>
              <a:rPr lang="en-US" sz="1400" dirty="0">
                <a:latin typeface="Menlo Regular"/>
                <a:cs typeface="Menlo Regular"/>
              </a:rPr>
              <a:t> 29 31 </a:t>
            </a:r>
            <a:r>
              <a:rPr lang="en-US" sz="1400" b="1" dirty="0">
                <a:solidFill>
                  <a:srgbClr val="FF0000"/>
                </a:solidFill>
                <a:latin typeface="Menlo Regular"/>
                <a:cs typeface="Menlo Regular"/>
              </a:rPr>
              <a:t>33</a:t>
            </a:r>
            <a:r>
              <a:rPr lang="en-US" sz="1400" dirty="0">
                <a:latin typeface="Menlo Regular"/>
                <a:cs typeface="Menlo Regular"/>
              </a:rPr>
              <a:t> </a:t>
            </a:r>
            <a:r>
              <a:rPr lang="en-US" sz="1400" b="1" dirty="0">
                <a:solidFill>
                  <a:srgbClr val="0000FF"/>
                </a:solidFill>
                <a:latin typeface="Menlo Regular"/>
                <a:cs typeface="Menlo Regular"/>
              </a:rPr>
              <a:t>35</a:t>
            </a:r>
            <a:r>
              <a:rPr lang="en-US" sz="1400" dirty="0">
                <a:latin typeface="Menlo Regular"/>
                <a:cs typeface="Menlo Regular"/>
              </a:rPr>
              <a:t> 37 </a:t>
            </a:r>
            <a:r>
              <a:rPr lang="en-US" sz="1400" b="1" dirty="0">
                <a:solidFill>
                  <a:srgbClr val="FF0000"/>
                </a:solidFill>
                <a:latin typeface="Menlo Regular"/>
                <a:cs typeface="Menlo Regular"/>
              </a:rPr>
              <a:t>39</a:t>
            </a:r>
            <a:r>
              <a:rPr lang="en-US" sz="1400" dirty="0">
                <a:latin typeface="Menlo Regular"/>
                <a:cs typeface="Menlo Regular"/>
              </a:rPr>
              <a:t> 41 43 </a:t>
            </a:r>
            <a:r>
              <a:rPr lang="en-US" sz="1400" b="1" dirty="0">
                <a:solidFill>
                  <a:srgbClr val="0000FF"/>
                </a:solidFill>
                <a:latin typeface="Menlo Regular"/>
                <a:cs typeface="Menlo Regular"/>
              </a:rPr>
              <a:t>45</a:t>
            </a:r>
            <a:r>
              <a:rPr lang="en-US" sz="1400" dirty="0">
                <a:latin typeface="Menlo Regular"/>
                <a:cs typeface="Menlo Regular"/>
              </a:rPr>
              <a:t> 47 </a:t>
            </a:r>
            <a:r>
              <a:rPr lang="en-US" sz="1400" b="1" dirty="0">
                <a:solidFill>
                  <a:srgbClr val="008000"/>
                </a:solidFill>
                <a:latin typeface="Menlo Regular"/>
                <a:cs typeface="Menlo Regular"/>
              </a:rPr>
              <a:t>49</a:t>
            </a:r>
            <a:r>
              <a:rPr lang="en-US" sz="1400" dirty="0">
                <a:latin typeface="Menlo Regular"/>
                <a:cs typeface="Menlo Regular"/>
              </a:rPr>
              <a:t> </a:t>
            </a:r>
            <a:r>
              <a:rPr lang="en-US" sz="1400" b="1" dirty="0">
                <a:solidFill>
                  <a:srgbClr val="FF0000"/>
                </a:solidFill>
                <a:latin typeface="Menlo Regular"/>
                <a:cs typeface="Menlo Regular"/>
              </a:rPr>
              <a:t>51</a:t>
            </a:r>
            <a:r>
              <a:rPr lang="en-US" sz="1400" dirty="0">
                <a:latin typeface="Menlo Regular"/>
                <a:cs typeface="Menlo Regular"/>
              </a:rPr>
              <a:t> 53 </a:t>
            </a:r>
          </a:p>
          <a:p>
            <a:pPr marL="0" indent="0">
              <a:buNone/>
            </a:pPr>
            <a:r>
              <a:rPr lang="en-US" sz="1400" dirty="0" smtClean="0">
                <a:latin typeface="Menlo Regular"/>
                <a:cs typeface="Menlo Regular"/>
              </a:rPr>
              <a:t> </a:t>
            </a:r>
            <a:endParaRPr lang="en-US" sz="1400" dirty="0">
              <a:latin typeface="Menlo Regular"/>
              <a:cs typeface="Menlo Regular"/>
            </a:endParaRPr>
          </a:p>
          <a:p>
            <a:pPr marL="0" indent="0">
              <a:buNone/>
            </a:pPr>
            <a:endParaRPr lang="en-US" sz="1400" dirty="0">
              <a:latin typeface="Menlo Regular"/>
              <a:cs typeface="Menlo Regular"/>
            </a:endParaRPr>
          </a:p>
          <a:p>
            <a:pPr marL="0" indent="0">
              <a:buNone/>
            </a:pPr>
            <a:r>
              <a:rPr lang="en-US" sz="1400" dirty="0" smtClean="0">
                <a:latin typeface="Menlo Regular"/>
                <a:cs typeface="Menlo Regular"/>
              </a:rPr>
              <a:t>    </a:t>
            </a:r>
            <a:endParaRPr lang="en-US" sz="1400" dirty="0">
              <a:latin typeface="Menlo Regular"/>
              <a:cs typeface="Menlo Regular"/>
            </a:endParaRPr>
          </a:p>
        </p:txBody>
      </p:sp>
      <p:sp>
        <p:nvSpPr>
          <p:cNvPr id="4" name="Left Brace 3"/>
          <p:cNvSpPr/>
          <p:nvPr/>
        </p:nvSpPr>
        <p:spPr bwMode="auto">
          <a:xfrm rot="5400000">
            <a:off x="1562100" y="2324100"/>
            <a:ext cx="228600" cy="914400"/>
          </a:xfrm>
          <a:prstGeom prst="leftBrac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5" name="Left Brace 4"/>
          <p:cNvSpPr/>
          <p:nvPr/>
        </p:nvSpPr>
        <p:spPr bwMode="auto">
          <a:xfrm rot="5400000">
            <a:off x="4457700" y="2705100"/>
            <a:ext cx="228600" cy="1676400"/>
          </a:xfrm>
          <a:prstGeom prst="leftBrac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6" name="Left Brace 5"/>
          <p:cNvSpPr/>
          <p:nvPr/>
        </p:nvSpPr>
        <p:spPr bwMode="auto">
          <a:xfrm rot="5400000">
            <a:off x="8610600" y="3200400"/>
            <a:ext cx="228600" cy="2209800"/>
          </a:xfrm>
          <a:prstGeom prst="leftBrac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8" name="Slide Number Placeholder 7"/>
          <p:cNvSpPr>
            <a:spLocks noGrp="1"/>
          </p:cNvSpPr>
          <p:nvPr>
            <p:ph type="sldNum" sz="quarter" idx="12"/>
          </p:nvPr>
        </p:nvSpPr>
        <p:spPr/>
        <p:txBody>
          <a:bodyPr/>
          <a:lstStyle/>
          <a:p>
            <a:fld id="{4AA04D0C-89BA-0845-9137-904D20B84DDB}" type="slidenum">
              <a:rPr lang="en-US" smtClean="0"/>
              <a:pPr/>
              <a:t>151</a:t>
            </a:fld>
            <a:endParaRPr lang="en-US"/>
          </a:p>
        </p:txBody>
      </p:sp>
    </p:spTree>
    <p:extLst>
      <p:ext uri="{BB962C8B-B14F-4D97-AF65-F5344CB8AC3E}">
        <p14:creationId xmlns:p14="http://schemas.microsoft.com/office/powerpoint/2010/main" val="2347133849"/>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mark_sieve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600" dirty="0">
                <a:latin typeface="Menlo Regular"/>
                <a:cs typeface="Menlo Regular"/>
              </a:rPr>
              <a:t>template &lt;RandomAccessIterator I</a:t>
            </a:r>
            <a:r>
              <a:rPr lang="en-US" sz="2600" dirty="0" smtClean="0">
                <a:latin typeface="Menlo Regular"/>
                <a:cs typeface="Menlo Regular"/>
              </a:rPr>
              <a:t>,</a:t>
            </a:r>
          </a:p>
          <a:p>
            <a:pPr marL="0" indent="0">
              <a:buNone/>
            </a:pPr>
            <a:r>
              <a:rPr lang="en-US" sz="2600" dirty="0">
                <a:latin typeface="Menlo Regular"/>
                <a:cs typeface="Menlo Regular"/>
              </a:rPr>
              <a:t> </a:t>
            </a:r>
            <a:r>
              <a:rPr lang="en-US" sz="2600" dirty="0" smtClean="0">
                <a:latin typeface="Menlo Regular"/>
                <a:cs typeface="Menlo Regular"/>
              </a:rPr>
              <a:t>         Integer </a:t>
            </a:r>
            <a:r>
              <a:rPr lang="en-US" sz="2600" dirty="0">
                <a:latin typeface="Menlo Regular"/>
                <a:cs typeface="Menlo Regular"/>
              </a:rPr>
              <a:t>N&gt;</a:t>
            </a:r>
          </a:p>
          <a:p>
            <a:pPr marL="0" indent="0">
              <a:buNone/>
            </a:pPr>
            <a:r>
              <a:rPr lang="en-US" sz="2600" dirty="0">
                <a:latin typeface="Menlo Regular"/>
                <a:cs typeface="Menlo Regular"/>
              </a:rPr>
              <a:t>void mark_sieve(I first, I last, N step) {</a:t>
            </a:r>
          </a:p>
          <a:p>
            <a:pPr marL="0" indent="0">
              <a:buNone/>
            </a:pPr>
            <a:r>
              <a:rPr lang="en-US" sz="2600" dirty="0">
                <a:latin typeface="Menlo Regular"/>
                <a:cs typeface="Menlo Regular"/>
              </a:rPr>
              <a:t>  *first = false;</a:t>
            </a:r>
          </a:p>
          <a:p>
            <a:pPr marL="0" indent="0">
              <a:buNone/>
            </a:pPr>
            <a:r>
              <a:rPr lang="en-US" sz="2600" dirty="0">
                <a:latin typeface="Menlo Regular"/>
                <a:cs typeface="Menlo Regular"/>
              </a:rPr>
              <a:t>  while (last - first &gt; step) {</a:t>
            </a:r>
          </a:p>
          <a:p>
            <a:pPr marL="0" indent="0">
              <a:buNone/>
            </a:pPr>
            <a:r>
              <a:rPr lang="en-US" sz="2600" dirty="0">
                <a:latin typeface="Menlo Regular"/>
                <a:cs typeface="Menlo Regular"/>
              </a:rPr>
              <a:t>    first = first + step;</a:t>
            </a:r>
          </a:p>
          <a:p>
            <a:pPr marL="0" indent="0">
              <a:buNone/>
            </a:pPr>
            <a:r>
              <a:rPr lang="en-US" sz="2600" dirty="0">
                <a:latin typeface="Menlo Regular"/>
                <a:cs typeface="Menlo Regular"/>
              </a:rPr>
              <a:t>    *first = false;</a:t>
            </a:r>
          </a:p>
          <a:p>
            <a:pPr marL="0" indent="0">
              <a:buNone/>
            </a:pPr>
            <a:r>
              <a:rPr lang="en-US" sz="2600" dirty="0">
                <a:latin typeface="Menlo Regular"/>
                <a:cs typeface="Menlo Regular"/>
              </a:rPr>
              <a:t>  } </a:t>
            </a:r>
          </a:p>
          <a:p>
            <a:pPr marL="0" indent="0">
              <a:buNone/>
            </a:pPr>
            <a:r>
              <a:rPr lang="en-US" sz="2600" dirty="0">
                <a:latin typeface="Menlo Regular"/>
                <a:cs typeface="Menlo Regular"/>
              </a:rPr>
              <a:t>} </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152</a:t>
            </a:fld>
            <a:endParaRPr lang="en-US"/>
          </a:p>
        </p:txBody>
      </p:sp>
    </p:spTree>
    <p:extLst>
      <p:ext uri="{BB962C8B-B14F-4D97-AF65-F5344CB8AC3E}">
        <p14:creationId xmlns:p14="http://schemas.microsoft.com/office/powerpoint/2010/main" val="83630037"/>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Sifting lemmas</a:t>
            </a:r>
            <a:endParaRPr lang="en-US" dirty="0"/>
          </a:p>
        </p:txBody>
      </p:sp>
      <p:sp>
        <p:nvSpPr>
          <p:cNvPr id="3" name="Content Placeholder 2"/>
          <p:cNvSpPr>
            <a:spLocks noGrp="1"/>
          </p:cNvSpPr>
          <p:nvPr>
            <p:ph idx="1"/>
          </p:nvPr>
        </p:nvSpPr>
        <p:spPr/>
        <p:txBody>
          <a:bodyPr/>
          <a:lstStyle/>
          <a:p>
            <a:r>
              <a:rPr lang="en-US" dirty="0" smtClean="0"/>
              <a:t>The square of the smallest prime factor of a composite number </a:t>
            </a:r>
            <a:r>
              <a:rPr lang="en-US" i="1" dirty="0" smtClean="0"/>
              <a:t>n</a:t>
            </a:r>
            <a:r>
              <a:rPr lang="en-US" dirty="0" smtClean="0"/>
              <a:t> is less or equal than </a:t>
            </a:r>
            <a:r>
              <a:rPr lang="en-US" i="1" dirty="0" smtClean="0"/>
              <a:t>n</a:t>
            </a:r>
            <a:r>
              <a:rPr lang="en-US" dirty="0" smtClean="0"/>
              <a:t>.</a:t>
            </a:r>
          </a:p>
          <a:p>
            <a:r>
              <a:rPr lang="en-US" dirty="0" smtClean="0"/>
              <a:t>Any composite number less than </a:t>
            </a:r>
            <a:r>
              <a:rPr lang="en-US" i="1" dirty="0" smtClean="0"/>
              <a:t>p</a:t>
            </a:r>
            <a:r>
              <a:rPr lang="en-US" i="1" baseline="30000" dirty="0" smtClean="0"/>
              <a:t>2</a:t>
            </a:r>
            <a:r>
              <a:rPr lang="en-US" dirty="0"/>
              <a:t> </a:t>
            </a:r>
            <a:r>
              <a:rPr lang="en-US" dirty="0" smtClean="0"/>
              <a:t>is sifted by a prime less than </a:t>
            </a:r>
            <a:r>
              <a:rPr lang="en-US" i="1" dirty="0" smtClean="0"/>
              <a:t>p</a:t>
            </a:r>
            <a:r>
              <a:rPr lang="en-US" dirty="0" smtClean="0"/>
              <a:t>.</a:t>
            </a:r>
          </a:p>
          <a:p>
            <a:r>
              <a:rPr lang="en-US" dirty="0" smtClean="0"/>
              <a:t>When sifting by </a:t>
            </a:r>
            <a:r>
              <a:rPr lang="en-US" i="1" dirty="0" smtClean="0"/>
              <a:t>p</a:t>
            </a:r>
            <a:r>
              <a:rPr lang="en-US" dirty="0" smtClean="0"/>
              <a:t>, start marking at </a:t>
            </a:r>
            <a:r>
              <a:rPr lang="en-US" i="1" dirty="0" smtClean="0"/>
              <a:t>p</a:t>
            </a:r>
            <a:r>
              <a:rPr lang="en-US" i="1" baseline="30000" dirty="0" smtClean="0"/>
              <a:t>2</a:t>
            </a:r>
            <a:r>
              <a:rPr lang="en-US" dirty="0" smtClean="0"/>
              <a:t>.</a:t>
            </a:r>
          </a:p>
          <a:p>
            <a:r>
              <a:rPr lang="en-US" dirty="0" smtClean="0"/>
              <a:t>If the table is of size </a:t>
            </a:r>
            <a:r>
              <a:rPr lang="en-US" i="1" dirty="0" smtClean="0"/>
              <a:t>m</a:t>
            </a:r>
            <a:r>
              <a:rPr lang="en-US" dirty="0" smtClean="0"/>
              <a:t>, stop sifting when </a:t>
            </a:r>
            <a:r>
              <a:rPr lang="en-US" i="1" dirty="0" smtClean="0"/>
              <a:t>p</a:t>
            </a:r>
            <a:r>
              <a:rPr lang="en-US" i="1" baseline="30000" dirty="0" smtClean="0"/>
              <a:t>2 </a:t>
            </a:r>
            <a:r>
              <a:rPr lang="en-US" i="1" dirty="0" smtClean="0"/>
              <a:t>≥ m</a:t>
            </a:r>
            <a:r>
              <a:rPr lang="en-US" dirty="0" smtClean="0"/>
              <a:t>.</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153</a:t>
            </a:fld>
            <a:endParaRPr lang="en-US"/>
          </a:p>
        </p:txBody>
      </p:sp>
    </p:spTree>
    <p:extLst>
      <p:ext uri="{BB962C8B-B14F-4D97-AF65-F5344CB8AC3E}">
        <p14:creationId xmlns:p14="http://schemas.microsoft.com/office/powerpoint/2010/main" val="356748860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Sifting formulas</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60" r="-260"/>
          <a:stretch>
            <a:fillRect/>
          </a:stretch>
        </p:blipFill>
        <p:spPr/>
      </p:pic>
      <p:sp>
        <p:nvSpPr>
          <p:cNvPr id="10" name="Slide Number Placeholder 9"/>
          <p:cNvSpPr>
            <a:spLocks noGrp="1"/>
          </p:cNvSpPr>
          <p:nvPr>
            <p:ph type="sldNum" sz="quarter" idx="12"/>
          </p:nvPr>
        </p:nvSpPr>
        <p:spPr/>
        <p:txBody>
          <a:bodyPr/>
          <a:lstStyle/>
          <a:p>
            <a:fld id="{4AA04D0C-89BA-0845-9137-904D20B84DDB}" type="slidenum">
              <a:rPr lang="en-US" smtClean="0"/>
              <a:pPr/>
              <a:t>154</a:t>
            </a:fld>
            <a:endParaRPr lang="en-US"/>
          </a:p>
        </p:txBody>
      </p:sp>
    </p:spTree>
    <p:extLst>
      <p:ext uri="{BB962C8B-B14F-4D97-AF65-F5344CB8AC3E}">
        <p14:creationId xmlns:p14="http://schemas.microsoft.com/office/powerpoint/2010/main" val="409353934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sift0</a:t>
            </a:r>
            <a:endParaRPr lang="en-US" dirty="0">
              <a:latin typeface="Menlo Regular"/>
              <a:cs typeface="Menlo Regular"/>
            </a:endParaRPr>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marL="0" indent="0">
              <a:buNone/>
            </a:pPr>
            <a:r>
              <a:rPr lang="en-US" sz="2400" dirty="0">
                <a:latin typeface="Menlo Regular"/>
                <a:cs typeface="Menlo Regular"/>
              </a:rPr>
              <a:t>template &lt;RandomAccessIterator I, Integer N&gt;</a:t>
            </a:r>
          </a:p>
          <a:p>
            <a:pPr marL="0" indent="0">
              <a:buNone/>
            </a:pPr>
            <a:r>
              <a:rPr lang="en-US" sz="2400" dirty="0">
                <a:latin typeface="Menlo Regular"/>
                <a:cs typeface="Menlo Regular"/>
              </a:rPr>
              <a:t>void </a:t>
            </a:r>
            <a:r>
              <a:rPr lang="en-US" sz="2400" dirty="0" smtClean="0">
                <a:latin typeface="Menlo Regular"/>
                <a:cs typeface="Menlo Regular"/>
              </a:rPr>
              <a:t>sift0(</a:t>
            </a:r>
            <a:r>
              <a:rPr lang="en-US" sz="2400" dirty="0">
                <a:latin typeface="Menlo Regular"/>
                <a:cs typeface="Menlo Regular"/>
              </a:rPr>
              <a:t>I first, N n) {</a:t>
            </a:r>
          </a:p>
          <a:p>
            <a:pPr marL="0" indent="0">
              <a:buNone/>
            </a:pPr>
            <a:r>
              <a:rPr lang="en-US" sz="2400" dirty="0">
                <a:latin typeface="Menlo Regular"/>
                <a:cs typeface="Menlo Regular"/>
              </a:rPr>
              <a:t>   std::fill(first, </a:t>
            </a:r>
            <a:r>
              <a:rPr lang="en-US" sz="2400" b="1" dirty="0">
                <a:solidFill>
                  <a:srgbClr val="008000"/>
                </a:solidFill>
                <a:latin typeface="Menlo Regular"/>
                <a:cs typeface="Menlo Regular"/>
              </a:rPr>
              <a:t>first + n</a:t>
            </a:r>
            <a:r>
              <a:rPr lang="en-US" sz="2400" dirty="0">
                <a:latin typeface="Menlo Regular"/>
                <a:cs typeface="Menlo Regular"/>
              </a:rPr>
              <a:t>, true);</a:t>
            </a:r>
          </a:p>
          <a:p>
            <a:pPr marL="0" indent="0">
              <a:buNone/>
            </a:pPr>
            <a:r>
              <a:rPr lang="en-US" sz="2400" dirty="0">
                <a:latin typeface="Menlo Regular"/>
                <a:cs typeface="Menlo Regular"/>
              </a:rPr>
              <a:t>   N </a:t>
            </a:r>
            <a:r>
              <a:rPr lang="en-US" sz="2400" dirty="0" smtClean="0">
                <a:latin typeface="Menlo Regular"/>
                <a:cs typeface="Menlo Regular"/>
              </a:rPr>
              <a:t>i(0);</a:t>
            </a:r>
            <a:endParaRPr lang="en-US" sz="2400" dirty="0">
              <a:latin typeface="Menlo Regular"/>
              <a:cs typeface="Menlo Regular"/>
            </a:endParaRPr>
          </a:p>
          <a:p>
            <a:pPr marL="0" indent="0">
              <a:buNone/>
            </a:pPr>
            <a:r>
              <a:rPr lang="en-US" sz="2400" dirty="0">
                <a:latin typeface="Menlo Regular"/>
                <a:cs typeface="Menlo Regular"/>
              </a:rPr>
              <a:t>   N </a:t>
            </a:r>
            <a:r>
              <a:rPr lang="en-US" sz="2400" dirty="0" smtClean="0">
                <a:latin typeface="Menlo Regular"/>
                <a:cs typeface="Menlo Regular"/>
              </a:rPr>
              <a:t>square(3); </a:t>
            </a:r>
          </a:p>
          <a:p>
            <a:pPr marL="0" indent="0">
              <a:buNone/>
            </a:pPr>
            <a:r>
              <a:rPr lang="en-US" sz="2400" dirty="0">
                <a:latin typeface="Menlo Regular"/>
                <a:cs typeface="Menlo Regular"/>
              </a:rPr>
              <a:t> </a:t>
            </a:r>
            <a:r>
              <a:rPr lang="en-US" sz="2400" dirty="0" smtClean="0">
                <a:latin typeface="Menlo Regular"/>
                <a:cs typeface="Menlo Regular"/>
              </a:rPr>
              <a:t>  while </a:t>
            </a:r>
            <a:r>
              <a:rPr lang="en-US" sz="2400" dirty="0">
                <a:latin typeface="Menlo Regular"/>
                <a:cs typeface="Menlo Regular"/>
              </a:rPr>
              <a:t>(square &lt; n) </a:t>
            </a:r>
            <a:r>
              <a:rPr lang="en-US" sz="2400" dirty="0" smtClean="0">
                <a:latin typeface="Menlo Regular"/>
                <a:cs typeface="Menlo Regular"/>
              </a:rPr>
              <a:t>{</a:t>
            </a:r>
          </a:p>
          <a:p>
            <a:pPr marL="0" indent="0">
              <a:buNone/>
            </a:pPr>
            <a:r>
              <a:rPr lang="en-US" sz="2400" dirty="0" smtClean="0">
                <a:latin typeface="Menlo Regular"/>
                <a:cs typeface="Menlo Regular"/>
              </a:rPr>
              <a:t>     /</a:t>
            </a:r>
            <a:r>
              <a:rPr lang="en-US" sz="2400" dirty="0">
                <a:latin typeface="Menlo Regular"/>
                <a:cs typeface="Menlo Regular"/>
              </a:rPr>
              <a:t>/ </a:t>
            </a:r>
            <a:r>
              <a:rPr lang="en-US" sz="2400" b="1" dirty="0" smtClean="0">
                <a:cs typeface="Menlo Regular"/>
              </a:rPr>
              <a:t>invariant: </a:t>
            </a:r>
            <a:r>
              <a:rPr lang="en-US" sz="2400" i="1" dirty="0" smtClean="0">
                <a:cs typeface="Menlo Regular"/>
              </a:rPr>
              <a:t>square =</a:t>
            </a:r>
            <a:r>
              <a:rPr lang="en-US" sz="2400" b="1" dirty="0" smtClean="0">
                <a:cs typeface="Menlo Regular"/>
              </a:rPr>
              <a:t> </a:t>
            </a:r>
            <a:r>
              <a:rPr lang="en-US" sz="2400" i="1" dirty="0" smtClean="0">
                <a:cs typeface="Menlo Regular"/>
              </a:rPr>
              <a:t>2i</a:t>
            </a:r>
            <a:r>
              <a:rPr lang="en-US" sz="2400" i="1" baseline="30000" dirty="0" smtClean="0">
                <a:cs typeface="Menlo Regular"/>
              </a:rPr>
              <a:t>2</a:t>
            </a:r>
            <a:r>
              <a:rPr lang="en-US" sz="2400" i="1" dirty="0" smtClean="0">
                <a:cs typeface="Menlo Regular"/>
              </a:rPr>
              <a:t> </a:t>
            </a:r>
            <a:r>
              <a:rPr lang="en-US" sz="2400" i="1" dirty="0">
                <a:cs typeface="Menlo Regular"/>
              </a:rPr>
              <a:t>+ 6i + </a:t>
            </a:r>
            <a:r>
              <a:rPr lang="en-US" sz="2400" i="1" dirty="0" smtClean="0">
                <a:cs typeface="Menlo Regular"/>
              </a:rPr>
              <a:t>3</a:t>
            </a:r>
            <a:endParaRPr lang="en-US" sz="2400" dirty="0">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if </a:t>
            </a:r>
            <a:r>
              <a:rPr lang="en-US" sz="2400" dirty="0">
                <a:latin typeface="Menlo Regular"/>
                <a:cs typeface="Menlo Regular"/>
              </a:rPr>
              <a:t>(first[i]) </a:t>
            </a:r>
            <a:r>
              <a:rPr lang="en-US" sz="2400" dirty="0" smtClean="0">
                <a:latin typeface="Menlo Regular"/>
                <a:cs typeface="Menlo Regular"/>
              </a:rPr>
              <a:t>{</a:t>
            </a:r>
          </a:p>
          <a:p>
            <a:pPr marL="0" indent="0">
              <a:buNone/>
            </a:pPr>
            <a:r>
              <a:rPr lang="en-US" sz="2400" dirty="0">
                <a:latin typeface="Menlo Regular"/>
                <a:cs typeface="Menlo Regular"/>
              </a:rPr>
              <a:t> </a:t>
            </a:r>
            <a:r>
              <a:rPr lang="en-US" sz="2400" dirty="0" smtClean="0">
                <a:latin typeface="Menlo Regular"/>
                <a:cs typeface="Menlo Regular"/>
              </a:rPr>
              <a:t>      mark_sieve</a:t>
            </a:r>
            <a:r>
              <a:rPr lang="en-US" sz="2400" dirty="0">
                <a:latin typeface="Menlo Regular"/>
                <a:cs typeface="Menlo Regular"/>
              </a:rPr>
              <a:t>(first + square,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a:t>
            </a:r>
            <a:r>
              <a:rPr lang="en-US" sz="2400" b="1" dirty="0" smtClean="0">
                <a:solidFill>
                  <a:srgbClr val="008000"/>
                </a:solidFill>
                <a:latin typeface="Menlo Regular"/>
                <a:cs typeface="Menlo Regular"/>
              </a:rPr>
              <a:t>first </a:t>
            </a:r>
            <a:r>
              <a:rPr lang="en-US" sz="2400" b="1" dirty="0">
                <a:solidFill>
                  <a:srgbClr val="008000"/>
                </a:solidFill>
                <a:latin typeface="Menlo Regular"/>
                <a:cs typeface="Menlo Regular"/>
              </a:rPr>
              <a:t>+ n</a:t>
            </a:r>
            <a:r>
              <a:rPr lang="en-US" sz="2400" dirty="0">
                <a:latin typeface="Menlo Regular"/>
                <a:cs typeface="Menlo Regular"/>
              </a:rPr>
              <a:t>, </a:t>
            </a:r>
            <a:r>
              <a:rPr lang="en-US" sz="2400" dirty="0" smtClean="0">
                <a:latin typeface="Menlo Regular"/>
                <a:cs typeface="Menlo Regular"/>
              </a:rPr>
              <a:t> // </a:t>
            </a:r>
            <a:r>
              <a:rPr lang="en-US" sz="2400" i="1" dirty="0" smtClean="0">
                <a:cs typeface="Menlo Regular"/>
              </a:rPr>
              <a:t>last</a:t>
            </a:r>
          </a:p>
          <a:p>
            <a:pPr marL="0" indent="0">
              <a:buNone/>
            </a:pPr>
            <a:r>
              <a:rPr lang="en-US" sz="2400" dirty="0">
                <a:latin typeface="Menlo Regular"/>
                <a:cs typeface="Menlo Regular"/>
              </a:rPr>
              <a:t> </a:t>
            </a:r>
            <a:r>
              <a:rPr lang="en-US" sz="2400" dirty="0" smtClean="0">
                <a:latin typeface="Menlo Regular"/>
                <a:cs typeface="Menlo Regular"/>
              </a:rPr>
              <a:t>                 </a:t>
            </a:r>
            <a:r>
              <a:rPr lang="en-US" sz="2400" b="1" dirty="0" smtClean="0">
                <a:solidFill>
                  <a:srgbClr val="008000"/>
                </a:solidFill>
                <a:latin typeface="Menlo Regular"/>
                <a:cs typeface="Menlo Regular"/>
              </a:rPr>
              <a:t>i </a:t>
            </a:r>
            <a:r>
              <a:rPr lang="en-US" sz="2400" b="1" dirty="0">
                <a:solidFill>
                  <a:srgbClr val="008000"/>
                </a:solidFill>
                <a:latin typeface="Menlo Regular"/>
                <a:cs typeface="Menlo Regular"/>
              </a:rPr>
              <a:t>+ i + 3</a:t>
            </a:r>
            <a:r>
              <a:rPr lang="en-US" sz="2400" dirty="0">
                <a:latin typeface="Menlo Regular"/>
                <a:cs typeface="Menlo Regular"/>
              </a:rPr>
              <a:t>)</a:t>
            </a:r>
            <a:r>
              <a:rPr lang="en-US" sz="2400" dirty="0" smtClean="0">
                <a:latin typeface="Menlo Regular"/>
                <a:cs typeface="Menlo Regular"/>
              </a:rPr>
              <a:t>; // </a:t>
            </a:r>
            <a:r>
              <a:rPr lang="en-US" sz="2400" i="1" dirty="0" smtClean="0">
                <a:cs typeface="Menlo Regular"/>
              </a:rPr>
              <a:t>step</a:t>
            </a:r>
          </a:p>
          <a:p>
            <a:pPr marL="0" indent="0">
              <a:buNone/>
            </a:pPr>
            <a:r>
              <a:rPr lang="en-US" sz="2400" dirty="0">
                <a:latin typeface="Menlo Regular"/>
                <a:cs typeface="Menlo Regular"/>
              </a:rPr>
              <a:t> </a:t>
            </a:r>
            <a:r>
              <a:rPr lang="en-US" sz="2400" dirty="0" smtClean="0">
                <a:latin typeface="Menlo Regular"/>
                <a:cs typeface="Menlo Regular"/>
              </a:rPr>
              <a:t>    }</a:t>
            </a:r>
            <a:endParaRPr lang="en-US" sz="2400" dirty="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++i;</a:t>
            </a:r>
            <a:endParaRPr lang="en-US" sz="2400" dirty="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square </a:t>
            </a:r>
            <a:r>
              <a:rPr lang="en-US" sz="2400" dirty="0">
                <a:latin typeface="Menlo Regular"/>
                <a:cs typeface="Menlo Regular"/>
              </a:rPr>
              <a:t>=  </a:t>
            </a:r>
            <a:r>
              <a:rPr lang="en-US" sz="2400" b="1" dirty="0">
                <a:solidFill>
                  <a:srgbClr val="008000"/>
                </a:solidFill>
                <a:latin typeface="Menlo Regular"/>
                <a:cs typeface="Menlo Regular"/>
              </a:rPr>
              <a:t>3 + 2*i*(i + 3)</a:t>
            </a:r>
            <a:r>
              <a:rPr lang="en-US" sz="2400" dirty="0">
                <a:latin typeface="Menlo Regular"/>
                <a:cs typeface="Menlo Regular"/>
              </a:rPr>
              <a:t>; </a:t>
            </a:r>
            <a:endParaRPr lang="en-US" sz="2400" i="1" dirty="0">
              <a:cs typeface="Menlo Regular"/>
            </a:endParaRPr>
          </a:p>
          <a:p>
            <a:pPr marL="0" indent="0">
              <a:buNone/>
            </a:pPr>
            <a:r>
              <a:rPr lang="en-US" sz="2400" dirty="0">
                <a:latin typeface="Menlo Regular"/>
                <a:cs typeface="Menlo Regular"/>
              </a:rPr>
              <a:t>   }</a:t>
            </a:r>
          </a:p>
          <a:p>
            <a:pPr marL="0" indent="0">
              <a:buNone/>
            </a:pPr>
            <a:r>
              <a:rPr lang="en-US" sz="2400" dirty="0">
                <a:latin typeface="Menlo Regular"/>
                <a:cs typeface="Menlo Regular"/>
              </a:rPr>
              <a:t>}</a:t>
            </a:r>
          </a:p>
          <a:p>
            <a:pPr marL="0" indent="0">
              <a:buNone/>
            </a:pPr>
            <a:endParaRPr lang="en-US" sz="24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155</a:t>
            </a:fld>
            <a:endParaRPr lang="en-US"/>
          </a:p>
        </p:txBody>
      </p:sp>
    </p:spTree>
    <p:extLst>
      <p:ext uri="{BB962C8B-B14F-4D97-AF65-F5344CB8AC3E}">
        <p14:creationId xmlns:p14="http://schemas.microsoft.com/office/powerpoint/2010/main" val="1075438640"/>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sift1</a:t>
            </a:r>
            <a:endParaRPr lang="en-US" dirty="0">
              <a:latin typeface="Menlo Regular"/>
              <a:cs typeface="Menlo Regular"/>
            </a:endParaRPr>
          </a:p>
        </p:txBody>
      </p:sp>
      <p:sp>
        <p:nvSpPr>
          <p:cNvPr id="3" name="Content Placeholder 2"/>
          <p:cNvSpPr>
            <a:spLocks noGrp="1"/>
          </p:cNvSpPr>
          <p:nvPr>
            <p:ph idx="1"/>
          </p:nvPr>
        </p:nvSpPr>
        <p:spPr/>
        <p:txBody>
          <a:bodyPr>
            <a:noAutofit/>
          </a:bodyPr>
          <a:lstStyle/>
          <a:p>
            <a:pPr marL="0" indent="0">
              <a:buNone/>
            </a:pPr>
            <a:r>
              <a:rPr lang="en-US" sz="1800" dirty="0">
                <a:latin typeface="Menlo Regular"/>
                <a:cs typeface="Menlo Regular"/>
              </a:rPr>
              <a:t>template &lt;RandomAccessIterator I, Integer N&gt;</a:t>
            </a:r>
          </a:p>
          <a:p>
            <a:pPr marL="0" indent="0">
              <a:buNone/>
            </a:pPr>
            <a:r>
              <a:rPr lang="en-US" sz="1800" dirty="0">
                <a:latin typeface="Menlo Regular"/>
                <a:cs typeface="Menlo Regular"/>
              </a:rPr>
              <a:t>void </a:t>
            </a:r>
            <a:r>
              <a:rPr lang="en-US" sz="1800" dirty="0" smtClean="0">
                <a:latin typeface="Menlo Regular"/>
                <a:cs typeface="Menlo Regular"/>
              </a:rPr>
              <a:t>sift1(</a:t>
            </a:r>
            <a:r>
              <a:rPr lang="en-US" sz="1800" dirty="0">
                <a:latin typeface="Menlo Regular"/>
                <a:cs typeface="Menlo Regular"/>
              </a:rPr>
              <a:t>I first, N n) </a:t>
            </a:r>
            <a:r>
              <a:rPr lang="en-US" sz="1800" dirty="0" smtClean="0">
                <a:latin typeface="Menlo Regular"/>
                <a:cs typeface="Menlo Regular"/>
              </a:rPr>
              <a:t>{</a:t>
            </a:r>
          </a:p>
          <a:p>
            <a:pPr marL="0" indent="0">
              <a:buNone/>
            </a:pPr>
            <a:r>
              <a:rPr lang="en-US" sz="1800" dirty="0">
                <a:latin typeface="Menlo Regular"/>
                <a:cs typeface="Menlo Regular"/>
              </a:rPr>
              <a:t> </a:t>
            </a:r>
            <a:r>
              <a:rPr lang="en-US" sz="1800" dirty="0" smtClean="0">
                <a:latin typeface="Menlo Regular"/>
                <a:cs typeface="Menlo Regular"/>
              </a:rPr>
              <a:t>  </a:t>
            </a:r>
            <a:r>
              <a:rPr lang="en-US" sz="1800" b="1" dirty="0" smtClean="0">
                <a:solidFill>
                  <a:srgbClr val="FF0000"/>
                </a:solidFill>
                <a:latin typeface="Menlo Regular"/>
                <a:cs typeface="Menlo Regular"/>
              </a:rPr>
              <a:t>I last = first + n;</a:t>
            </a:r>
            <a:endParaRPr lang="en-US" sz="1800" b="1" dirty="0">
              <a:solidFill>
                <a:srgbClr val="FF0000"/>
              </a:solidFill>
              <a:latin typeface="Menlo Regular"/>
              <a:cs typeface="Menlo Regular"/>
            </a:endParaRPr>
          </a:p>
          <a:p>
            <a:pPr marL="0" indent="0">
              <a:buNone/>
            </a:pPr>
            <a:r>
              <a:rPr lang="en-US" sz="1800" dirty="0">
                <a:latin typeface="Menlo Regular"/>
                <a:cs typeface="Menlo Regular"/>
              </a:rPr>
              <a:t>   std::fill(first</a:t>
            </a:r>
            <a:r>
              <a:rPr lang="en-US" sz="1800" dirty="0" smtClean="0">
                <a:latin typeface="Menlo Regular"/>
                <a:cs typeface="Menlo Regular"/>
              </a:rPr>
              <a:t>, </a:t>
            </a:r>
            <a:r>
              <a:rPr lang="en-US" sz="1800" b="1" dirty="0" smtClean="0">
                <a:solidFill>
                  <a:srgbClr val="FF0000"/>
                </a:solidFill>
                <a:latin typeface="Menlo Regular"/>
                <a:cs typeface="Menlo Regular"/>
              </a:rPr>
              <a:t>last</a:t>
            </a:r>
            <a:r>
              <a:rPr lang="en-US" sz="1800" dirty="0" smtClean="0">
                <a:latin typeface="Menlo Regular"/>
                <a:cs typeface="Menlo Regular"/>
              </a:rPr>
              <a:t>, </a:t>
            </a:r>
            <a:r>
              <a:rPr lang="en-US" sz="1800" dirty="0">
                <a:latin typeface="Menlo Regular"/>
                <a:cs typeface="Menlo Regular"/>
              </a:rPr>
              <a:t>true);</a:t>
            </a:r>
          </a:p>
          <a:p>
            <a:pPr marL="0" indent="0">
              <a:buNone/>
            </a:pPr>
            <a:r>
              <a:rPr lang="en-US" sz="1800" dirty="0">
                <a:latin typeface="Menlo Regular"/>
                <a:cs typeface="Menlo Regular"/>
              </a:rPr>
              <a:t>   N </a:t>
            </a:r>
            <a:r>
              <a:rPr lang="en-US" sz="1800" dirty="0" smtClean="0">
                <a:latin typeface="Menlo Regular"/>
                <a:cs typeface="Menlo Regular"/>
              </a:rPr>
              <a:t>i(0);</a:t>
            </a:r>
          </a:p>
          <a:p>
            <a:pPr marL="0" indent="0">
              <a:buNone/>
            </a:pPr>
            <a:r>
              <a:rPr lang="en-US" sz="1800" dirty="0" smtClean="0">
                <a:latin typeface="Menlo Regular"/>
                <a:cs typeface="Menlo Regular"/>
              </a:rPr>
              <a:t>   N square(3); </a:t>
            </a:r>
          </a:p>
          <a:p>
            <a:pPr marL="0" indent="0">
              <a:buNone/>
            </a:pPr>
            <a:r>
              <a:rPr lang="en-US" sz="1800" dirty="0">
                <a:latin typeface="Menlo Regular"/>
                <a:cs typeface="Menlo Regular"/>
              </a:rPr>
              <a:t> </a:t>
            </a:r>
            <a:r>
              <a:rPr lang="en-US" sz="1800" dirty="0" smtClean="0">
                <a:latin typeface="Menlo Regular"/>
                <a:cs typeface="Menlo Regular"/>
              </a:rPr>
              <a:t>  </a:t>
            </a:r>
            <a:r>
              <a:rPr lang="en-US" sz="1800" b="1" dirty="0" smtClean="0">
                <a:solidFill>
                  <a:srgbClr val="FF0000"/>
                </a:solidFill>
                <a:latin typeface="Menlo Regular"/>
                <a:cs typeface="Menlo Regular"/>
              </a:rPr>
              <a:t>N step(3); </a:t>
            </a:r>
          </a:p>
          <a:p>
            <a:pPr marL="0" indent="0">
              <a:buNone/>
            </a:pPr>
            <a:r>
              <a:rPr lang="en-US" sz="1800" dirty="0">
                <a:latin typeface="Menlo Regular"/>
                <a:cs typeface="Menlo Regular"/>
              </a:rPr>
              <a:t> </a:t>
            </a:r>
            <a:r>
              <a:rPr lang="en-US" sz="1800" dirty="0" smtClean="0">
                <a:latin typeface="Menlo Regular"/>
                <a:cs typeface="Menlo Regular"/>
              </a:rPr>
              <a:t>  while </a:t>
            </a:r>
            <a:r>
              <a:rPr lang="en-US" sz="1800" dirty="0">
                <a:latin typeface="Menlo Regular"/>
                <a:cs typeface="Menlo Regular"/>
              </a:rPr>
              <a:t>(square &lt; n) </a:t>
            </a:r>
            <a:r>
              <a:rPr lang="en-US" sz="1800" dirty="0" smtClean="0">
                <a:latin typeface="Menlo Regular"/>
                <a:cs typeface="Menlo Regular"/>
              </a:rPr>
              <a:t>{</a:t>
            </a:r>
          </a:p>
          <a:p>
            <a:pPr marL="0" indent="0">
              <a:buNone/>
            </a:pPr>
            <a:r>
              <a:rPr lang="en-US" sz="1800" dirty="0">
                <a:latin typeface="Menlo Regular"/>
                <a:cs typeface="Menlo Regular"/>
              </a:rPr>
              <a:t> </a:t>
            </a:r>
            <a:r>
              <a:rPr lang="en-US" sz="1800" dirty="0" smtClean="0">
                <a:latin typeface="Menlo Regular"/>
                <a:cs typeface="Menlo Regular"/>
              </a:rPr>
              <a:t>    </a:t>
            </a:r>
            <a:r>
              <a:rPr lang="en-US" sz="1800" dirty="0">
                <a:latin typeface="Menlo Regular"/>
                <a:cs typeface="Menlo Regular"/>
              </a:rPr>
              <a:t>// </a:t>
            </a:r>
            <a:r>
              <a:rPr lang="en-US" sz="1800" b="1" dirty="0">
                <a:cs typeface="Menlo Regular"/>
              </a:rPr>
              <a:t>invariant: </a:t>
            </a:r>
            <a:r>
              <a:rPr lang="en-US" sz="1800" i="1" dirty="0">
                <a:cs typeface="Menlo Regular"/>
              </a:rPr>
              <a:t>square =</a:t>
            </a:r>
            <a:r>
              <a:rPr lang="en-US" sz="1800" b="1" dirty="0">
                <a:cs typeface="Menlo Regular"/>
              </a:rPr>
              <a:t> </a:t>
            </a:r>
            <a:r>
              <a:rPr lang="en-US" sz="1800" i="1" dirty="0">
                <a:cs typeface="Menlo Regular"/>
              </a:rPr>
              <a:t>2i</a:t>
            </a:r>
            <a:r>
              <a:rPr lang="en-US" sz="1800" i="1" baseline="30000" dirty="0">
                <a:cs typeface="Menlo Regular"/>
              </a:rPr>
              <a:t>2</a:t>
            </a:r>
            <a:r>
              <a:rPr lang="en-US" sz="1800" i="1" dirty="0">
                <a:cs typeface="Menlo Regular"/>
              </a:rPr>
              <a:t> + 6i + </a:t>
            </a:r>
            <a:r>
              <a:rPr lang="en-US" sz="1800" i="1" dirty="0" smtClean="0">
                <a:cs typeface="Menlo Regular"/>
              </a:rPr>
              <a:t>3</a:t>
            </a:r>
            <a:r>
              <a:rPr lang="en-US" sz="1800" dirty="0">
                <a:cs typeface="Menlo Regular"/>
              </a:rPr>
              <a:t>,</a:t>
            </a:r>
            <a:r>
              <a:rPr lang="en-US" sz="1800" dirty="0" smtClean="0">
                <a:cs typeface="Menlo Regular"/>
              </a:rPr>
              <a:t> </a:t>
            </a:r>
            <a:r>
              <a:rPr lang="en-US" sz="1800" i="1" dirty="0" smtClean="0">
                <a:cs typeface="Menlo Regular"/>
              </a:rPr>
              <a:t>step = 2i + 3</a:t>
            </a:r>
            <a:endParaRPr lang="en-US" sz="1800" i="1" dirty="0">
              <a:cs typeface="Menlo Regular"/>
            </a:endParaRPr>
          </a:p>
          <a:p>
            <a:pPr marL="0" indent="0">
              <a:buNone/>
            </a:pPr>
            <a:r>
              <a:rPr lang="en-US" sz="1800" dirty="0">
                <a:latin typeface="Menlo Regular"/>
                <a:cs typeface="Menlo Regular"/>
              </a:rPr>
              <a:t>     </a:t>
            </a:r>
            <a:r>
              <a:rPr lang="en-US" sz="1800" dirty="0" smtClean="0">
                <a:latin typeface="Menlo Regular"/>
                <a:cs typeface="Menlo Regular"/>
              </a:rPr>
              <a:t>if </a:t>
            </a:r>
            <a:r>
              <a:rPr lang="en-US" sz="1800" dirty="0">
                <a:latin typeface="Menlo Regular"/>
                <a:cs typeface="Menlo Regular"/>
              </a:rPr>
              <a:t>(first[i]) </a:t>
            </a:r>
            <a:r>
              <a:rPr lang="en-US" sz="1800" dirty="0" smtClean="0">
                <a:latin typeface="Menlo Regular"/>
                <a:cs typeface="Menlo Regular"/>
              </a:rPr>
              <a:t>mark_sieve</a:t>
            </a:r>
            <a:r>
              <a:rPr lang="en-US" sz="1800" dirty="0">
                <a:latin typeface="Menlo Regular"/>
                <a:cs typeface="Menlo Regular"/>
              </a:rPr>
              <a:t>(first + square</a:t>
            </a:r>
            <a:r>
              <a:rPr lang="en-US" sz="1800" dirty="0" smtClean="0">
                <a:latin typeface="Menlo Regular"/>
                <a:cs typeface="Menlo Regular"/>
              </a:rPr>
              <a:t>, </a:t>
            </a:r>
            <a:r>
              <a:rPr lang="en-US" sz="1800" b="1" dirty="0" smtClean="0">
                <a:solidFill>
                  <a:srgbClr val="FF0000"/>
                </a:solidFill>
                <a:latin typeface="Menlo Regular"/>
                <a:cs typeface="Menlo Regular"/>
              </a:rPr>
              <a:t>last</a:t>
            </a:r>
            <a:r>
              <a:rPr lang="en-US" sz="1800" dirty="0" smtClean="0">
                <a:latin typeface="Menlo Regular"/>
                <a:cs typeface="Menlo Regular"/>
              </a:rPr>
              <a:t>, </a:t>
            </a:r>
            <a:r>
              <a:rPr lang="en-US" sz="1800" b="1" dirty="0" smtClean="0">
                <a:solidFill>
                  <a:srgbClr val="FF0000"/>
                </a:solidFill>
                <a:latin typeface="Menlo Regular"/>
                <a:cs typeface="Menlo Regular"/>
              </a:rPr>
              <a:t>step</a:t>
            </a:r>
            <a:r>
              <a:rPr lang="en-US" sz="1800" dirty="0" smtClean="0">
                <a:latin typeface="Menlo Regular"/>
                <a:cs typeface="Menlo Regular"/>
              </a:rPr>
              <a:t>); </a:t>
            </a:r>
          </a:p>
          <a:p>
            <a:pPr marL="0" indent="0">
              <a:buNone/>
            </a:pPr>
            <a:r>
              <a:rPr lang="en-US" sz="1800" dirty="0" smtClean="0">
                <a:latin typeface="Menlo Regular"/>
                <a:cs typeface="Menlo Regular"/>
              </a:rPr>
              <a:t>     ++i;</a:t>
            </a:r>
            <a:endParaRPr lang="en-US" sz="1800" dirty="0">
              <a:latin typeface="Menlo Regular"/>
              <a:cs typeface="Menlo Regular"/>
            </a:endParaRPr>
          </a:p>
          <a:p>
            <a:pPr marL="0" indent="0">
              <a:buNone/>
            </a:pPr>
            <a:r>
              <a:rPr lang="en-US" sz="1800" i="1" dirty="0" smtClean="0">
                <a:latin typeface="Menlo Regular"/>
                <a:cs typeface="Menlo Regular"/>
              </a:rPr>
              <a:t>     </a:t>
            </a:r>
            <a:r>
              <a:rPr lang="en-US" sz="1800" b="1" dirty="0">
                <a:solidFill>
                  <a:srgbClr val="FF0000"/>
                </a:solidFill>
                <a:latin typeface="Menlo Regular"/>
                <a:cs typeface="Menlo Regular"/>
              </a:rPr>
              <a:t>step   = i + i + </a:t>
            </a:r>
            <a:r>
              <a:rPr lang="en-US" sz="1800" b="1" dirty="0" smtClean="0">
                <a:solidFill>
                  <a:srgbClr val="FF0000"/>
                </a:solidFill>
                <a:latin typeface="Menlo Regular"/>
                <a:cs typeface="Menlo Regular"/>
              </a:rPr>
              <a:t>3;</a:t>
            </a:r>
            <a:r>
              <a:rPr lang="en-US" sz="1800" dirty="0" smtClean="0">
                <a:latin typeface="Menlo Regular"/>
                <a:cs typeface="Menlo Regular"/>
              </a:rPr>
              <a:t> </a:t>
            </a:r>
          </a:p>
          <a:p>
            <a:pPr marL="0" indent="0">
              <a:buNone/>
            </a:pPr>
            <a:r>
              <a:rPr lang="en-US" sz="1800" dirty="0">
                <a:latin typeface="Menlo Regular"/>
                <a:cs typeface="Menlo Regular"/>
              </a:rPr>
              <a:t> </a:t>
            </a:r>
            <a:r>
              <a:rPr lang="en-US" sz="1800" dirty="0" smtClean="0">
                <a:latin typeface="Menlo Regular"/>
                <a:cs typeface="Menlo Regular"/>
              </a:rPr>
              <a:t>    square </a:t>
            </a:r>
            <a:r>
              <a:rPr lang="en-US" sz="1800" dirty="0">
                <a:latin typeface="Menlo Regular"/>
                <a:cs typeface="Menlo Regular"/>
              </a:rPr>
              <a:t>=  </a:t>
            </a:r>
            <a:r>
              <a:rPr lang="en-US" sz="1800" b="1" dirty="0">
                <a:solidFill>
                  <a:srgbClr val="008000"/>
                </a:solidFill>
                <a:latin typeface="Menlo Regular"/>
                <a:cs typeface="Menlo Regular"/>
              </a:rPr>
              <a:t>3 + 2*i*(i + 3)</a:t>
            </a:r>
            <a:r>
              <a:rPr lang="en-US" sz="1800" dirty="0">
                <a:latin typeface="Menlo Regular"/>
                <a:cs typeface="Menlo Regular"/>
              </a:rPr>
              <a:t>; </a:t>
            </a:r>
            <a:endParaRPr lang="en-US" sz="1800" dirty="0" smtClean="0">
              <a:latin typeface="Menlo Regular"/>
              <a:cs typeface="Menlo Regular"/>
            </a:endParaRPr>
          </a:p>
          <a:p>
            <a:pPr marL="0" indent="0">
              <a:buNone/>
            </a:pPr>
            <a:r>
              <a:rPr lang="en-US" sz="1800" dirty="0">
                <a:latin typeface="Menlo Regular"/>
                <a:cs typeface="Menlo Regular"/>
              </a:rPr>
              <a:t> </a:t>
            </a:r>
            <a:r>
              <a:rPr lang="en-US" sz="1800" dirty="0" smtClean="0">
                <a:latin typeface="Menlo Regular"/>
                <a:cs typeface="Menlo Regular"/>
              </a:rPr>
              <a:t>  }</a:t>
            </a:r>
            <a:endParaRPr lang="en-US" sz="1800" dirty="0">
              <a:latin typeface="Menlo Regular"/>
              <a:cs typeface="Menlo Regular"/>
            </a:endParaRPr>
          </a:p>
          <a:p>
            <a:pPr marL="0" indent="0">
              <a:buNone/>
            </a:pPr>
            <a:r>
              <a:rPr lang="en-US" sz="1800" dirty="0">
                <a:latin typeface="Menlo Regular"/>
                <a:cs typeface="Menlo Regular"/>
              </a:rPr>
              <a:t>}</a:t>
            </a:r>
          </a:p>
          <a:p>
            <a:pPr marL="0" indent="0">
              <a:buNone/>
            </a:pPr>
            <a:endParaRPr lang="en-US" sz="18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156</a:t>
            </a:fld>
            <a:endParaRPr lang="en-US"/>
          </a:p>
        </p:txBody>
      </p:sp>
    </p:spTree>
    <p:extLst>
      <p:ext uri="{BB962C8B-B14F-4D97-AF65-F5344CB8AC3E}">
        <p14:creationId xmlns:p14="http://schemas.microsoft.com/office/powerpoint/2010/main" val="89306239"/>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 reduction</a:t>
            </a:r>
            <a:br>
              <a:rPr lang="en-US" dirty="0"/>
            </a:br>
            <a:r>
              <a:rPr lang="en-US" sz="2400" dirty="0"/>
              <a:t>From Wikipedia, the free encyclopedia</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Strength reduction</a:t>
            </a:r>
            <a:r>
              <a:rPr lang="en-US" dirty="0"/>
              <a:t> is a </a:t>
            </a:r>
            <a:r>
              <a:rPr lang="en-US" i="1" dirty="0" smtClean="0"/>
              <a:t>compiler optimization </a:t>
            </a:r>
            <a:r>
              <a:rPr lang="en-US" dirty="0" smtClean="0"/>
              <a:t>where </a:t>
            </a:r>
            <a:r>
              <a:rPr lang="en-US" dirty="0"/>
              <a:t>expensive operations are replaced with equivalent but less expensive operations. The classic example of strength reduction converts "strong" multiplications inside a loop into "weaker" additions – something that frequently occurs in array </a:t>
            </a:r>
            <a:r>
              <a:rPr lang="en-US" dirty="0" smtClean="0"/>
              <a:t>addressing.</a:t>
            </a:r>
            <a:endParaRPr lang="en-US" dirty="0"/>
          </a:p>
          <a:p>
            <a:pPr marL="0" indent="0">
              <a:buNone/>
            </a:pPr>
            <a:r>
              <a:rPr lang="en-US" dirty="0"/>
              <a:t>Examples of strength reduction include:</a:t>
            </a:r>
          </a:p>
          <a:p>
            <a:r>
              <a:rPr lang="en-US" dirty="0"/>
              <a:t>replacing a multiplication within a loop with an addition</a:t>
            </a:r>
          </a:p>
          <a:p>
            <a:r>
              <a:rPr lang="en-US" dirty="0"/>
              <a:t>replacing an exponentiation within a loop with a multiplication</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157</a:t>
            </a:fld>
            <a:endParaRPr lang="en-US"/>
          </a:p>
        </p:txBody>
      </p:sp>
    </p:spTree>
    <p:extLst>
      <p:ext uri="{BB962C8B-B14F-4D97-AF65-F5344CB8AC3E}">
        <p14:creationId xmlns:p14="http://schemas.microsoft.com/office/powerpoint/2010/main" val="1336517275"/>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Increment computation</a:t>
            </a:r>
            <a:endParaRPr lang="en-US" dirty="0"/>
          </a:p>
        </p:txBody>
      </p:sp>
      <p:sp>
        <p:nvSpPr>
          <p:cNvPr id="3" name="Content Placeholder 2"/>
          <p:cNvSpPr>
            <a:spLocks noGrp="1"/>
          </p:cNvSpPr>
          <p:nvPr>
            <p:ph idx="1"/>
          </p:nvPr>
        </p:nvSpPr>
        <p:spPr/>
        <p:txBody>
          <a:bodyPr/>
          <a:lstStyle/>
          <a:p>
            <a:pPr marL="0" indent="0">
              <a:buNone/>
            </a:pPr>
            <a:r>
              <a:rPr lang="en-US" dirty="0" smtClean="0">
                <a:cs typeface="Menlo Regular"/>
              </a:rPr>
              <a:t>Replace</a:t>
            </a:r>
          </a:p>
          <a:p>
            <a:pPr marL="0" indent="0">
              <a:buNone/>
            </a:pPr>
            <a:r>
              <a:rPr lang="en-US" dirty="0" smtClean="0">
                <a:cs typeface="Menlo Regular"/>
              </a:rPr>
              <a:t> </a:t>
            </a:r>
          </a:p>
          <a:p>
            <a:pPr marL="0" indent="0">
              <a:buNone/>
            </a:pPr>
            <a:r>
              <a:rPr lang="en-US" sz="2400" dirty="0" smtClean="0">
                <a:latin typeface="Menlo Regular"/>
                <a:cs typeface="Menlo Regular"/>
              </a:rPr>
              <a:t>step = i + i + 3;</a:t>
            </a:r>
          </a:p>
          <a:p>
            <a:pPr marL="0" indent="0">
              <a:buNone/>
            </a:pPr>
            <a:r>
              <a:rPr lang="en-US" sz="2400" dirty="0" smtClean="0">
                <a:latin typeface="Menlo Regular"/>
                <a:cs typeface="Menlo Regular"/>
              </a:rPr>
              <a:t>square </a:t>
            </a:r>
            <a:r>
              <a:rPr lang="en-US" sz="2400" dirty="0">
                <a:latin typeface="Menlo Regular"/>
                <a:cs typeface="Menlo Regular"/>
              </a:rPr>
              <a:t>=  3 + 2*i*(i + 3</a:t>
            </a:r>
            <a:r>
              <a:rPr lang="en-US" sz="2400" dirty="0" smtClean="0">
                <a:latin typeface="Menlo Regular"/>
                <a:cs typeface="Menlo Regular"/>
              </a:rPr>
              <a:t>);</a:t>
            </a:r>
          </a:p>
          <a:p>
            <a:pPr marL="0" indent="0">
              <a:buNone/>
            </a:pPr>
            <a:endParaRPr lang="en-US" dirty="0">
              <a:latin typeface="Menlo Regular"/>
              <a:cs typeface="Menlo Regular"/>
            </a:endParaRPr>
          </a:p>
          <a:p>
            <a:pPr marL="0" indent="0">
              <a:buNone/>
            </a:pPr>
            <a:r>
              <a:rPr lang="en-US" dirty="0" smtClean="0">
                <a:cs typeface="Menlo Regular"/>
              </a:rPr>
              <a:t>with</a:t>
            </a:r>
          </a:p>
          <a:p>
            <a:pPr marL="0" indent="0">
              <a:buNone/>
            </a:pPr>
            <a:endParaRPr lang="en-US" dirty="0" smtClean="0">
              <a:cs typeface="Menlo Regular"/>
            </a:endParaRPr>
          </a:p>
          <a:p>
            <a:pPr marL="0" indent="0">
              <a:buNone/>
            </a:pPr>
            <a:r>
              <a:rPr lang="en-US" sz="2400" dirty="0" smtClean="0">
                <a:latin typeface="Menlo Regular"/>
                <a:cs typeface="Menlo Regular"/>
              </a:rPr>
              <a:t>step += </a:t>
            </a:r>
            <a:r>
              <a:rPr lang="el-GR" sz="2400" dirty="0" smtClean="0">
                <a:latin typeface="Menlo Regular"/>
                <a:cs typeface="Menlo Regular"/>
              </a:rPr>
              <a:t>δ</a:t>
            </a:r>
            <a:r>
              <a:rPr lang="en-US" sz="2400" baseline="-25000" dirty="0" smtClean="0">
                <a:latin typeface="Menlo Regular"/>
                <a:cs typeface="Menlo Regular"/>
              </a:rPr>
              <a:t>step</a:t>
            </a:r>
            <a:r>
              <a:rPr lang="en-US" sz="2400" dirty="0" smtClean="0">
                <a:latin typeface="Menlo Regular"/>
                <a:cs typeface="Menlo Regular"/>
              </a:rPr>
              <a:t>;</a:t>
            </a:r>
            <a:endParaRPr lang="en-US" sz="2400" dirty="0">
              <a:latin typeface="Menlo Regular"/>
              <a:cs typeface="Menlo Regular"/>
            </a:endParaRPr>
          </a:p>
          <a:p>
            <a:pPr marL="0" indent="0">
              <a:buNone/>
            </a:pPr>
            <a:r>
              <a:rPr lang="en-US" sz="2400" dirty="0" smtClean="0">
                <a:latin typeface="Menlo Regular"/>
                <a:cs typeface="Menlo Regular"/>
              </a:rPr>
              <a:t>square += </a:t>
            </a:r>
            <a:r>
              <a:rPr lang="el-GR" sz="2400" dirty="0" smtClean="0">
                <a:latin typeface="Menlo Regular"/>
                <a:cs typeface="Menlo Regular"/>
              </a:rPr>
              <a:t>δ</a:t>
            </a:r>
            <a:r>
              <a:rPr lang="en-US" sz="2400" baseline="-25000" dirty="0" smtClean="0">
                <a:latin typeface="Menlo Regular"/>
                <a:cs typeface="Menlo Regular"/>
              </a:rPr>
              <a:t>square</a:t>
            </a:r>
            <a:r>
              <a:rPr lang="en-US" sz="2400" dirty="0" smtClean="0">
                <a:latin typeface="Menlo Regular"/>
                <a:cs typeface="Menlo Regular"/>
              </a:rPr>
              <a:t>;</a:t>
            </a:r>
          </a:p>
          <a:p>
            <a:pPr marL="0" indent="0">
              <a:buNone/>
            </a:pPr>
            <a:endParaRPr lang="en-US" b="1" dirty="0" smtClean="0">
              <a:solidFill>
                <a:srgbClr val="008000"/>
              </a:solidFill>
              <a:latin typeface="Menlo Regular"/>
              <a:cs typeface="Menlo Regular"/>
            </a:endParaRPr>
          </a:p>
          <a:p>
            <a:pPr marL="0" indent="0">
              <a:buNone/>
            </a:pPr>
            <a:endParaRPr lang="en-US" b="1" dirty="0">
              <a:solidFill>
                <a:srgbClr val="008000"/>
              </a:solidFill>
              <a:latin typeface="Menlo Regular"/>
              <a:cs typeface="Menlo Regular"/>
            </a:endParaRP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158</a:t>
            </a:fld>
            <a:endParaRPr lang="en-US"/>
          </a:p>
        </p:txBody>
      </p:sp>
    </p:spTree>
    <p:extLst>
      <p:ext uri="{BB962C8B-B14F-4D97-AF65-F5344CB8AC3E}">
        <p14:creationId xmlns:p14="http://schemas.microsoft.com/office/powerpoint/2010/main" val="3951474404"/>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enlo Regular"/>
                <a:cs typeface="Menlo Regular"/>
              </a:rPr>
              <a:t>δ</a:t>
            </a:r>
            <a:r>
              <a:rPr lang="en-US" dirty="0" smtClean="0">
                <a:latin typeface="Menlo Regular"/>
                <a:cs typeface="Menlo Regular"/>
              </a:rPr>
              <a:t> </a:t>
            </a:r>
            <a:r>
              <a:rPr lang="en-US" dirty="0" smtClean="0">
                <a:cs typeface="Menlo Regular"/>
              </a:rPr>
              <a:t>computations</a:t>
            </a:r>
            <a:endParaRPr lang="en-US" dirty="0">
              <a:cs typeface="Menlo Regular"/>
            </a:endParaRPr>
          </a:p>
        </p:txBody>
      </p:sp>
      <p:pic>
        <p:nvPicPr>
          <p:cNvPr id="12" name="Content Placeholder 11"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7123" b="-17123"/>
          <a:stretch>
            <a:fillRect/>
          </a:stretch>
        </p:blipFill>
        <p:spPr/>
      </p:pic>
      <p:sp>
        <p:nvSpPr>
          <p:cNvPr id="14" name="Slide Number Placeholder 13"/>
          <p:cNvSpPr>
            <a:spLocks noGrp="1"/>
          </p:cNvSpPr>
          <p:nvPr>
            <p:ph type="sldNum" sz="quarter" idx="12"/>
          </p:nvPr>
        </p:nvSpPr>
        <p:spPr/>
        <p:txBody>
          <a:bodyPr/>
          <a:lstStyle/>
          <a:p>
            <a:fld id="{4AA04D0C-89BA-0845-9137-904D20B84DDB}" type="slidenum">
              <a:rPr lang="en-US" smtClean="0"/>
              <a:pPr/>
              <a:t>159</a:t>
            </a:fld>
            <a:endParaRPr lang="en-US"/>
          </a:p>
        </p:txBody>
      </p:sp>
    </p:spTree>
    <p:extLst>
      <p:ext uri="{BB962C8B-B14F-4D97-AF65-F5344CB8AC3E}">
        <p14:creationId xmlns:p14="http://schemas.microsoft.com/office/powerpoint/2010/main" val="2824299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Commutativity of addition</a:t>
            </a:r>
            <a:endParaRPr lang="en-US" dirty="0"/>
          </a:p>
        </p:txBody>
      </p:sp>
      <p:grpSp>
        <p:nvGrpSpPr>
          <p:cNvPr id="9" name="Group 8"/>
          <p:cNvGrpSpPr/>
          <p:nvPr/>
        </p:nvGrpSpPr>
        <p:grpSpPr>
          <a:xfrm>
            <a:off x="4800600" y="3581400"/>
            <a:ext cx="2743200" cy="457200"/>
            <a:chOff x="1600200" y="3352800"/>
            <a:chExt cx="2743200" cy="457200"/>
          </a:xfrm>
        </p:grpSpPr>
        <p:sp>
          <p:nvSpPr>
            <p:cNvPr id="4" name="Rectangle 3"/>
            <p:cNvSpPr/>
            <p:nvPr/>
          </p:nvSpPr>
          <p:spPr bwMode="auto">
            <a:xfrm>
              <a:off x="3429000" y="3352800"/>
              <a:ext cx="9144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7" name="Rectangle 6"/>
            <p:cNvSpPr/>
            <p:nvPr/>
          </p:nvSpPr>
          <p:spPr bwMode="auto">
            <a:xfrm>
              <a:off x="1600200" y="3352800"/>
              <a:ext cx="18288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grpSp>
        <p:nvGrpSpPr>
          <p:cNvPr id="11" name="Group 10"/>
          <p:cNvGrpSpPr/>
          <p:nvPr/>
        </p:nvGrpSpPr>
        <p:grpSpPr>
          <a:xfrm>
            <a:off x="685800" y="3581400"/>
            <a:ext cx="2743200" cy="457200"/>
            <a:chOff x="1600200" y="2514600"/>
            <a:chExt cx="2743200" cy="457200"/>
          </a:xfrm>
        </p:grpSpPr>
        <p:sp>
          <p:nvSpPr>
            <p:cNvPr id="5" name="Rectangle 4"/>
            <p:cNvSpPr/>
            <p:nvPr/>
          </p:nvSpPr>
          <p:spPr bwMode="auto">
            <a:xfrm>
              <a:off x="2514600" y="2514600"/>
              <a:ext cx="18288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8" name="Rectangle 7"/>
            <p:cNvSpPr/>
            <p:nvPr/>
          </p:nvSpPr>
          <p:spPr bwMode="auto">
            <a:xfrm>
              <a:off x="1600200" y="2514600"/>
              <a:ext cx="9144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12" name="Equal 11"/>
          <p:cNvSpPr/>
          <p:nvPr/>
        </p:nvSpPr>
        <p:spPr bwMode="auto">
          <a:xfrm>
            <a:off x="3962400" y="3657600"/>
            <a:ext cx="381000" cy="304800"/>
          </a:xfrm>
          <a:prstGeom prst="mathEqual">
            <a:avLst/>
          </a:prstGeom>
          <a:solidFill>
            <a:srgbClr val="FF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6" name="Slide Number Placeholder 5"/>
          <p:cNvSpPr>
            <a:spLocks noGrp="1"/>
          </p:cNvSpPr>
          <p:nvPr>
            <p:ph type="sldNum" sz="quarter" idx="12"/>
          </p:nvPr>
        </p:nvSpPr>
        <p:spPr/>
        <p:txBody>
          <a:bodyPr/>
          <a:lstStyle/>
          <a:p>
            <a:fld id="{4AA04D0C-89BA-0845-9137-904D20B84DDB}" type="slidenum">
              <a:rPr lang="en-US" smtClean="0"/>
              <a:pPr/>
              <a:t>16</a:t>
            </a:fld>
            <a:endParaRPr lang="en-US"/>
          </a:p>
        </p:txBody>
      </p:sp>
    </p:spTree>
    <p:extLst>
      <p:ext uri="{BB962C8B-B14F-4D97-AF65-F5344CB8AC3E}">
        <p14:creationId xmlns:p14="http://schemas.microsoft.com/office/powerpoint/2010/main" val="2039611294"/>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sift</a:t>
            </a:r>
            <a:endParaRPr lang="en-US" dirty="0">
              <a:latin typeface="Menlo Regular"/>
              <a:cs typeface="Menlo Regular"/>
            </a:endParaRPr>
          </a:p>
        </p:txBody>
      </p:sp>
      <p:sp>
        <p:nvSpPr>
          <p:cNvPr id="3" name="Content Placeholder 2"/>
          <p:cNvSpPr>
            <a:spLocks noGrp="1"/>
          </p:cNvSpPr>
          <p:nvPr>
            <p:ph idx="1"/>
          </p:nvPr>
        </p:nvSpPr>
        <p:spPr>
          <a:xfrm>
            <a:off x="457200" y="1447800"/>
            <a:ext cx="8229600" cy="4525963"/>
          </a:xfrm>
        </p:spPr>
        <p:txBody>
          <a:bodyPr>
            <a:noAutofit/>
          </a:bodyPr>
          <a:lstStyle/>
          <a:p>
            <a:pPr marL="0" indent="0">
              <a:buNone/>
            </a:pPr>
            <a:r>
              <a:rPr lang="en-US" sz="1800" dirty="0">
                <a:latin typeface="Menlo Regular"/>
                <a:cs typeface="Menlo Regular"/>
              </a:rPr>
              <a:t>template &lt;RandomAccessIterator I, Integer N&gt;</a:t>
            </a:r>
          </a:p>
          <a:p>
            <a:pPr marL="0" indent="0">
              <a:buNone/>
            </a:pPr>
            <a:r>
              <a:rPr lang="en-US" sz="1800" dirty="0">
                <a:latin typeface="Menlo Regular"/>
                <a:cs typeface="Menlo Regular"/>
              </a:rPr>
              <a:t>void </a:t>
            </a:r>
            <a:r>
              <a:rPr lang="en-US" sz="1800" dirty="0" smtClean="0">
                <a:latin typeface="Menlo Regular"/>
                <a:cs typeface="Menlo Regular"/>
              </a:rPr>
              <a:t>sift(</a:t>
            </a:r>
            <a:r>
              <a:rPr lang="en-US" sz="1800" dirty="0">
                <a:latin typeface="Menlo Regular"/>
                <a:cs typeface="Menlo Regular"/>
              </a:rPr>
              <a:t>I first, N n) </a:t>
            </a:r>
            <a:r>
              <a:rPr lang="en-US" sz="1800" dirty="0" smtClean="0">
                <a:latin typeface="Menlo Regular"/>
                <a:cs typeface="Menlo Regular"/>
              </a:rPr>
              <a:t>{</a:t>
            </a:r>
          </a:p>
          <a:p>
            <a:pPr marL="0" indent="0">
              <a:buNone/>
            </a:pPr>
            <a:r>
              <a:rPr lang="en-US" sz="1800" dirty="0">
                <a:latin typeface="Menlo Regular"/>
                <a:cs typeface="Menlo Regular"/>
              </a:rPr>
              <a:t> </a:t>
            </a:r>
            <a:r>
              <a:rPr lang="en-US" sz="1800" dirty="0" smtClean="0">
                <a:latin typeface="Menlo Regular"/>
                <a:cs typeface="Menlo Regular"/>
              </a:rPr>
              <a:t>  I last = first + n;</a:t>
            </a:r>
            <a:endParaRPr lang="en-US" sz="1800" dirty="0">
              <a:latin typeface="Menlo Regular"/>
              <a:cs typeface="Menlo Regular"/>
            </a:endParaRPr>
          </a:p>
          <a:p>
            <a:pPr marL="0" indent="0">
              <a:buNone/>
            </a:pPr>
            <a:r>
              <a:rPr lang="en-US" sz="1800" dirty="0">
                <a:latin typeface="Menlo Regular"/>
                <a:cs typeface="Menlo Regular"/>
              </a:rPr>
              <a:t>   std::fill(first</a:t>
            </a:r>
            <a:r>
              <a:rPr lang="en-US" sz="1800" dirty="0" smtClean="0">
                <a:latin typeface="Menlo Regular"/>
                <a:cs typeface="Menlo Regular"/>
              </a:rPr>
              <a:t>, </a:t>
            </a:r>
            <a:r>
              <a:rPr lang="en-US" sz="1800" dirty="0" smtClean="0">
                <a:solidFill>
                  <a:srgbClr val="000000"/>
                </a:solidFill>
                <a:latin typeface="Menlo Regular"/>
                <a:cs typeface="Menlo Regular"/>
              </a:rPr>
              <a:t>last</a:t>
            </a:r>
            <a:r>
              <a:rPr lang="en-US" sz="1800" dirty="0" smtClean="0">
                <a:latin typeface="Menlo Regular"/>
                <a:cs typeface="Menlo Regular"/>
              </a:rPr>
              <a:t>, </a:t>
            </a:r>
            <a:r>
              <a:rPr lang="en-US" sz="1800" dirty="0">
                <a:latin typeface="Menlo Regular"/>
                <a:cs typeface="Menlo Regular"/>
              </a:rPr>
              <a:t>true);</a:t>
            </a:r>
          </a:p>
          <a:p>
            <a:pPr marL="0" indent="0">
              <a:buNone/>
            </a:pPr>
            <a:r>
              <a:rPr lang="en-US" sz="1800" dirty="0">
                <a:latin typeface="Menlo Regular"/>
                <a:cs typeface="Menlo Regular"/>
              </a:rPr>
              <a:t>   N </a:t>
            </a:r>
            <a:r>
              <a:rPr lang="en-US" sz="1800" dirty="0" smtClean="0">
                <a:latin typeface="Menlo Regular"/>
                <a:cs typeface="Menlo Regular"/>
              </a:rPr>
              <a:t>i(0);</a:t>
            </a:r>
          </a:p>
          <a:p>
            <a:pPr marL="0" indent="0">
              <a:buNone/>
            </a:pPr>
            <a:r>
              <a:rPr lang="en-US" sz="1800" dirty="0" smtClean="0">
                <a:latin typeface="Menlo Regular"/>
                <a:cs typeface="Menlo Regular"/>
              </a:rPr>
              <a:t>   N square(3); </a:t>
            </a:r>
          </a:p>
          <a:p>
            <a:pPr marL="0" indent="0">
              <a:buNone/>
            </a:pPr>
            <a:r>
              <a:rPr lang="en-US" sz="1800" dirty="0">
                <a:latin typeface="Menlo Regular"/>
                <a:cs typeface="Menlo Regular"/>
              </a:rPr>
              <a:t> </a:t>
            </a:r>
            <a:r>
              <a:rPr lang="en-US" sz="1800" dirty="0" smtClean="0">
                <a:latin typeface="Menlo Regular"/>
                <a:cs typeface="Menlo Regular"/>
              </a:rPr>
              <a:t>  N step(3); </a:t>
            </a:r>
          </a:p>
          <a:p>
            <a:pPr marL="0" indent="0">
              <a:buNone/>
            </a:pPr>
            <a:r>
              <a:rPr lang="en-US" sz="1800" dirty="0">
                <a:latin typeface="Menlo Regular"/>
                <a:cs typeface="Menlo Regular"/>
              </a:rPr>
              <a:t> </a:t>
            </a:r>
            <a:r>
              <a:rPr lang="en-US" sz="1800" dirty="0" smtClean="0">
                <a:latin typeface="Menlo Regular"/>
                <a:cs typeface="Menlo Regular"/>
              </a:rPr>
              <a:t>  while </a:t>
            </a:r>
            <a:r>
              <a:rPr lang="en-US" sz="1800" dirty="0">
                <a:latin typeface="Menlo Regular"/>
                <a:cs typeface="Menlo Regular"/>
              </a:rPr>
              <a:t>(square &lt; n) </a:t>
            </a:r>
            <a:r>
              <a:rPr lang="en-US" sz="1800" dirty="0" smtClean="0">
                <a:latin typeface="Menlo Regular"/>
                <a:cs typeface="Menlo Regular"/>
              </a:rPr>
              <a:t>{</a:t>
            </a:r>
          </a:p>
          <a:p>
            <a:pPr marL="0" indent="0">
              <a:buNone/>
            </a:pPr>
            <a:r>
              <a:rPr lang="en-US" sz="1800" dirty="0">
                <a:latin typeface="Menlo Regular"/>
                <a:cs typeface="Menlo Regular"/>
              </a:rPr>
              <a:t> </a:t>
            </a:r>
            <a:r>
              <a:rPr lang="en-US" sz="1800" dirty="0" smtClean="0">
                <a:latin typeface="Menlo Regular"/>
                <a:cs typeface="Menlo Regular"/>
              </a:rPr>
              <a:t>    </a:t>
            </a:r>
            <a:r>
              <a:rPr lang="en-US" sz="1800" dirty="0">
                <a:latin typeface="Menlo Regular"/>
                <a:cs typeface="Menlo Regular"/>
              </a:rPr>
              <a:t>// </a:t>
            </a:r>
            <a:r>
              <a:rPr lang="en-US" sz="1800" b="1" dirty="0">
                <a:cs typeface="Menlo Regular"/>
              </a:rPr>
              <a:t>invariant: </a:t>
            </a:r>
            <a:r>
              <a:rPr lang="en-US" sz="1800" i="1" dirty="0">
                <a:cs typeface="Menlo Regular"/>
              </a:rPr>
              <a:t>square =</a:t>
            </a:r>
            <a:r>
              <a:rPr lang="en-US" sz="1800" b="1" dirty="0">
                <a:cs typeface="Menlo Regular"/>
              </a:rPr>
              <a:t> </a:t>
            </a:r>
            <a:r>
              <a:rPr lang="en-US" sz="1800" i="1" dirty="0">
                <a:cs typeface="Menlo Regular"/>
              </a:rPr>
              <a:t>2i</a:t>
            </a:r>
            <a:r>
              <a:rPr lang="en-US" sz="1800" i="1" baseline="30000" dirty="0">
                <a:cs typeface="Menlo Regular"/>
              </a:rPr>
              <a:t>2</a:t>
            </a:r>
            <a:r>
              <a:rPr lang="en-US" sz="1800" i="1" dirty="0">
                <a:cs typeface="Menlo Regular"/>
              </a:rPr>
              <a:t> + 6i + 3</a:t>
            </a:r>
            <a:r>
              <a:rPr lang="en-US" sz="1800" dirty="0">
                <a:cs typeface="Menlo Regular"/>
              </a:rPr>
              <a:t>, </a:t>
            </a:r>
            <a:r>
              <a:rPr lang="en-US" sz="1800" i="1" dirty="0">
                <a:cs typeface="Menlo Regular"/>
              </a:rPr>
              <a:t>step = 2i + </a:t>
            </a:r>
            <a:r>
              <a:rPr lang="en-US" sz="1800" i="1" dirty="0" smtClean="0">
                <a:cs typeface="Menlo Regular"/>
              </a:rPr>
              <a:t>3</a:t>
            </a:r>
            <a:endParaRPr lang="en-US" sz="1800" dirty="0">
              <a:latin typeface="Menlo Regular"/>
              <a:cs typeface="Menlo Regular"/>
            </a:endParaRPr>
          </a:p>
          <a:p>
            <a:pPr marL="0" indent="0">
              <a:buNone/>
            </a:pPr>
            <a:r>
              <a:rPr lang="en-US" sz="1800" dirty="0">
                <a:latin typeface="Menlo Regular"/>
                <a:cs typeface="Menlo Regular"/>
              </a:rPr>
              <a:t>     </a:t>
            </a:r>
            <a:r>
              <a:rPr lang="en-US" sz="1800" dirty="0" smtClean="0">
                <a:latin typeface="Menlo Regular"/>
                <a:cs typeface="Menlo Regular"/>
              </a:rPr>
              <a:t>if </a:t>
            </a:r>
            <a:r>
              <a:rPr lang="en-US" sz="1800" dirty="0">
                <a:latin typeface="Menlo Regular"/>
                <a:cs typeface="Menlo Regular"/>
              </a:rPr>
              <a:t>(first[i]) </a:t>
            </a:r>
            <a:r>
              <a:rPr lang="en-US" sz="1800" dirty="0" smtClean="0">
                <a:latin typeface="Menlo Regular"/>
                <a:cs typeface="Menlo Regular"/>
              </a:rPr>
              <a:t>mark_sieve</a:t>
            </a:r>
            <a:r>
              <a:rPr lang="en-US" sz="1800" dirty="0">
                <a:latin typeface="Menlo Regular"/>
                <a:cs typeface="Menlo Regular"/>
              </a:rPr>
              <a:t>(first + square</a:t>
            </a:r>
            <a:r>
              <a:rPr lang="en-US" sz="1800" dirty="0" smtClean="0">
                <a:latin typeface="Menlo Regular"/>
                <a:cs typeface="Menlo Regular"/>
              </a:rPr>
              <a:t>, </a:t>
            </a:r>
            <a:r>
              <a:rPr lang="en-US" sz="1800" dirty="0" smtClean="0">
                <a:solidFill>
                  <a:srgbClr val="000000"/>
                </a:solidFill>
                <a:latin typeface="Menlo Regular"/>
                <a:cs typeface="Menlo Regular"/>
              </a:rPr>
              <a:t>last</a:t>
            </a:r>
            <a:r>
              <a:rPr lang="en-US" sz="1800" dirty="0" smtClean="0">
                <a:latin typeface="Menlo Regular"/>
                <a:cs typeface="Menlo Regular"/>
              </a:rPr>
              <a:t>, step); </a:t>
            </a:r>
          </a:p>
          <a:p>
            <a:pPr marL="0" indent="0">
              <a:buNone/>
            </a:pPr>
            <a:r>
              <a:rPr lang="en-US" sz="1800" dirty="0" smtClean="0">
                <a:latin typeface="Menlo Regular"/>
                <a:cs typeface="Menlo Regular"/>
              </a:rPr>
              <a:t>     ++i;</a:t>
            </a:r>
          </a:p>
          <a:p>
            <a:pPr marL="0" indent="0">
              <a:buNone/>
            </a:pPr>
            <a:r>
              <a:rPr lang="en-US" sz="1800" dirty="0">
                <a:latin typeface="Menlo Regular"/>
                <a:cs typeface="Menlo Regular"/>
              </a:rPr>
              <a:t> </a:t>
            </a:r>
            <a:r>
              <a:rPr lang="en-US" sz="1800" dirty="0" smtClean="0">
                <a:latin typeface="Menlo Regular"/>
                <a:cs typeface="Menlo Regular"/>
              </a:rPr>
              <a:t>    </a:t>
            </a:r>
            <a:r>
              <a:rPr lang="en-US" sz="1800" b="1" dirty="0" smtClean="0">
                <a:solidFill>
                  <a:srgbClr val="FF0000"/>
                </a:solidFill>
                <a:latin typeface="Menlo Regular"/>
                <a:cs typeface="Menlo Regular"/>
              </a:rPr>
              <a:t>square += step;</a:t>
            </a:r>
            <a:endParaRPr lang="en-US" sz="1800" b="1" dirty="0">
              <a:solidFill>
                <a:srgbClr val="FF0000"/>
              </a:solidFill>
              <a:latin typeface="Menlo Regular"/>
              <a:cs typeface="Menlo Regular"/>
            </a:endParaRPr>
          </a:p>
          <a:p>
            <a:pPr marL="0" indent="0">
              <a:buNone/>
            </a:pPr>
            <a:r>
              <a:rPr lang="en-US" sz="1800" b="1" i="1" dirty="0" smtClean="0">
                <a:solidFill>
                  <a:srgbClr val="FF0000"/>
                </a:solidFill>
                <a:latin typeface="Menlo Regular"/>
                <a:cs typeface="Menlo Regular"/>
              </a:rPr>
              <a:t>     </a:t>
            </a:r>
            <a:r>
              <a:rPr lang="en-US" sz="1800" b="1" dirty="0">
                <a:solidFill>
                  <a:srgbClr val="FF0000"/>
                </a:solidFill>
                <a:latin typeface="Menlo Regular"/>
                <a:cs typeface="Menlo Regular"/>
              </a:rPr>
              <a:t>step   </a:t>
            </a:r>
            <a:r>
              <a:rPr lang="en-US" sz="1800" b="1" dirty="0" smtClean="0">
                <a:solidFill>
                  <a:srgbClr val="FF0000"/>
                </a:solidFill>
                <a:latin typeface="Menlo Regular"/>
                <a:cs typeface="Menlo Regular"/>
              </a:rPr>
              <a:t>+= N(2); </a:t>
            </a:r>
          </a:p>
          <a:p>
            <a:pPr marL="0" indent="0">
              <a:buNone/>
            </a:pPr>
            <a:r>
              <a:rPr lang="en-US" sz="1800" b="1" dirty="0">
                <a:solidFill>
                  <a:srgbClr val="FF0000"/>
                </a:solidFill>
                <a:latin typeface="Menlo Regular"/>
                <a:cs typeface="Menlo Regular"/>
              </a:rPr>
              <a:t> </a:t>
            </a:r>
            <a:r>
              <a:rPr lang="en-US" sz="1800" b="1" dirty="0" smtClean="0">
                <a:solidFill>
                  <a:srgbClr val="FF0000"/>
                </a:solidFill>
                <a:latin typeface="Menlo Regular"/>
                <a:cs typeface="Menlo Regular"/>
              </a:rPr>
              <a:t>    square </a:t>
            </a:r>
            <a:r>
              <a:rPr lang="en-US" sz="1800" b="1" dirty="0">
                <a:solidFill>
                  <a:srgbClr val="FF0000"/>
                </a:solidFill>
                <a:latin typeface="Menlo Regular"/>
                <a:cs typeface="Menlo Regular"/>
              </a:rPr>
              <a:t>+= step; </a:t>
            </a:r>
          </a:p>
          <a:p>
            <a:pPr marL="0" indent="0">
              <a:buNone/>
            </a:pPr>
            <a:r>
              <a:rPr lang="en-US" sz="1800" dirty="0" smtClean="0">
                <a:latin typeface="Menlo Regular"/>
                <a:cs typeface="Menlo Regular"/>
              </a:rPr>
              <a:t>   }</a:t>
            </a:r>
          </a:p>
          <a:p>
            <a:pPr marL="0" indent="0">
              <a:buNone/>
            </a:pPr>
            <a:r>
              <a:rPr lang="en-US" sz="1800" dirty="0">
                <a:latin typeface="Menlo Regular"/>
                <a:cs typeface="Menlo Regular"/>
              </a:rPr>
              <a:t>}</a:t>
            </a:r>
          </a:p>
          <a:p>
            <a:pPr marL="0" indent="0">
              <a:buNone/>
            </a:pPr>
            <a:endParaRPr lang="en-US" sz="1800" dirty="0">
              <a:latin typeface="Menlo Regular"/>
              <a:cs typeface="Menlo Regular"/>
            </a:endParaRPr>
          </a:p>
        </p:txBody>
      </p:sp>
      <p:sp>
        <p:nvSpPr>
          <p:cNvPr id="6" name="Slide Number Placeholder 5"/>
          <p:cNvSpPr>
            <a:spLocks noGrp="1"/>
          </p:cNvSpPr>
          <p:nvPr>
            <p:ph type="sldNum" sz="quarter" idx="12"/>
          </p:nvPr>
        </p:nvSpPr>
        <p:spPr/>
        <p:txBody>
          <a:bodyPr/>
          <a:lstStyle/>
          <a:p>
            <a:fld id="{4AA04D0C-89BA-0845-9137-904D20B84DDB}" type="slidenum">
              <a:rPr lang="en-US" smtClean="0"/>
              <a:pPr/>
              <a:t>160</a:t>
            </a:fld>
            <a:endParaRPr lang="en-US"/>
          </a:p>
        </p:txBody>
      </p:sp>
    </p:spTree>
    <p:extLst>
      <p:ext uri="{BB962C8B-B14F-4D97-AF65-F5344CB8AC3E}">
        <p14:creationId xmlns:p14="http://schemas.microsoft.com/office/powerpoint/2010/main" val="3226165510"/>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0A5CDF00-2741-D544-850F-BC60E2C13BD7}" type="slidenum">
              <a:rPr lang="en-US" smtClean="0"/>
              <a:t>161</a:t>
            </a:fld>
            <a:endParaRPr lang="en-US" dirty="0"/>
          </a:p>
        </p:txBody>
      </p:sp>
      <p:sp>
        <p:nvSpPr>
          <p:cNvPr id="3" name="Content Placeholder 2"/>
          <p:cNvSpPr>
            <a:spLocks noGrp="1"/>
          </p:cNvSpPr>
          <p:nvPr>
            <p:ph idx="1"/>
          </p:nvPr>
        </p:nvSpPr>
        <p:spPr/>
        <p:txBody>
          <a:bodyPr/>
          <a:lstStyle/>
          <a:p>
            <a:pPr marL="0" indent="0">
              <a:buNone/>
            </a:pPr>
            <a:r>
              <a:rPr lang="en-US" dirty="0" smtClean="0"/>
              <a:t>Time the sieve using different data sizes:</a:t>
            </a:r>
          </a:p>
          <a:p>
            <a:pPr lvl="1"/>
            <a:r>
              <a:rPr lang="en-US" dirty="0" smtClean="0"/>
              <a:t>bool (use std::vector&lt;bool&gt;)</a:t>
            </a:r>
          </a:p>
          <a:p>
            <a:pPr lvl="1"/>
            <a:r>
              <a:rPr lang="en-US" dirty="0" smtClean="0"/>
              <a:t>uint8_t</a:t>
            </a:r>
          </a:p>
          <a:p>
            <a:pPr lvl="1"/>
            <a:r>
              <a:rPr lang="en-US" dirty="0" smtClean="0"/>
              <a:t>uint16_t</a:t>
            </a:r>
          </a:p>
          <a:p>
            <a:pPr lvl="1"/>
            <a:r>
              <a:rPr lang="en-US" dirty="0" smtClean="0"/>
              <a:t>uint32_t</a:t>
            </a:r>
          </a:p>
          <a:p>
            <a:pPr lvl="1"/>
            <a:r>
              <a:rPr lang="en-US" dirty="0" smtClean="0"/>
              <a:t>uint64_t</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161</a:t>
            </a:fld>
            <a:endParaRPr lang="en-US"/>
          </a:p>
        </p:txBody>
      </p:sp>
    </p:spTree>
    <p:extLst>
      <p:ext uri="{BB962C8B-B14F-4D97-AF65-F5344CB8AC3E}">
        <p14:creationId xmlns:p14="http://schemas.microsoft.com/office/powerpoint/2010/main" val="4166768629"/>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628D880F-62BA-9746-B624-12514E931164}" type="slidenum">
              <a:rPr lang="en-US" smtClean="0"/>
              <a:t>162</a:t>
            </a:fld>
            <a:endParaRPr lang="en-US" dirty="0"/>
          </a:p>
        </p:txBody>
      </p:sp>
      <p:sp>
        <p:nvSpPr>
          <p:cNvPr id="3" name="Content Placeholder 2"/>
          <p:cNvSpPr>
            <a:spLocks noGrp="1"/>
          </p:cNvSpPr>
          <p:nvPr>
            <p:ph idx="1"/>
          </p:nvPr>
        </p:nvSpPr>
        <p:spPr/>
        <p:txBody>
          <a:bodyPr/>
          <a:lstStyle/>
          <a:p>
            <a:pPr marL="0" indent="0">
              <a:buNone/>
            </a:pPr>
            <a:r>
              <a:rPr lang="en-US" dirty="0" smtClean="0"/>
              <a:t>Using the sieve, graph the function</a:t>
            </a:r>
          </a:p>
          <a:p>
            <a:pPr marL="0" indent="0">
              <a:buNone/>
            </a:pPr>
            <a:r>
              <a:rPr lang="en-US" dirty="0" smtClean="0"/>
              <a:t>   </a:t>
            </a:r>
            <a:r>
              <a:rPr lang="el-GR" dirty="0" smtClean="0"/>
              <a:t>π</a:t>
            </a:r>
            <a:r>
              <a:rPr lang="en-US" i="1" dirty="0" smtClean="0"/>
              <a:t>(n) =</a:t>
            </a:r>
            <a:r>
              <a:rPr lang="en-US" dirty="0" smtClean="0"/>
              <a:t> the number of primes &lt; </a:t>
            </a:r>
            <a:r>
              <a:rPr lang="en-US" i="1" dirty="0" smtClean="0"/>
              <a:t>n</a:t>
            </a:r>
            <a:r>
              <a:rPr lang="en-US" dirty="0"/>
              <a:t> </a:t>
            </a:r>
            <a:endParaRPr lang="en-US" dirty="0" smtClean="0"/>
          </a:p>
          <a:p>
            <a:pPr marL="0" indent="0">
              <a:buNone/>
            </a:pPr>
            <a:r>
              <a:rPr lang="en-US" dirty="0" smtClean="0"/>
              <a:t>for n up to 10</a:t>
            </a:r>
            <a:r>
              <a:rPr lang="en-US" baseline="30000" dirty="0" smtClean="0"/>
              <a:t>7</a:t>
            </a:r>
            <a:r>
              <a:rPr lang="en-US" dirty="0"/>
              <a:t> </a:t>
            </a:r>
            <a:r>
              <a:rPr lang="en-US" dirty="0" smtClean="0"/>
              <a:t>and find its analytic approximation. </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162</a:t>
            </a:fld>
            <a:endParaRPr lang="en-US"/>
          </a:p>
        </p:txBody>
      </p:sp>
    </p:spTree>
    <p:extLst>
      <p:ext uri="{BB962C8B-B14F-4D97-AF65-F5344CB8AC3E}">
        <p14:creationId xmlns:p14="http://schemas.microsoft.com/office/powerpoint/2010/main" val="3032936914"/>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Palindromic Primes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smtClean="0">
                <a:solidFill>
                  <a:srgbClr val="FF0000"/>
                </a:solidFill>
              </a:rPr>
              <a:t>2 3 </a:t>
            </a:r>
            <a:r>
              <a:rPr lang="en-US" b="1" dirty="0">
                <a:solidFill>
                  <a:srgbClr val="FF0000"/>
                </a:solidFill>
              </a:rPr>
              <a:t>5 7</a:t>
            </a:r>
            <a:r>
              <a:rPr lang="en-US" dirty="0"/>
              <a:t> </a:t>
            </a:r>
            <a:r>
              <a:rPr lang="en-US" b="1" dirty="0">
                <a:solidFill>
                  <a:srgbClr val="FF0000"/>
                </a:solidFill>
              </a:rPr>
              <a:t>11</a:t>
            </a:r>
            <a:r>
              <a:rPr lang="en-US" dirty="0"/>
              <a:t> 13 17 19 23 29 31 37 41 43 47 53 59 61 67 71 73 79 83 89 97 </a:t>
            </a:r>
            <a:r>
              <a:rPr lang="en-US" b="1" dirty="0">
                <a:solidFill>
                  <a:srgbClr val="FF0000"/>
                </a:solidFill>
              </a:rPr>
              <a:t>101</a:t>
            </a:r>
            <a:r>
              <a:rPr lang="en-US" dirty="0"/>
              <a:t> 103 107 109 113 127 </a:t>
            </a:r>
            <a:r>
              <a:rPr lang="en-US" b="1" dirty="0">
                <a:solidFill>
                  <a:srgbClr val="FF0000"/>
                </a:solidFill>
              </a:rPr>
              <a:t>131</a:t>
            </a:r>
            <a:r>
              <a:rPr lang="en-US" dirty="0"/>
              <a:t> 137 139 149 </a:t>
            </a:r>
            <a:r>
              <a:rPr lang="en-US" b="1" dirty="0">
                <a:solidFill>
                  <a:srgbClr val="FF0000"/>
                </a:solidFill>
              </a:rPr>
              <a:t>151</a:t>
            </a:r>
            <a:r>
              <a:rPr lang="en-US" dirty="0"/>
              <a:t> 157 163 167 173 179 </a:t>
            </a:r>
            <a:r>
              <a:rPr lang="en-US" b="1" dirty="0">
                <a:solidFill>
                  <a:srgbClr val="FF0000"/>
                </a:solidFill>
              </a:rPr>
              <a:t>181 191 </a:t>
            </a:r>
            <a:r>
              <a:rPr lang="en-US" dirty="0"/>
              <a:t>193 197 199 211 223 227 229 233 239 241 251 257 263 269 271 277 281 283 293 307 311 </a:t>
            </a:r>
            <a:r>
              <a:rPr lang="en-US" b="1" dirty="0">
                <a:solidFill>
                  <a:srgbClr val="FF0000"/>
                </a:solidFill>
              </a:rPr>
              <a:t>313</a:t>
            </a:r>
            <a:r>
              <a:rPr lang="en-US" dirty="0"/>
              <a:t> 317 331 337 347 349 </a:t>
            </a:r>
            <a:r>
              <a:rPr lang="en-US" b="1" dirty="0">
                <a:solidFill>
                  <a:srgbClr val="FF0000"/>
                </a:solidFill>
              </a:rPr>
              <a:t>353 </a:t>
            </a:r>
            <a:r>
              <a:rPr lang="en-US" dirty="0"/>
              <a:t>359 367 </a:t>
            </a:r>
            <a:r>
              <a:rPr lang="en-US" b="1" dirty="0">
                <a:solidFill>
                  <a:srgbClr val="FF0000"/>
                </a:solidFill>
              </a:rPr>
              <a:t>373 </a:t>
            </a:r>
            <a:r>
              <a:rPr lang="en-US" dirty="0"/>
              <a:t>379 </a:t>
            </a:r>
            <a:r>
              <a:rPr lang="en-US" b="1" dirty="0">
                <a:solidFill>
                  <a:srgbClr val="FF0000"/>
                </a:solidFill>
              </a:rPr>
              <a:t>383</a:t>
            </a:r>
            <a:r>
              <a:rPr lang="en-US" dirty="0"/>
              <a:t> 389 397 401 409 419 421 431 433 439 443 449 457 461 463 467 479 487 491 499 503 509 521 523 541 547 557 563 569 571 577 587 593 599 601 607 613 617 619 631 641 643 647 653 659 661 673 677 683 691 701 709 719 </a:t>
            </a:r>
            <a:r>
              <a:rPr lang="en-US" b="1" dirty="0">
                <a:solidFill>
                  <a:srgbClr val="FF0000"/>
                </a:solidFill>
              </a:rPr>
              <a:t>727</a:t>
            </a:r>
            <a:r>
              <a:rPr lang="en-US" dirty="0"/>
              <a:t> 733 739 743 751 </a:t>
            </a:r>
            <a:r>
              <a:rPr lang="en-US" b="1" dirty="0">
                <a:solidFill>
                  <a:srgbClr val="FF0000"/>
                </a:solidFill>
              </a:rPr>
              <a:t>757</a:t>
            </a:r>
            <a:r>
              <a:rPr lang="en-US" dirty="0"/>
              <a:t> 761 769 773 </a:t>
            </a:r>
            <a:r>
              <a:rPr lang="en-US" b="1" dirty="0">
                <a:solidFill>
                  <a:srgbClr val="FF0000"/>
                </a:solidFill>
              </a:rPr>
              <a:t>787</a:t>
            </a:r>
            <a:r>
              <a:rPr lang="en-US" dirty="0"/>
              <a:t> </a:t>
            </a:r>
            <a:r>
              <a:rPr lang="en-US" b="1" dirty="0">
                <a:solidFill>
                  <a:srgbClr val="FF0000"/>
                </a:solidFill>
              </a:rPr>
              <a:t>797</a:t>
            </a:r>
            <a:r>
              <a:rPr lang="en-US" dirty="0"/>
              <a:t> 809 811 821 823 827 829 839 853 857 859 863 877 881 883 887 907 911 </a:t>
            </a:r>
            <a:r>
              <a:rPr lang="en-US" b="1" dirty="0">
                <a:solidFill>
                  <a:srgbClr val="FF0000"/>
                </a:solidFill>
              </a:rPr>
              <a:t>919</a:t>
            </a:r>
            <a:r>
              <a:rPr lang="en-US" dirty="0"/>
              <a:t> </a:t>
            </a:r>
            <a:r>
              <a:rPr lang="en-US" b="1" dirty="0">
                <a:solidFill>
                  <a:srgbClr val="FF0000"/>
                </a:solidFill>
              </a:rPr>
              <a:t>929</a:t>
            </a:r>
            <a:r>
              <a:rPr lang="en-US" dirty="0"/>
              <a:t> 937 941 947 953 967 971 977 983 991 997</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163</a:t>
            </a:fld>
            <a:endParaRPr lang="en-US"/>
          </a:p>
        </p:txBody>
      </p:sp>
    </p:spTree>
    <p:extLst>
      <p:ext uri="{BB962C8B-B14F-4D97-AF65-F5344CB8AC3E}">
        <p14:creationId xmlns:p14="http://schemas.microsoft.com/office/powerpoint/2010/main" val="2873833404"/>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Palindromic Primes ?!</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1009 1013 1019 1021 1031 1033 1039 1049 1051 1061 1063 1069 1087 1091 1093 1097 1103 1109 1117 1123 1129 1151 1153 1163 1171 1181 1187 1193 1201 1213 1217 1223 1229 1231 1237 1249 1259 1277 1279 1283 1289 1291 1297 1301 1303 1307 1319 1321 1327 1361 1367 1373 1381 1399 1409 1423 1427 1429 1433 1439 1447 1451 1453 1459 1471 1481 1483 1487 1489 1493 1499 1511 1523 1531 1543 1549 1553 1559 1567 1571 1579 1583 1597 1601 1607 1609 1613 1619 1621 1627 1637 1657 1663 1667 1669 1693 1697 1699 1709 1721 1723 1733 1741 1747 1753 1759 1777 1783 1787 1789 1801 1811 1823 1831 1847 1861 1867 1871 1873 1877 1879 1889 1901 1907 1913 1931 1933 1949 1951 1973 1979 1987 1993 1997 1999 </a:t>
            </a:r>
          </a:p>
        </p:txBody>
      </p:sp>
      <p:sp>
        <p:nvSpPr>
          <p:cNvPr id="4" name="Slide Number Placeholder 3"/>
          <p:cNvSpPr>
            <a:spLocks noGrp="1"/>
          </p:cNvSpPr>
          <p:nvPr>
            <p:ph type="sldNum" sz="quarter" idx="12"/>
          </p:nvPr>
        </p:nvSpPr>
        <p:spPr/>
        <p:txBody>
          <a:bodyPr/>
          <a:lstStyle/>
          <a:p>
            <a:fld id="{4AA04D0C-89BA-0845-9137-904D20B84DDB}" type="slidenum">
              <a:rPr lang="en-US" smtClean="0"/>
              <a:pPr/>
              <a:t>164</a:t>
            </a:fld>
            <a:endParaRPr lang="en-US"/>
          </a:p>
        </p:txBody>
      </p:sp>
    </p:spTree>
    <p:extLst>
      <p:ext uri="{BB962C8B-B14F-4D97-AF65-F5344CB8AC3E}">
        <p14:creationId xmlns:p14="http://schemas.microsoft.com/office/powerpoint/2010/main" val="2594693922"/>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4C4F200A-1B2A-1645-88BC-1A4EF1D3496A}" type="slidenum">
              <a:rPr lang="en-US" smtClean="0"/>
              <a:t>165</a:t>
            </a:fld>
            <a:endParaRPr lang="en-US" dirty="0"/>
          </a:p>
        </p:txBody>
      </p:sp>
      <p:sp>
        <p:nvSpPr>
          <p:cNvPr id="3" name="Content Placeholder 2"/>
          <p:cNvSpPr>
            <a:spLocks noGrp="1"/>
          </p:cNvSpPr>
          <p:nvPr>
            <p:ph idx="1"/>
          </p:nvPr>
        </p:nvSpPr>
        <p:spPr/>
        <p:txBody>
          <a:bodyPr/>
          <a:lstStyle/>
          <a:p>
            <a:r>
              <a:rPr lang="en-US" dirty="0" smtClean="0"/>
              <a:t>Are there palindromic primes &gt; 1000?</a:t>
            </a:r>
          </a:p>
          <a:p>
            <a:endParaRPr lang="en-US" dirty="0"/>
          </a:p>
          <a:p>
            <a:r>
              <a:rPr lang="en-US" dirty="0" smtClean="0"/>
              <a:t>What is the reason for the lack of them in the interval [1000, 2000]?</a:t>
            </a:r>
          </a:p>
          <a:p>
            <a:endParaRPr lang="en-US" dirty="0"/>
          </a:p>
          <a:p>
            <a:r>
              <a:rPr lang="en-US" dirty="0" smtClean="0"/>
              <a:t>What happens if we change our base to 16? To an arbitrary </a:t>
            </a:r>
            <a:r>
              <a:rPr lang="en-US" i="1" dirty="0" smtClean="0"/>
              <a:t>n</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165</a:t>
            </a:fld>
            <a:endParaRPr lang="en-US"/>
          </a:p>
        </p:txBody>
      </p:sp>
    </p:spTree>
    <p:extLst>
      <p:ext uri="{BB962C8B-B14F-4D97-AF65-F5344CB8AC3E}">
        <p14:creationId xmlns:p14="http://schemas.microsoft.com/office/powerpoint/2010/main" val="1416671347"/>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Four Journeys: Journey One</a:t>
            </a:r>
            <a:endParaRPr lang="en-US" dirty="0"/>
          </a:p>
        </p:txBody>
      </p:sp>
      <p:sp>
        <p:nvSpPr>
          <p:cNvPr id="6" name="Subtitle 5"/>
          <p:cNvSpPr>
            <a:spLocks noGrp="1"/>
          </p:cNvSpPr>
          <p:nvPr>
            <p:ph type="subTitle" idx="1"/>
          </p:nvPr>
        </p:nvSpPr>
        <p:spPr/>
        <p:txBody>
          <a:bodyPr/>
          <a:lstStyle/>
          <a:p>
            <a:r>
              <a:rPr lang="en-US" dirty="0" smtClean="0"/>
              <a:t>Lecture </a:t>
            </a:r>
            <a:r>
              <a:rPr lang="en-US" dirty="0"/>
              <a:t>4</a:t>
            </a:r>
            <a:endParaRPr lang="en-US" dirty="0" smtClean="0"/>
          </a:p>
          <a:p>
            <a:endParaRPr lang="en-US" dirty="0"/>
          </a:p>
          <a:p>
            <a:r>
              <a:rPr lang="en-US" i="1" dirty="0" smtClean="0">
                <a:cs typeface="American Typewriter"/>
              </a:rPr>
              <a:t>Alexander Stepanov</a:t>
            </a:r>
            <a:endParaRPr lang="en-US" i="1" dirty="0">
              <a:cs typeface="American Typewrite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166</a:t>
            </a:fld>
            <a:endParaRPr lang="en-US"/>
          </a:p>
        </p:txBody>
      </p:sp>
    </p:spTree>
    <p:extLst>
      <p:ext uri="{BB962C8B-B14F-4D97-AF65-F5344CB8AC3E}">
        <p14:creationId xmlns:p14="http://schemas.microsoft.com/office/powerpoint/2010/main" val="1259128427"/>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numbers</a:t>
            </a:r>
            <a:endParaRPr lang="en-US" dirty="0"/>
          </a:p>
        </p:txBody>
      </p:sp>
      <p:sp>
        <p:nvSpPr>
          <p:cNvPr id="3" name="Content Placeholder 2"/>
          <p:cNvSpPr>
            <a:spLocks noGrp="1"/>
          </p:cNvSpPr>
          <p:nvPr>
            <p:ph idx="1"/>
          </p:nvPr>
        </p:nvSpPr>
        <p:spPr/>
        <p:txBody>
          <a:bodyPr/>
          <a:lstStyle/>
          <a:p>
            <a:r>
              <a:rPr lang="en-US" dirty="0"/>
              <a:t>An </a:t>
            </a:r>
            <a:r>
              <a:rPr lang="en-US" i="1" dirty="0"/>
              <a:t>aliquot part </a:t>
            </a:r>
            <a:r>
              <a:rPr lang="en-US" dirty="0"/>
              <a:t>of a positive integer is a </a:t>
            </a:r>
            <a:r>
              <a:rPr lang="en-US" i="1" dirty="0"/>
              <a:t>proper</a:t>
            </a:r>
            <a:r>
              <a:rPr lang="en-US" dirty="0"/>
              <a:t> divisor of the integer.</a:t>
            </a:r>
          </a:p>
          <a:p>
            <a:r>
              <a:rPr lang="en-US" dirty="0"/>
              <a:t>The </a:t>
            </a:r>
            <a:r>
              <a:rPr lang="en-US" i="1" dirty="0"/>
              <a:t>aliquot sum </a:t>
            </a:r>
            <a:r>
              <a:rPr lang="en-US" dirty="0"/>
              <a:t>of a positive integer is the sum of its </a:t>
            </a:r>
            <a:r>
              <a:rPr lang="en-US" i="1" dirty="0"/>
              <a:t>aliquot parts</a:t>
            </a:r>
            <a:r>
              <a:rPr lang="en-US" dirty="0"/>
              <a:t>.</a:t>
            </a:r>
          </a:p>
          <a:p>
            <a:r>
              <a:rPr lang="en-US" dirty="0" smtClean="0"/>
              <a:t>A positive integer is </a:t>
            </a:r>
            <a:r>
              <a:rPr lang="en-US" i="1" dirty="0" smtClean="0"/>
              <a:t>perfect</a:t>
            </a:r>
            <a:r>
              <a:rPr lang="en-US" dirty="0" smtClean="0"/>
              <a:t> if it is equal to its </a:t>
            </a:r>
            <a:r>
              <a:rPr lang="en-US" i="1" dirty="0" smtClean="0"/>
              <a:t>aliquot sum</a:t>
            </a:r>
            <a:r>
              <a:rPr lang="en-US" dirty="0" smtClean="0"/>
              <a:t>.</a:t>
            </a:r>
          </a:p>
        </p:txBody>
      </p:sp>
      <p:sp>
        <p:nvSpPr>
          <p:cNvPr id="5" name="Slide Number Placeholder 4"/>
          <p:cNvSpPr>
            <a:spLocks noGrp="1"/>
          </p:cNvSpPr>
          <p:nvPr>
            <p:ph type="sldNum" sz="quarter" idx="12"/>
          </p:nvPr>
        </p:nvSpPr>
        <p:spPr/>
        <p:txBody>
          <a:bodyPr/>
          <a:lstStyle/>
          <a:p>
            <a:fld id="{4AA04D0C-89BA-0845-9137-904D20B84DDB}" type="slidenum">
              <a:rPr lang="en-US" smtClean="0"/>
              <a:pPr/>
              <a:t>167</a:t>
            </a:fld>
            <a:endParaRPr lang="en-US"/>
          </a:p>
        </p:txBody>
      </p:sp>
    </p:spTree>
    <p:extLst>
      <p:ext uri="{BB962C8B-B14F-4D97-AF65-F5344CB8AC3E}">
        <p14:creationId xmlns:p14="http://schemas.microsoft.com/office/powerpoint/2010/main" val="775167077"/>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erfect numbers known to the Greeks</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5424" b="-35424"/>
          <a:stretch>
            <a:fillRect/>
          </a:stretch>
        </p:blipFill>
        <p:spPr/>
      </p:pic>
      <p:sp>
        <p:nvSpPr>
          <p:cNvPr id="10" name="Slide Number Placeholder 9"/>
          <p:cNvSpPr>
            <a:spLocks noGrp="1"/>
          </p:cNvSpPr>
          <p:nvPr>
            <p:ph type="sldNum" sz="quarter" idx="12"/>
          </p:nvPr>
        </p:nvSpPr>
        <p:spPr/>
        <p:txBody>
          <a:bodyPr/>
          <a:lstStyle/>
          <a:p>
            <a:fld id="{4AA04D0C-89BA-0845-9137-904D20B84DDB}" type="slidenum">
              <a:rPr lang="en-US" smtClean="0"/>
              <a:pPr/>
              <a:t>168</a:t>
            </a:fld>
            <a:endParaRPr lang="en-US"/>
          </a:p>
        </p:txBody>
      </p:sp>
    </p:spTree>
    <p:extLst>
      <p:ext uri="{BB962C8B-B14F-4D97-AF65-F5344CB8AC3E}">
        <p14:creationId xmlns:p14="http://schemas.microsoft.com/office/powerpoint/2010/main" val="3327762081"/>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Their prime factorization</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2119" r="-22119"/>
          <a:stretch>
            <a:fillRect/>
          </a:stretch>
        </p:blipFill>
        <p:spPr>
          <a:xfrm>
            <a:off x="1447800" y="2362200"/>
            <a:ext cx="5957872" cy="3276600"/>
          </a:xfrm>
        </p:spPr>
      </p:pic>
      <p:sp>
        <p:nvSpPr>
          <p:cNvPr id="6" name="Slide Number Placeholder 5"/>
          <p:cNvSpPr>
            <a:spLocks noGrp="1"/>
          </p:cNvSpPr>
          <p:nvPr>
            <p:ph type="sldNum" sz="quarter" idx="12"/>
          </p:nvPr>
        </p:nvSpPr>
        <p:spPr/>
        <p:txBody>
          <a:bodyPr/>
          <a:lstStyle/>
          <a:p>
            <a:fld id="{4AA04D0C-89BA-0845-9137-904D20B84DDB}" type="slidenum">
              <a:rPr lang="en-US" smtClean="0"/>
              <a:pPr/>
              <a:t>169</a:t>
            </a:fld>
            <a:endParaRPr lang="en-US"/>
          </a:p>
        </p:txBody>
      </p:sp>
    </p:spTree>
    <p:extLst>
      <p:ext uri="{BB962C8B-B14F-4D97-AF65-F5344CB8AC3E}">
        <p14:creationId xmlns:p14="http://schemas.microsoft.com/office/powerpoint/2010/main" val="6797165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Associativity of addition</a:t>
            </a:r>
            <a:endParaRPr lang="en-US" dirty="0"/>
          </a:p>
        </p:txBody>
      </p:sp>
      <p:grpSp>
        <p:nvGrpSpPr>
          <p:cNvPr id="14" name="Group 13"/>
          <p:cNvGrpSpPr/>
          <p:nvPr/>
        </p:nvGrpSpPr>
        <p:grpSpPr>
          <a:xfrm>
            <a:off x="1447800" y="2209800"/>
            <a:ext cx="5486400" cy="457200"/>
            <a:chOff x="1447800" y="2209800"/>
            <a:chExt cx="5486400" cy="457200"/>
          </a:xfrm>
        </p:grpSpPr>
        <p:sp>
          <p:nvSpPr>
            <p:cNvPr id="4" name="Rectangle 3"/>
            <p:cNvSpPr/>
            <p:nvPr/>
          </p:nvSpPr>
          <p:spPr bwMode="auto">
            <a:xfrm>
              <a:off x="1447800" y="2209800"/>
              <a:ext cx="18288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9" name="Rectangle 8"/>
            <p:cNvSpPr/>
            <p:nvPr/>
          </p:nvSpPr>
          <p:spPr bwMode="auto">
            <a:xfrm>
              <a:off x="3276600" y="2209800"/>
              <a:ext cx="9144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0" name="Rectangle 9"/>
            <p:cNvSpPr/>
            <p:nvPr/>
          </p:nvSpPr>
          <p:spPr bwMode="auto">
            <a:xfrm>
              <a:off x="4191000" y="2209800"/>
              <a:ext cx="27432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grpSp>
        <p:nvGrpSpPr>
          <p:cNvPr id="15" name="Group 14"/>
          <p:cNvGrpSpPr/>
          <p:nvPr/>
        </p:nvGrpSpPr>
        <p:grpSpPr>
          <a:xfrm>
            <a:off x="1447800" y="3429000"/>
            <a:ext cx="5486400" cy="457200"/>
            <a:chOff x="1447800" y="2971800"/>
            <a:chExt cx="5486400" cy="457200"/>
          </a:xfrm>
        </p:grpSpPr>
        <p:sp>
          <p:nvSpPr>
            <p:cNvPr id="7" name="Rectangle 6"/>
            <p:cNvSpPr/>
            <p:nvPr/>
          </p:nvSpPr>
          <p:spPr bwMode="auto">
            <a:xfrm>
              <a:off x="1447800" y="2971800"/>
              <a:ext cx="27432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1" name="Rectangle 10"/>
            <p:cNvSpPr/>
            <p:nvPr/>
          </p:nvSpPr>
          <p:spPr bwMode="auto">
            <a:xfrm>
              <a:off x="4191000" y="2971800"/>
              <a:ext cx="27432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grpSp>
        <p:nvGrpSpPr>
          <p:cNvPr id="16" name="Group 15"/>
          <p:cNvGrpSpPr/>
          <p:nvPr/>
        </p:nvGrpSpPr>
        <p:grpSpPr>
          <a:xfrm>
            <a:off x="1447800" y="4648200"/>
            <a:ext cx="5486400" cy="457200"/>
            <a:chOff x="1447800" y="3886200"/>
            <a:chExt cx="5486400" cy="457200"/>
          </a:xfrm>
        </p:grpSpPr>
        <p:sp>
          <p:nvSpPr>
            <p:cNvPr id="12" name="Rectangle 11"/>
            <p:cNvSpPr/>
            <p:nvPr/>
          </p:nvSpPr>
          <p:spPr bwMode="auto">
            <a:xfrm>
              <a:off x="1447800" y="3886200"/>
              <a:ext cx="18288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3" name="Rectangle 12"/>
            <p:cNvSpPr/>
            <p:nvPr/>
          </p:nvSpPr>
          <p:spPr bwMode="auto">
            <a:xfrm>
              <a:off x="3276600" y="3886200"/>
              <a:ext cx="3657600" cy="457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17" name="Equal 16"/>
          <p:cNvSpPr/>
          <p:nvPr/>
        </p:nvSpPr>
        <p:spPr bwMode="auto">
          <a:xfrm>
            <a:off x="7467600" y="2286000"/>
            <a:ext cx="381000" cy="304800"/>
          </a:xfrm>
          <a:prstGeom prst="mathEqual">
            <a:avLst/>
          </a:prstGeom>
          <a:solidFill>
            <a:srgbClr val="FF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8" name="Equal 17"/>
          <p:cNvSpPr/>
          <p:nvPr/>
        </p:nvSpPr>
        <p:spPr bwMode="auto">
          <a:xfrm>
            <a:off x="7467600" y="3429000"/>
            <a:ext cx="381000" cy="304800"/>
          </a:xfrm>
          <a:prstGeom prst="mathEqual">
            <a:avLst/>
          </a:prstGeom>
          <a:solidFill>
            <a:srgbClr val="FF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17</a:t>
            </a:fld>
            <a:endParaRPr lang="en-US"/>
          </a:p>
        </p:txBody>
      </p:sp>
    </p:spTree>
    <p:extLst>
      <p:ext uri="{BB962C8B-B14F-4D97-AF65-F5344CB8AC3E}">
        <p14:creationId xmlns:p14="http://schemas.microsoft.com/office/powerpoint/2010/main" val="3026623955"/>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decomposition</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6571" b="-6571"/>
          <a:stretch>
            <a:fillRect/>
          </a:stretch>
        </p:blipFill>
        <p:spPr>
          <a:xfrm>
            <a:off x="685800" y="1981200"/>
            <a:ext cx="7343423" cy="4038600"/>
          </a:xfrm>
        </p:spPr>
      </p:pic>
      <p:sp>
        <p:nvSpPr>
          <p:cNvPr id="6" name="Slide Number Placeholder 5"/>
          <p:cNvSpPr>
            <a:spLocks noGrp="1"/>
          </p:cNvSpPr>
          <p:nvPr>
            <p:ph type="sldNum" sz="quarter" idx="12"/>
          </p:nvPr>
        </p:nvSpPr>
        <p:spPr/>
        <p:txBody>
          <a:bodyPr/>
          <a:lstStyle/>
          <a:p>
            <a:fld id="{4AA04D0C-89BA-0845-9137-904D20B84DDB}" type="slidenum">
              <a:rPr lang="en-US" smtClean="0"/>
              <a:pPr/>
              <a:t>170</a:t>
            </a:fld>
            <a:endParaRPr lang="en-US"/>
          </a:p>
        </p:txBody>
      </p:sp>
    </p:spTree>
    <p:extLst>
      <p:ext uri="{BB962C8B-B14F-4D97-AF65-F5344CB8AC3E}">
        <p14:creationId xmlns:p14="http://schemas.microsoft.com/office/powerpoint/2010/main" val="3636884998"/>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powers of 2</a:t>
            </a:r>
            <a:endParaRPr lang="en-US" dirty="0"/>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293" b="-1293"/>
          <a:stretch>
            <a:fillRect/>
          </a:stretch>
        </p:blipFill>
        <p:spPr/>
      </p:pic>
      <p:sp>
        <p:nvSpPr>
          <p:cNvPr id="9" name="Slide Number Placeholder 8"/>
          <p:cNvSpPr>
            <a:spLocks noGrp="1"/>
          </p:cNvSpPr>
          <p:nvPr>
            <p:ph type="sldNum" sz="quarter" idx="12"/>
          </p:nvPr>
        </p:nvSpPr>
        <p:spPr/>
        <p:txBody>
          <a:bodyPr/>
          <a:lstStyle/>
          <a:p>
            <a:fld id="{4AA04D0C-89BA-0845-9137-904D20B84DDB}" type="slidenum">
              <a:rPr lang="en-US" smtClean="0"/>
              <a:pPr/>
              <a:t>171</a:t>
            </a:fld>
            <a:endParaRPr lang="en-US"/>
          </a:p>
        </p:txBody>
      </p:sp>
    </p:spTree>
    <p:extLst>
      <p:ext uri="{BB962C8B-B14F-4D97-AF65-F5344CB8AC3E}">
        <p14:creationId xmlns:p14="http://schemas.microsoft.com/office/powerpoint/2010/main" val="392202291"/>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 </a:t>
            </a:r>
            <a:r>
              <a:rPr lang="en-US" i="1" dirty="0" smtClean="0"/>
              <a:t>Elements</a:t>
            </a:r>
            <a:r>
              <a:rPr lang="en-US" dirty="0" smtClean="0"/>
              <a:t>, </a:t>
            </a:r>
            <a:br>
              <a:rPr lang="en-US" dirty="0" smtClean="0"/>
            </a:br>
            <a:r>
              <a:rPr lang="en-US" dirty="0" smtClean="0"/>
              <a:t>Book IX, Proposition 36</a:t>
            </a:r>
            <a:endParaRPr lang="en-US" dirty="0"/>
          </a:p>
        </p:txBody>
      </p:sp>
      <p:sp>
        <p:nvSpPr>
          <p:cNvPr id="3" name="Content Placeholder 2"/>
          <p:cNvSpPr>
            <a:spLocks noGrp="1"/>
          </p:cNvSpPr>
          <p:nvPr>
            <p:ph idx="1"/>
          </p:nvPr>
        </p:nvSpPr>
        <p:spPr>
          <a:xfrm>
            <a:off x="457200" y="2362200"/>
            <a:ext cx="8229600" cy="3763963"/>
          </a:xfrm>
        </p:spPr>
        <p:txBody>
          <a:bodyPr/>
          <a:lstStyle/>
          <a:p>
            <a:pPr marL="0" indent="0">
              <a:buNone/>
            </a:pPr>
            <a:endParaRPr lang="en-US" dirty="0"/>
          </a:p>
          <a:p>
            <a:pPr marL="0" indent="0">
              <a:buNone/>
            </a:pPr>
            <a:r>
              <a:rPr lang="en-US" dirty="0" smtClean="0"/>
              <a:t>  If             is prime then                 is perfect. </a:t>
            </a:r>
          </a:p>
        </p:txBody>
      </p:sp>
      <p:sp>
        <p:nvSpPr>
          <p:cNvPr id="9" name="Slide Number Placeholder 8"/>
          <p:cNvSpPr>
            <a:spLocks noGrp="1"/>
          </p:cNvSpPr>
          <p:nvPr>
            <p:ph type="sldNum" sz="quarter" idx="12"/>
          </p:nvPr>
        </p:nvSpPr>
        <p:spPr/>
        <p:txBody>
          <a:bodyPr/>
          <a:lstStyle/>
          <a:p>
            <a:fld id="{4AA04D0C-89BA-0845-9137-904D20B84DDB}" type="slidenum">
              <a:rPr lang="en-US" smtClean="0"/>
              <a:pPr/>
              <a:t>172</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915" y="2743476"/>
            <a:ext cx="1498600" cy="11811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723" y="2698115"/>
            <a:ext cx="965200" cy="1181100"/>
          </a:xfrm>
          <a:prstGeom prst="rect">
            <a:avLst/>
          </a:prstGeom>
        </p:spPr>
      </p:pic>
    </p:spTree>
    <p:extLst>
      <p:ext uri="{BB962C8B-B14F-4D97-AF65-F5344CB8AC3E}">
        <p14:creationId xmlns:p14="http://schemas.microsoft.com/office/powerpoint/2010/main" val="1005470893"/>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of powers</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9551" b="-19551"/>
          <a:stretch>
            <a:fillRect/>
          </a:stretch>
        </p:blipFill>
        <p:spPr/>
      </p:pic>
      <p:sp>
        <p:nvSpPr>
          <p:cNvPr id="10" name="Slide Number Placeholder 9"/>
          <p:cNvSpPr>
            <a:spLocks noGrp="1"/>
          </p:cNvSpPr>
          <p:nvPr>
            <p:ph type="sldNum" sz="quarter" idx="12"/>
          </p:nvPr>
        </p:nvSpPr>
        <p:spPr/>
        <p:txBody>
          <a:bodyPr/>
          <a:lstStyle/>
          <a:p>
            <a:fld id="{4AA04D0C-89BA-0845-9137-904D20B84DDB}" type="slidenum">
              <a:rPr lang="en-US" smtClean="0"/>
              <a:pPr/>
              <a:t>173</a:t>
            </a:fld>
            <a:endParaRPr lang="en-US"/>
          </a:p>
        </p:txBody>
      </p:sp>
    </p:spTree>
    <p:extLst>
      <p:ext uri="{BB962C8B-B14F-4D97-AF65-F5344CB8AC3E}">
        <p14:creationId xmlns:p14="http://schemas.microsoft.com/office/powerpoint/2010/main" val="2045648422"/>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 of odd powers</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67590" b="-67590"/>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174</a:t>
            </a:fld>
            <a:endParaRPr lang="en-US"/>
          </a:p>
        </p:txBody>
      </p:sp>
    </p:spTree>
    <p:extLst>
      <p:ext uri="{BB962C8B-B14F-4D97-AF65-F5344CB8AC3E}">
        <p14:creationId xmlns:p14="http://schemas.microsoft.com/office/powerpoint/2010/main" val="4130349256"/>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Restatement of Euclid’s theorem</a:t>
            </a:r>
            <a:endParaRPr lang="en-US" dirty="0"/>
          </a:p>
        </p:txBody>
      </p:sp>
      <p:sp>
        <p:nvSpPr>
          <p:cNvPr id="5" name="Rectangle 4"/>
          <p:cNvSpPr/>
          <p:nvPr/>
        </p:nvSpPr>
        <p:spPr>
          <a:xfrm>
            <a:off x="762000" y="4572000"/>
            <a:ext cx="7620000" cy="523220"/>
          </a:xfrm>
          <a:prstGeom prst="rect">
            <a:avLst/>
          </a:prstGeom>
        </p:spPr>
        <p:txBody>
          <a:bodyPr wrap="square">
            <a:spAutoFit/>
          </a:bodyPr>
          <a:lstStyle/>
          <a:p>
            <a:r>
              <a:rPr lang="en-US" sz="2800" dirty="0"/>
              <a:t>If             </a:t>
            </a:r>
            <a:r>
              <a:rPr lang="en-US" sz="2800" dirty="0" smtClean="0"/>
              <a:t> is </a:t>
            </a:r>
            <a:r>
              <a:rPr lang="en-US" sz="2800" dirty="0"/>
              <a:t>prime </a:t>
            </a:r>
            <a:r>
              <a:rPr lang="en-US" sz="2800" dirty="0" smtClean="0"/>
              <a:t>then                     </a:t>
            </a:r>
            <a:r>
              <a:rPr lang="en-US" sz="2800" dirty="0"/>
              <a:t>is perfect. </a:t>
            </a:r>
          </a:p>
        </p:txBody>
      </p:sp>
      <p:grpSp>
        <p:nvGrpSpPr>
          <p:cNvPr id="10" name="Group 9"/>
          <p:cNvGrpSpPr/>
          <p:nvPr/>
        </p:nvGrpSpPr>
        <p:grpSpPr>
          <a:xfrm>
            <a:off x="1295400" y="4649024"/>
            <a:ext cx="5181600" cy="426309"/>
            <a:chOff x="1295400" y="4649024"/>
            <a:chExt cx="5181600" cy="426309"/>
          </a:xfrm>
        </p:grpSpPr>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723590"/>
              <a:ext cx="990600" cy="30561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989" y="4649024"/>
              <a:ext cx="1899011" cy="426309"/>
            </a:xfrm>
            <a:prstGeom prst="rect">
              <a:avLst/>
            </a:prstGeom>
          </p:spPr>
        </p:pic>
      </p:grpSp>
      <p:pic>
        <p:nvPicPr>
          <p:cNvPr id="11"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057400"/>
            <a:ext cx="8382000" cy="1002975"/>
          </a:xfrm>
          <a:prstGeom prst="rect">
            <a:avLst/>
          </a:prstGeom>
        </p:spPr>
      </p:pic>
      <p:sp>
        <p:nvSpPr>
          <p:cNvPr id="13" name="Slide Number Placeholder 12"/>
          <p:cNvSpPr>
            <a:spLocks noGrp="1"/>
          </p:cNvSpPr>
          <p:nvPr>
            <p:ph type="sldNum" sz="quarter" idx="12"/>
          </p:nvPr>
        </p:nvSpPr>
        <p:spPr/>
        <p:txBody>
          <a:bodyPr/>
          <a:lstStyle/>
          <a:p>
            <a:fld id="{4AA04D0C-89BA-0845-9137-904D20B84DDB}" type="slidenum">
              <a:rPr lang="en-US" smtClean="0"/>
              <a:pPr/>
              <a:t>175</a:t>
            </a:fld>
            <a:endParaRPr lang="en-US"/>
          </a:p>
        </p:txBody>
      </p:sp>
    </p:spTree>
    <p:extLst>
      <p:ext uri="{BB962C8B-B14F-4D97-AF65-F5344CB8AC3E}">
        <p14:creationId xmlns:p14="http://schemas.microsoft.com/office/powerpoint/2010/main" val="303042897"/>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a:t>
            </a:r>
            <a:r>
              <a:rPr lang="en-US" dirty="0" smtClean="0"/>
              <a:t>(</a:t>
            </a:r>
            <a:r>
              <a:rPr lang="en-US" i="1" dirty="0" smtClean="0"/>
              <a:t>n</a:t>
            </a:r>
            <a:r>
              <a:rPr lang="en-US" dirty="0" smtClean="0"/>
              <a:t>) - sum of the divisors</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4352" r="-4352"/>
          <a:stretch>
            <a:fillRect/>
          </a:stretch>
        </p:blipFill>
        <p:spPr/>
      </p:pic>
      <p:sp>
        <p:nvSpPr>
          <p:cNvPr id="10" name="Slide Number Placeholder 9"/>
          <p:cNvSpPr>
            <a:spLocks noGrp="1"/>
          </p:cNvSpPr>
          <p:nvPr>
            <p:ph type="sldNum" sz="quarter" idx="12"/>
          </p:nvPr>
        </p:nvSpPr>
        <p:spPr/>
        <p:txBody>
          <a:bodyPr/>
          <a:lstStyle/>
          <a:p>
            <a:fld id="{4AA04D0C-89BA-0845-9137-904D20B84DDB}" type="slidenum">
              <a:rPr lang="en-US" smtClean="0"/>
              <a:pPr/>
              <a:t>176</a:t>
            </a:fld>
            <a:endParaRPr lang="en-US"/>
          </a:p>
        </p:txBody>
      </p:sp>
    </p:spTree>
    <p:extLst>
      <p:ext uri="{BB962C8B-B14F-4D97-AF65-F5344CB8AC3E}">
        <p14:creationId xmlns:p14="http://schemas.microsoft.com/office/powerpoint/2010/main" val="447088739"/>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4E171FC8-174E-E64E-B846-2808DE8A7F27}" type="slidenum">
              <a:rPr lang="en-US" smtClean="0"/>
              <a:t>177</a:t>
            </a:fld>
            <a:endParaRPr lang="en-US" dirty="0"/>
          </a:p>
        </p:txBody>
      </p:sp>
      <p:sp>
        <p:nvSpPr>
          <p:cNvPr id="3" name="Content Placeholder 2"/>
          <p:cNvSpPr>
            <a:spLocks noGrp="1"/>
          </p:cNvSpPr>
          <p:nvPr>
            <p:ph idx="1"/>
          </p:nvPr>
        </p:nvSpPr>
        <p:spPr/>
        <p:txBody>
          <a:bodyPr/>
          <a:lstStyle/>
          <a:p>
            <a:pPr marL="0" indent="0">
              <a:buNone/>
            </a:pPr>
            <a:r>
              <a:rPr lang="en-US" dirty="0" smtClean="0"/>
              <a:t>Prove that if</a:t>
            </a:r>
            <a:r>
              <a:rPr lang="en-US" i="1" dirty="0" smtClean="0"/>
              <a:t> n </a:t>
            </a:r>
            <a:r>
              <a:rPr lang="en-US" dirty="0" smtClean="0"/>
              <a:t>and </a:t>
            </a:r>
            <a:r>
              <a:rPr lang="en-US" i="1" dirty="0" smtClean="0"/>
              <a:t>m</a:t>
            </a:r>
            <a:r>
              <a:rPr lang="en-US" dirty="0" smtClean="0"/>
              <a:t> are </a:t>
            </a:r>
            <a:r>
              <a:rPr lang="en-US" i="1" dirty="0" smtClean="0"/>
              <a:t>co-prime </a:t>
            </a:r>
            <a:r>
              <a:rPr lang="en-US" dirty="0" smtClean="0"/>
              <a:t>(have no common prime factors) then</a:t>
            </a:r>
          </a:p>
          <a:p>
            <a:pPr marL="0" indent="0">
              <a:buNone/>
            </a:pPr>
            <a:endParaRPr lang="en-US" dirty="0"/>
          </a:p>
          <a:p>
            <a:pPr marL="0" indent="0">
              <a:buNone/>
            </a:pPr>
            <a:r>
              <a:rPr lang="en-US" dirty="0" smtClean="0"/>
              <a:t>              </a:t>
            </a:r>
            <a:r>
              <a:rPr lang="el-GR" i="1" dirty="0" smtClean="0"/>
              <a:t>σ</a:t>
            </a:r>
            <a:r>
              <a:rPr lang="en-US" i="1" dirty="0" smtClean="0"/>
              <a:t>(nm) =</a:t>
            </a:r>
            <a:r>
              <a:rPr lang="el-GR" i="1" dirty="0" smtClean="0"/>
              <a:t>  σ</a:t>
            </a:r>
            <a:r>
              <a:rPr lang="en-US" i="1" dirty="0" smtClean="0"/>
              <a:t>(n)</a:t>
            </a:r>
            <a:r>
              <a:rPr lang="el-GR" i="1" dirty="0" smtClean="0"/>
              <a:t>σ</a:t>
            </a:r>
            <a:r>
              <a:rPr lang="en-US" i="1" dirty="0" smtClean="0"/>
              <a:t>(m)</a:t>
            </a:r>
            <a:endParaRPr lang="en-US" i="1"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177</a:t>
            </a:fld>
            <a:endParaRPr lang="en-US"/>
          </a:p>
        </p:txBody>
      </p:sp>
    </p:spTree>
    <p:extLst>
      <p:ext uri="{BB962C8B-B14F-4D97-AF65-F5344CB8AC3E}">
        <p14:creationId xmlns:p14="http://schemas.microsoft.com/office/powerpoint/2010/main" val="285802554"/>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a:t>
            </a:r>
            <a:r>
              <a:rPr lang="en-US" i="1" dirty="0" smtClean="0"/>
              <a:t>n</a:t>
            </a:r>
            <a:r>
              <a:rPr lang="el-GR" dirty="0" smtClean="0"/>
              <a:t>) - </a:t>
            </a:r>
            <a:r>
              <a:rPr lang="en-US" dirty="0" smtClean="0"/>
              <a:t>aliquot sum </a:t>
            </a:r>
            <a:endParaRPr lang="en-US" dirty="0"/>
          </a:p>
        </p:txBody>
      </p:sp>
      <p:sp>
        <p:nvSpPr>
          <p:cNvPr id="3" name="Content Placeholder 2"/>
          <p:cNvSpPr>
            <a:spLocks noGrp="1"/>
          </p:cNvSpPr>
          <p:nvPr>
            <p:ph idx="1"/>
          </p:nvPr>
        </p:nvSpPr>
        <p:spPr/>
        <p:txBody>
          <a:bodyPr/>
          <a:lstStyle/>
          <a:p>
            <a:pPr marL="0" indent="0">
              <a:buNone/>
            </a:pPr>
            <a:r>
              <a:rPr lang="el-GR" dirty="0" smtClean="0"/>
              <a:t>α</a:t>
            </a:r>
            <a:r>
              <a:rPr lang="en-US" dirty="0" smtClean="0"/>
              <a:t>(</a:t>
            </a:r>
            <a:r>
              <a:rPr lang="en-US" i="1" dirty="0" smtClean="0"/>
              <a:t>n</a:t>
            </a:r>
            <a:r>
              <a:rPr lang="en-US" dirty="0" smtClean="0"/>
              <a:t>) =</a:t>
            </a:r>
            <a:r>
              <a:rPr lang="el-GR" dirty="0" smtClean="0"/>
              <a:t>  σ</a:t>
            </a:r>
            <a:r>
              <a:rPr lang="en-US" dirty="0" smtClean="0"/>
              <a:t>(</a:t>
            </a:r>
            <a:r>
              <a:rPr lang="en-US" i="1" dirty="0" smtClean="0"/>
              <a:t>n</a:t>
            </a:r>
            <a:r>
              <a:rPr lang="en-US" dirty="0" smtClean="0"/>
              <a:t>) - </a:t>
            </a:r>
            <a:r>
              <a:rPr lang="en-US" i="1" dirty="0" smtClean="0"/>
              <a:t>n</a:t>
            </a:r>
            <a:endParaRPr lang="en-US" i="1"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178</a:t>
            </a:fld>
            <a:endParaRPr lang="en-US"/>
          </a:p>
        </p:txBody>
      </p:sp>
    </p:spTree>
    <p:extLst>
      <p:ext uri="{BB962C8B-B14F-4D97-AF65-F5344CB8AC3E}">
        <p14:creationId xmlns:p14="http://schemas.microsoft.com/office/powerpoint/2010/main" val="4030530067"/>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of Euclid, IX, 36</a:t>
            </a:r>
            <a:endParaRPr lang="en-US" dirty="0"/>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7987" b="-7987"/>
          <a:stretch>
            <a:fillRect/>
          </a:stretch>
        </p:blipFill>
        <p:spPr/>
      </p:pic>
      <p:sp>
        <p:nvSpPr>
          <p:cNvPr id="10" name="Slide Number Placeholder 9"/>
          <p:cNvSpPr>
            <a:spLocks noGrp="1"/>
          </p:cNvSpPr>
          <p:nvPr>
            <p:ph type="sldNum" sz="quarter" idx="12"/>
          </p:nvPr>
        </p:nvSpPr>
        <p:spPr/>
        <p:txBody>
          <a:bodyPr/>
          <a:lstStyle/>
          <a:p>
            <a:fld id="{4AA04D0C-89BA-0845-9137-904D20B84DDB}" type="slidenum">
              <a:rPr lang="en-US" smtClean="0"/>
              <a:pPr/>
              <a:t>179</a:t>
            </a:fld>
            <a:endParaRPr lang="en-US"/>
          </a:p>
        </p:txBody>
      </p:sp>
    </p:spTree>
    <p:extLst>
      <p:ext uri="{BB962C8B-B14F-4D97-AF65-F5344CB8AC3E}">
        <p14:creationId xmlns:p14="http://schemas.microsoft.com/office/powerpoint/2010/main" val="37008868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Commutativity of multiplication</a:t>
            </a:r>
            <a:endParaRPr lang="en-US" dirty="0"/>
          </a:p>
        </p:txBody>
      </p:sp>
      <p:sp>
        <p:nvSpPr>
          <p:cNvPr id="4" name="Rectangle 3"/>
          <p:cNvSpPr/>
          <p:nvPr/>
        </p:nvSpPr>
        <p:spPr bwMode="auto">
          <a:xfrm>
            <a:off x="1143000" y="2286000"/>
            <a:ext cx="1828800" cy="2743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5" name="Rectangle 4"/>
          <p:cNvSpPr/>
          <p:nvPr/>
        </p:nvSpPr>
        <p:spPr bwMode="auto">
          <a:xfrm rot="5400000">
            <a:off x="5791200" y="2286000"/>
            <a:ext cx="1828800" cy="2743200"/>
          </a:xfrm>
          <a:prstGeom prst="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6" name="Equal 5"/>
          <p:cNvSpPr/>
          <p:nvPr/>
        </p:nvSpPr>
        <p:spPr bwMode="auto">
          <a:xfrm>
            <a:off x="3962400" y="3429000"/>
            <a:ext cx="381000" cy="304800"/>
          </a:xfrm>
          <a:prstGeom prst="mathEqual">
            <a:avLst/>
          </a:prstGeom>
          <a:solidFill>
            <a:srgbClr val="FF0000"/>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7" name="Slide Number Placeholder 6"/>
          <p:cNvSpPr>
            <a:spLocks noGrp="1"/>
          </p:cNvSpPr>
          <p:nvPr>
            <p:ph type="sldNum" sz="quarter" idx="12"/>
          </p:nvPr>
        </p:nvSpPr>
        <p:spPr/>
        <p:txBody>
          <a:bodyPr/>
          <a:lstStyle/>
          <a:p>
            <a:fld id="{4AA04D0C-89BA-0845-9137-904D20B84DDB}" type="slidenum">
              <a:rPr lang="en-US" smtClean="0"/>
              <a:pPr/>
              <a:t>18</a:t>
            </a:fld>
            <a:endParaRPr lang="en-US"/>
          </a:p>
        </p:txBody>
      </p:sp>
    </p:spTree>
    <p:extLst>
      <p:ext uri="{BB962C8B-B14F-4D97-AF65-F5344CB8AC3E}">
        <p14:creationId xmlns:p14="http://schemas.microsoft.com/office/powerpoint/2010/main" val="127726102"/>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inverse of IX, 36</a:t>
            </a:r>
            <a:endParaRPr lang="en-US" dirty="0"/>
          </a:p>
        </p:txBody>
      </p:sp>
      <p:sp>
        <p:nvSpPr>
          <p:cNvPr id="3" name="Content Placeholder 2"/>
          <p:cNvSpPr>
            <a:spLocks noGrp="1"/>
          </p:cNvSpPr>
          <p:nvPr>
            <p:ph idx="1"/>
          </p:nvPr>
        </p:nvSpPr>
        <p:spPr/>
        <p:txBody>
          <a:bodyPr/>
          <a:lstStyle/>
          <a:p>
            <a:r>
              <a:rPr lang="en-US" dirty="0" smtClean="0"/>
              <a:t>In XVIII century Leonard Euler proved that every </a:t>
            </a:r>
            <a:r>
              <a:rPr lang="en-US" i="1" dirty="0" smtClean="0"/>
              <a:t>even</a:t>
            </a:r>
            <a:r>
              <a:rPr lang="en-US" dirty="0" smtClean="0"/>
              <a:t> perfect number is of the form</a:t>
            </a:r>
          </a:p>
          <a:p>
            <a:endParaRPr lang="en-US" dirty="0"/>
          </a:p>
          <a:p>
            <a:endParaRPr lang="en-US" dirty="0" smtClean="0"/>
          </a:p>
          <a:p>
            <a:r>
              <a:rPr lang="en-US" dirty="0" smtClean="0"/>
              <a:t>Odd perfect numbers?</a:t>
            </a:r>
          </a:p>
          <a:p>
            <a:pPr marL="0" indent="0">
              <a:buNone/>
            </a:pPr>
            <a:endParaRPr lang="en-US" dirty="0" smtClean="0"/>
          </a:p>
          <a:p>
            <a:endParaRPr lang="en-US" dirty="0"/>
          </a:p>
          <a:p>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2803579"/>
            <a:ext cx="2489200" cy="558800"/>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180</a:t>
            </a:fld>
            <a:endParaRPr lang="en-US"/>
          </a:p>
        </p:txBody>
      </p:sp>
    </p:spTree>
    <p:extLst>
      <p:ext uri="{BB962C8B-B14F-4D97-AF65-F5344CB8AC3E}">
        <p14:creationId xmlns:p14="http://schemas.microsoft.com/office/powerpoint/2010/main" val="3328459604"/>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9D6F5878-9E45-CC4E-8148-9BA0E0EFA650}" type="slidenum">
              <a:rPr lang="en-US" smtClean="0"/>
              <a:t>181</a:t>
            </a:fld>
            <a:endParaRPr lang="en-US" dirty="0"/>
          </a:p>
        </p:txBody>
      </p:sp>
      <p:sp>
        <p:nvSpPr>
          <p:cNvPr id="3" name="Content Placeholder 2"/>
          <p:cNvSpPr>
            <a:spLocks noGrp="1"/>
          </p:cNvSpPr>
          <p:nvPr>
            <p:ph idx="1"/>
          </p:nvPr>
        </p:nvSpPr>
        <p:spPr/>
        <p:txBody>
          <a:bodyPr/>
          <a:lstStyle/>
          <a:p>
            <a:pPr marL="0" indent="0">
              <a:buNone/>
            </a:pPr>
            <a:r>
              <a:rPr lang="en-US" dirty="0" smtClean="0"/>
              <a:t>Prove that every </a:t>
            </a:r>
            <a:r>
              <a:rPr lang="en-US" dirty="0"/>
              <a:t>even perfect number is a triangular number.</a:t>
            </a:r>
          </a:p>
        </p:txBody>
      </p:sp>
      <p:sp>
        <p:nvSpPr>
          <p:cNvPr id="5" name="Slide Number Placeholder 4"/>
          <p:cNvSpPr>
            <a:spLocks noGrp="1"/>
          </p:cNvSpPr>
          <p:nvPr>
            <p:ph type="sldNum" sz="quarter" idx="12"/>
          </p:nvPr>
        </p:nvSpPr>
        <p:spPr/>
        <p:txBody>
          <a:bodyPr/>
          <a:lstStyle/>
          <a:p>
            <a:fld id="{4AA04D0C-89BA-0845-9137-904D20B84DDB}" type="slidenum">
              <a:rPr lang="en-US" smtClean="0"/>
              <a:pPr/>
              <a:t>181</a:t>
            </a:fld>
            <a:endParaRPr lang="en-US"/>
          </a:p>
        </p:txBody>
      </p:sp>
    </p:spTree>
    <p:extLst>
      <p:ext uri="{BB962C8B-B14F-4D97-AF65-F5344CB8AC3E}">
        <p14:creationId xmlns:p14="http://schemas.microsoft.com/office/powerpoint/2010/main" val="3907909837"/>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3BDD92E5-4103-CB42-A7AC-E42B3ADB7810}" type="slidenum">
              <a:rPr lang="en-US" smtClean="0"/>
              <a:t>182</a:t>
            </a:fld>
            <a:endParaRPr lang="en-US" dirty="0"/>
          </a:p>
        </p:txBody>
      </p:sp>
      <p:sp>
        <p:nvSpPr>
          <p:cNvPr id="3" name="Content Placeholder 2"/>
          <p:cNvSpPr>
            <a:spLocks noGrp="1"/>
          </p:cNvSpPr>
          <p:nvPr>
            <p:ph idx="1"/>
          </p:nvPr>
        </p:nvSpPr>
        <p:spPr/>
        <p:txBody>
          <a:bodyPr/>
          <a:lstStyle/>
          <a:p>
            <a:pPr marL="0" indent="0">
              <a:buNone/>
            </a:pPr>
            <a:r>
              <a:rPr lang="en-US" dirty="0" smtClean="0"/>
              <a:t>Prove that the </a:t>
            </a:r>
            <a:r>
              <a:rPr lang="en-US" dirty="0"/>
              <a:t>sum of the reciprocals of the divisors of a perfect number </a:t>
            </a:r>
            <a:r>
              <a:rPr lang="en-US" dirty="0" smtClean="0"/>
              <a:t>is always </a:t>
            </a:r>
            <a:r>
              <a:rPr lang="en-US" i="1" dirty="0"/>
              <a:t>2</a:t>
            </a:r>
            <a:r>
              <a:rPr lang="en-US" dirty="0" smtClean="0"/>
              <a:t>.</a:t>
            </a:r>
          </a:p>
          <a:p>
            <a:pPr marL="0" indent="0">
              <a:buNone/>
            </a:pPr>
            <a:endParaRPr lang="en-US" dirty="0"/>
          </a:p>
          <a:p>
            <a:pPr marL="0" indent="0">
              <a:buNone/>
            </a:pPr>
            <a:endParaRPr lang="en-US"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3759200"/>
            <a:ext cx="3746500" cy="965200"/>
          </a:xfrm>
          <a:prstGeom prst="rect">
            <a:avLst/>
          </a:prstGeom>
        </p:spPr>
      </p:pic>
      <p:sp>
        <p:nvSpPr>
          <p:cNvPr id="7" name="Slide Number Placeholder 6"/>
          <p:cNvSpPr>
            <a:spLocks noGrp="1"/>
          </p:cNvSpPr>
          <p:nvPr>
            <p:ph type="sldNum" sz="quarter" idx="12"/>
          </p:nvPr>
        </p:nvSpPr>
        <p:spPr/>
        <p:txBody>
          <a:bodyPr/>
          <a:lstStyle/>
          <a:p>
            <a:fld id="{4AA04D0C-89BA-0845-9137-904D20B84DDB}" type="slidenum">
              <a:rPr lang="en-US" smtClean="0"/>
              <a:pPr/>
              <a:t>182</a:t>
            </a:fld>
            <a:endParaRPr lang="en-US"/>
          </a:p>
        </p:txBody>
      </p:sp>
    </p:spTree>
    <p:extLst>
      <p:ext uri="{BB962C8B-B14F-4D97-AF65-F5344CB8AC3E}">
        <p14:creationId xmlns:p14="http://schemas.microsoft.com/office/powerpoint/2010/main" val="4237748453"/>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years</a:t>
            </a:r>
            <a:endParaRPr lang="en-US" dirty="0"/>
          </a:p>
        </p:txBody>
      </p:sp>
      <p:sp>
        <p:nvSpPr>
          <p:cNvPr id="3" name="Content Placeholder 2"/>
          <p:cNvSpPr>
            <a:spLocks noGrp="1"/>
          </p:cNvSpPr>
          <p:nvPr>
            <p:ph idx="1"/>
          </p:nvPr>
        </p:nvSpPr>
        <p:spPr/>
        <p:txBody>
          <a:bodyPr/>
          <a:lstStyle/>
          <a:p>
            <a:r>
              <a:rPr lang="en-US" dirty="0" smtClean="0"/>
              <a:t>In 212 BC the study of Mathematics in the Latin West takes a long break.</a:t>
            </a:r>
          </a:p>
          <a:p>
            <a:endParaRPr lang="en-US" dirty="0" smtClean="0"/>
          </a:p>
          <a:p>
            <a:r>
              <a:rPr lang="en-US" dirty="0" smtClean="0"/>
              <a:t>In the third journey we will see how it comes back around 1200 AD.</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183</a:t>
            </a:fld>
            <a:endParaRPr lang="en-US"/>
          </a:p>
        </p:txBody>
      </p:sp>
    </p:spTree>
    <p:extLst>
      <p:ext uri="{BB962C8B-B14F-4D97-AF65-F5344CB8AC3E}">
        <p14:creationId xmlns:p14="http://schemas.microsoft.com/office/powerpoint/2010/main" val="1247480486"/>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i="1" dirty="0"/>
              <a:t>Noli turbare circulos meos</a:t>
            </a:r>
            <a:r>
              <a:rPr lang="en-US" dirty="0" smtClean="0"/>
              <a:t>!</a:t>
            </a:r>
            <a:endParaRPr lang="en-US" dirty="0"/>
          </a:p>
        </p:txBody>
      </p:sp>
      <p:pic>
        <p:nvPicPr>
          <p:cNvPr id="14" name="Content Placeholder 13"/>
          <p:cNvPicPr>
            <a:picLocks noGrp="1" noChangeAspect="1"/>
          </p:cNvPicPr>
          <p:nvPr>
            <p:ph idx="1"/>
          </p:nvPr>
        </p:nvPicPr>
        <p:blipFill>
          <a:blip r:embed="rId2"/>
          <a:srcRect l="-16908" r="-16908"/>
          <a:stretch>
            <a:fillRect/>
          </a:stretch>
        </p:blipFill>
        <p:spPr/>
      </p:pic>
      <p:sp>
        <p:nvSpPr>
          <p:cNvPr id="16" name="Slide Number Placeholder 15"/>
          <p:cNvSpPr>
            <a:spLocks noGrp="1"/>
          </p:cNvSpPr>
          <p:nvPr>
            <p:ph type="sldNum" sz="quarter" idx="12"/>
          </p:nvPr>
        </p:nvSpPr>
        <p:spPr/>
        <p:txBody>
          <a:bodyPr/>
          <a:lstStyle/>
          <a:p>
            <a:fld id="{4AA04D0C-89BA-0845-9137-904D20B84DDB}" type="slidenum">
              <a:rPr lang="en-US" smtClean="0"/>
              <a:pPr/>
              <a:t>184</a:t>
            </a:fld>
            <a:endParaRPr lang="en-US"/>
          </a:p>
        </p:txBody>
      </p:sp>
    </p:spTree>
    <p:extLst>
      <p:ext uri="{BB962C8B-B14F-4D97-AF65-F5344CB8AC3E}">
        <p14:creationId xmlns:p14="http://schemas.microsoft.com/office/powerpoint/2010/main" val="2900928380"/>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z="3600" dirty="0" smtClean="0"/>
              <a:t>An admission of a practical fellow</a:t>
            </a:r>
            <a:endParaRPr lang="en-US" sz="3600" dirty="0"/>
          </a:p>
        </p:txBody>
      </p:sp>
      <p:sp>
        <p:nvSpPr>
          <p:cNvPr id="199683" name="Rectangle 3"/>
          <p:cNvSpPr>
            <a:spLocks noGrp="1" noChangeArrowheads="1"/>
          </p:cNvSpPr>
          <p:nvPr>
            <p:ph type="body" idx="1"/>
          </p:nvPr>
        </p:nvSpPr>
        <p:spPr/>
        <p:txBody>
          <a:bodyPr/>
          <a:lstStyle/>
          <a:p>
            <a:pPr>
              <a:lnSpc>
                <a:spcPct val="90000"/>
              </a:lnSpc>
              <a:buFontTx/>
              <a:buNone/>
            </a:pPr>
            <a:r>
              <a:rPr lang="en-US" sz="2400" dirty="0"/>
              <a:t>In </a:t>
            </a:r>
            <a:r>
              <a:rPr lang="en-US" sz="2400" dirty="0" err="1"/>
              <a:t>summo</a:t>
            </a:r>
            <a:r>
              <a:rPr lang="en-US" sz="2400" dirty="0"/>
              <a:t> </a:t>
            </a:r>
            <a:r>
              <a:rPr lang="en-US" sz="2400" dirty="0" err="1"/>
              <a:t>apud</a:t>
            </a:r>
            <a:r>
              <a:rPr lang="en-US" sz="2400" dirty="0"/>
              <a:t> </a:t>
            </a:r>
            <a:r>
              <a:rPr lang="en-US" sz="2400" dirty="0" err="1"/>
              <a:t>illos</a:t>
            </a:r>
            <a:r>
              <a:rPr lang="en-US" sz="2400" dirty="0"/>
              <a:t> </a:t>
            </a:r>
            <a:r>
              <a:rPr lang="en-US" sz="2400" dirty="0" err="1"/>
              <a:t>honore</a:t>
            </a:r>
            <a:r>
              <a:rPr lang="en-US" sz="2400" dirty="0"/>
              <a:t> </a:t>
            </a:r>
            <a:r>
              <a:rPr lang="en-US" sz="2400" dirty="0" err="1"/>
              <a:t>geometria</a:t>
            </a:r>
            <a:r>
              <a:rPr lang="en-US" sz="2400" dirty="0"/>
              <a:t> </a:t>
            </a:r>
            <a:r>
              <a:rPr lang="en-US" sz="2400" dirty="0" err="1"/>
              <a:t>fuit</a:t>
            </a:r>
            <a:r>
              <a:rPr lang="en-US" sz="2400" dirty="0"/>
              <a:t>, </a:t>
            </a:r>
            <a:r>
              <a:rPr lang="en-US" sz="2400" dirty="0" err="1"/>
              <a:t>itaque</a:t>
            </a:r>
            <a:r>
              <a:rPr lang="en-US" sz="2400" dirty="0"/>
              <a:t> </a:t>
            </a:r>
            <a:r>
              <a:rPr lang="en-US" sz="2400" dirty="0" err="1"/>
              <a:t>nihil</a:t>
            </a:r>
            <a:r>
              <a:rPr lang="en-US" sz="2400" dirty="0"/>
              <a:t> </a:t>
            </a:r>
            <a:r>
              <a:rPr lang="en-US" sz="2400" dirty="0" err="1"/>
              <a:t>mathematicis</a:t>
            </a:r>
            <a:r>
              <a:rPr lang="en-US" sz="2400" dirty="0"/>
              <a:t> </a:t>
            </a:r>
            <a:r>
              <a:rPr lang="en-US" sz="2400" dirty="0" err="1"/>
              <a:t>inlustrius</a:t>
            </a:r>
            <a:r>
              <a:rPr lang="en-US" sz="2400" dirty="0"/>
              <a:t>; at </a:t>
            </a:r>
            <a:r>
              <a:rPr lang="en-US" sz="2400" dirty="0" err="1"/>
              <a:t>nos</a:t>
            </a:r>
            <a:r>
              <a:rPr lang="en-US" sz="2400" dirty="0"/>
              <a:t> </a:t>
            </a:r>
            <a:r>
              <a:rPr lang="en-US" sz="2400" dirty="0" err="1"/>
              <a:t>metiendi</a:t>
            </a:r>
            <a:r>
              <a:rPr lang="en-US" sz="2400" dirty="0"/>
              <a:t> </a:t>
            </a:r>
            <a:r>
              <a:rPr lang="en-US" sz="2400" dirty="0" err="1"/>
              <a:t>ratiocinandique</a:t>
            </a:r>
            <a:r>
              <a:rPr lang="en-US" sz="2400" dirty="0"/>
              <a:t> </a:t>
            </a:r>
            <a:r>
              <a:rPr lang="en-US" sz="2400" dirty="0" err="1"/>
              <a:t>utilitate</a:t>
            </a:r>
            <a:r>
              <a:rPr lang="en-US" sz="2400" dirty="0"/>
              <a:t> huius </a:t>
            </a:r>
            <a:r>
              <a:rPr lang="en-US" sz="2400" dirty="0" err="1"/>
              <a:t>artis</a:t>
            </a:r>
            <a:r>
              <a:rPr lang="en-US" sz="2400" dirty="0"/>
              <a:t> </a:t>
            </a:r>
            <a:r>
              <a:rPr lang="en-US" sz="2400" dirty="0" err="1"/>
              <a:t>terminavimus</a:t>
            </a:r>
            <a:r>
              <a:rPr lang="en-US" sz="2400" dirty="0"/>
              <a:t> </a:t>
            </a:r>
            <a:r>
              <a:rPr lang="en-US" sz="2400" dirty="0" err="1"/>
              <a:t>modum</a:t>
            </a:r>
            <a:r>
              <a:rPr lang="en-US" sz="2400" dirty="0"/>
              <a:t>. </a:t>
            </a:r>
          </a:p>
          <a:p>
            <a:pPr>
              <a:lnSpc>
                <a:spcPct val="90000"/>
              </a:lnSpc>
              <a:buFontTx/>
              <a:buNone/>
            </a:pPr>
            <a:endParaRPr lang="en-US" sz="2400" dirty="0"/>
          </a:p>
          <a:p>
            <a:pPr>
              <a:lnSpc>
                <a:spcPct val="90000"/>
              </a:lnSpc>
              <a:buFontTx/>
              <a:buNone/>
            </a:pPr>
            <a:r>
              <a:rPr lang="en-US" sz="2400" dirty="0"/>
              <a:t>Among </a:t>
            </a:r>
            <a:r>
              <a:rPr lang="en-US" sz="2400" dirty="0" smtClean="0"/>
              <a:t>the Greeks </a:t>
            </a:r>
            <a:r>
              <a:rPr lang="en-US" sz="2400" dirty="0"/>
              <a:t>geometry was held in highest honor; nothing </a:t>
            </a:r>
            <a:r>
              <a:rPr lang="en-US" sz="2400" dirty="0" smtClean="0"/>
              <a:t>could outshine mathematics</a:t>
            </a:r>
            <a:r>
              <a:rPr lang="en-US" sz="2400" dirty="0"/>
              <a:t>. But </a:t>
            </a:r>
            <a:r>
              <a:rPr lang="en-US" sz="2400" dirty="0" smtClean="0"/>
              <a:t>we have </a:t>
            </a:r>
            <a:r>
              <a:rPr lang="en-US" sz="2400" dirty="0"/>
              <a:t>limited the usefulness of this art to measuring and calculating. </a:t>
            </a:r>
          </a:p>
          <a:p>
            <a:pPr>
              <a:lnSpc>
                <a:spcPct val="90000"/>
              </a:lnSpc>
              <a:buFontTx/>
              <a:buNone/>
            </a:pPr>
            <a:endParaRPr lang="en-US" sz="2400" dirty="0"/>
          </a:p>
          <a:p>
            <a:pPr>
              <a:lnSpc>
                <a:spcPct val="90000"/>
              </a:lnSpc>
              <a:buNone/>
            </a:pPr>
            <a:r>
              <a:rPr lang="en-US" sz="2400" dirty="0" smtClean="0"/>
              <a:t>                       Marcus </a:t>
            </a:r>
            <a:r>
              <a:rPr lang="en-US" sz="2400" dirty="0" err="1"/>
              <a:t>Tullius</a:t>
            </a:r>
            <a:r>
              <a:rPr lang="en-US" sz="2400" dirty="0"/>
              <a:t> </a:t>
            </a:r>
            <a:r>
              <a:rPr lang="en-US" sz="2400" dirty="0" err="1" smtClean="0"/>
              <a:t>Cicero,</a:t>
            </a:r>
            <a:r>
              <a:rPr lang="en-US" sz="2400" i="1" dirty="0" err="1" smtClean="0"/>
              <a:t>Tusculan</a:t>
            </a:r>
            <a:r>
              <a:rPr lang="en-US" sz="2400" i="1" dirty="0" smtClean="0"/>
              <a:t> Disputations</a:t>
            </a:r>
            <a:endParaRPr lang="en-US" sz="2400" dirty="0" smtClean="0"/>
          </a:p>
          <a:p>
            <a:pPr>
              <a:lnSpc>
                <a:spcPct val="90000"/>
              </a:lnSpc>
              <a:buFontTx/>
              <a:buNone/>
            </a:pPr>
            <a:endParaRPr lang="en-US" sz="2400" i="1" dirty="0"/>
          </a:p>
          <a:p>
            <a:pPr>
              <a:lnSpc>
                <a:spcPct val="90000"/>
              </a:lnSpc>
              <a:buFontTx/>
              <a:buNone/>
            </a:pPr>
            <a:r>
              <a:rPr lang="en-US" sz="2400" dirty="0" smtClean="0"/>
              <a:t>The tomb of Archimedes.</a:t>
            </a:r>
            <a:endParaRPr lang="en-US" sz="2400" dirty="0"/>
          </a:p>
        </p:txBody>
      </p:sp>
      <p:sp>
        <p:nvSpPr>
          <p:cNvPr id="3" name="Slide Number Placeholder 2"/>
          <p:cNvSpPr>
            <a:spLocks noGrp="1"/>
          </p:cNvSpPr>
          <p:nvPr>
            <p:ph type="sldNum" sz="quarter" idx="12"/>
          </p:nvPr>
        </p:nvSpPr>
        <p:spPr/>
        <p:txBody>
          <a:bodyPr/>
          <a:lstStyle/>
          <a:p>
            <a:fld id="{4AA04D0C-89BA-0845-9137-904D20B84DDB}" type="slidenum">
              <a:rPr lang="en-US" smtClean="0"/>
              <a:pPr/>
              <a:t>185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Marin Mersenne (1588 – 1648)</a:t>
            </a:r>
            <a:br>
              <a:rPr lang="en-US" dirty="0" smtClean="0"/>
            </a:br>
            <a:r>
              <a:rPr lang="en-US" dirty="0" smtClean="0"/>
              <a:t>“walking scientific journal”</a:t>
            </a:r>
            <a:endParaRPr lang="en-US" dirty="0"/>
          </a:p>
        </p:txBody>
      </p:sp>
      <p:pic>
        <p:nvPicPr>
          <p:cNvPr id="8" name="Content Placeholder 7"/>
          <p:cNvPicPr>
            <a:picLocks noGrp="1" noChangeAspect="1"/>
          </p:cNvPicPr>
          <p:nvPr>
            <p:ph idx="1"/>
          </p:nvPr>
        </p:nvPicPr>
        <p:blipFill>
          <a:blip r:embed="rId3"/>
          <a:srcRect l="-57668" r="-57668"/>
          <a:stretch>
            <a:fillRect/>
          </a:stretch>
        </p:blipFill>
        <p:spPr>
          <a:xfrm>
            <a:off x="457200" y="1676400"/>
            <a:ext cx="8229600" cy="4525963"/>
          </a:xfrm>
        </p:spPr>
      </p:pic>
      <p:pic>
        <p:nvPicPr>
          <p:cNvPr id="9" name="Picture 8"/>
          <p:cNvPicPr>
            <a:picLocks noChangeAspect="1"/>
          </p:cNvPicPr>
          <p:nvPr/>
        </p:nvPicPr>
        <p:blipFill>
          <a:blip r:embed="rId4"/>
          <a:stretch>
            <a:fillRect/>
          </a:stretch>
        </p:blipFill>
        <p:spPr>
          <a:xfrm>
            <a:off x="6629400" y="3962400"/>
            <a:ext cx="2327223" cy="2743200"/>
          </a:xfrm>
          <a:prstGeom prst="rect">
            <a:avLst/>
          </a:prstGeom>
        </p:spPr>
      </p:pic>
      <p:pic>
        <p:nvPicPr>
          <p:cNvPr id="10" name="Picture 9"/>
          <p:cNvPicPr>
            <a:picLocks noChangeAspect="1"/>
          </p:cNvPicPr>
          <p:nvPr/>
        </p:nvPicPr>
        <p:blipFill>
          <a:blip r:embed="rId5"/>
          <a:stretch>
            <a:fillRect/>
          </a:stretch>
        </p:blipFill>
        <p:spPr>
          <a:xfrm>
            <a:off x="6539992" y="2743200"/>
            <a:ext cx="2604008" cy="838200"/>
          </a:xfrm>
          <a:prstGeom prst="rect">
            <a:avLst/>
          </a:prstGeom>
        </p:spPr>
      </p:pic>
      <p:sp>
        <p:nvSpPr>
          <p:cNvPr id="12" name="Slide Number Placeholder 11"/>
          <p:cNvSpPr>
            <a:spLocks noGrp="1"/>
          </p:cNvSpPr>
          <p:nvPr>
            <p:ph type="sldNum" sz="quarter" idx="12"/>
          </p:nvPr>
        </p:nvSpPr>
        <p:spPr/>
        <p:txBody>
          <a:bodyPr/>
          <a:lstStyle/>
          <a:p>
            <a:fld id="{4AA04D0C-89BA-0845-9137-904D20B84DDB}" type="slidenum">
              <a:rPr lang="en-US" smtClean="0"/>
              <a:pPr/>
              <a:t>186</a:t>
            </a:fld>
            <a:endParaRPr lang="en-US"/>
          </a:p>
        </p:txBody>
      </p:sp>
    </p:spTree>
    <p:extLst>
      <p:ext uri="{BB962C8B-B14F-4D97-AF65-F5344CB8AC3E}">
        <p14:creationId xmlns:p14="http://schemas.microsoft.com/office/powerpoint/2010/main" val="2675846273"/>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Wikipedia on Mersenne</a:t>
            </a:r>
            <a:endParaRPr lang="en-US" dirty="0"/>
          </a:p>
        </p:txBody>
      </p:sp>
      <p:sp>
        <p:nvSpPr>
          <p:cNvPr id="3" name="Content Placeholder 2"/>
          <p:cNvSpPr>
            <a:spLocks noGrp="1"/>
          </p:cNvSpPr>
          <p:nvPr>
            <p:ph idx="1"/>
          </p:nvPr>
        </p:nvSpPr>
        <p:spPr/>
        <p:txBody>
          <a:bodyPr/>
          <a:lstStyle/>
          <a:p>
            <a:pPr marL="0" indent="0">
              <a:buNone/>
            </a:pPr>
            <a:r>
              <a:rPr lang="en-US" dirty="0" smtClean="0"/>
              <a:t>His </a:t>
            </a:r>
            <a:r>
              <a:rPr lang="en-US" dirty="0"/>
              <a:t>most important contribution to the advance of learning was his extensive correspondence </a:t>
            </a:r>
            <a:r>
              <a:rPr lang="en-US" dirty="0" smtClean="0"/>
              <a:t>with </a:t>
            </a:r>
            <a:r>
              <a:rPr lang="en-US" dirty="0"/>
              <a:t>mathematicians and other scientists in many countries. At a time when the scientific journal had not yet come into being, Mersenne was the center of a network for exchange of information</a:t>
            </a:r>
            <a:r>
              <a:rPr lang="en-US" dirty="0" smtClean="0"/>
              <a:t>.</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187</a:t>
            </a:fld>
            <a:endParaRPr lang="en-US"/>
          </a:p>
        </p:txBody>
      </p:sp>
    </p:spTree>
    <p:extLst>
      <p:ext uri="{BB962C8B-B14F-4D97-AF65-F5344CB8AC3E}">
        <p14:creationId xmlns:p14="http://schemas.microsoft.com/office/powerpoint/2010/main" val="2308247172"/>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 few of Mersenne’s friends</a:t>
            </a:r>
            <a:endParaRPr lang="en-US" dirty="0"/>
          </a:p>
        </p:txBody>
      </p:sp>
      <p:sp>
        <p:nvSpPr>
          <p:cNvPr id="3" name="Content Placeholder 2"/>
          <p:cNvSpPr>
            <a:spLocks noGrp="1"/>
          </p:cNvSpPr>
          <p:nvPr>
            <p:ph idx="1"/>
          </p:nvPr>
        </p:nvSpPr>
        <p:spPr/>
        <p:txBody>
          <a:bodyPr/>
          <a:lstStyle/>
          <a:p>
            <a:endParaRPr lang="en-US" dirty="0" smtClean="0"/>
          </a:p>
          <a:p>
            <a:r>
              <a:rPr lang="en-US" dirty="0" smtClean="0"/>
              <a:t>Galileo Galilei </a:t>
            </a:r>
            <a:endParaRPr lang="en-US" dirty="0"/>
          </a:p>
          <a:p>
            <a:r>
              <a:rPr lang="en-US" dirty="0" smtClean="0"/>
              <a:t>René Descartes</a:t>
            </a:r>
          </a:p>
          <a:p>
            <a:r>
              <a:rPr lang="en-US" dirty="0" smtClean="0"/>
              <a:t>Pierre de Fermat</a:t>
            </a:r>
          </a:p>
          <a:p>
            <a:r>
              <a:rPr lang="en-US" dirty="0" smtClean="0"/>
              <a:t>Blaise </a:t>
            </a:r>
            <a:r>
              <a:rPr lang="en-US" dirty="0"/>
              <a:t>Pascal</a:t>
            </a:r>
          </a:p>
          <a:p>
            <a:pPr marL="0" indent="0">
              <a:buNone/>
            </a:pPr>
            <a:endParaRPr lang="en-US" dirty="0" smtClean="0"/>
          </a:p>
        </p:txBody>
      </p:sp>
      <p:sp>
        <p:nvSpPr>
          <p:cNvPr id="5" name="Slide Number Placeholder 4"/>
          <p:cNvSpPr>
            <a:spLocks noGrp="1"/>
          </p:cNvSpPr>
          <p:nvPr>
            <p:ph type="sldNum" sz="quarter" idx="12"/>
          </p:nvPr>
        </p:nvSpPr>
        <p:spPr/>
        <p:txBody>
          <a:bodyPr/>
          <a:lstStyle/>
          <a:p>
            <a:fld id="{4AA04D0C-89BA-0845-9137-904D20B84DDB}" type="slidenum">
              <a:rPr lang="en-US" smtClean="0"/>
              <a:pPr/>
              <a:t>188</a:t>
            </a:fld>
            <a:endParaRPr lang="en-US"/>
          </a:p>
        </p:txBody>
      </p:sp>
    </p:spTree>
    <p:extLst>
      <p:ext uri="{BB962C8B-B14F-4D97-AF65-F5344CB8AC3E}">
        <p14:creationId xmlns:p14="http://schemas.microsoft.com/office/powerpoint/2010/main" val="4022664054"/>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8943" r="-8943"/>
          <a:stretch>
            <a:fillRect/>
          </a:stretch>
        </p:blipFill>
        <p:spPr>
          <a:xfrm>
            <a:off x="533400" y="1219200"/>
            <a:ext cx="8229600" cy="4525963"/>
          </a:xfrm>
        </p:spPr>
      </p:pic>
      <p:sp>
        <p:nvSpPr>
          <p:cNvPr id="6" name="Slide Number Placeholder 5"/>
          <p:cNvSpPr>
            <a:spLocks noGrp="1"/>
          </p:cNvSpPr>
          <p:nvPr>
            <p:ph type="sldNum" sz="quarter" idx="12"/>
          </p:nvPr>
        </p:nvSpPr>
        <p:spPr/>
        <p:txBody>
          <a:bodyPr/>
          <a:lstStyle/>
          <a:p>
            <a:fld id="{4AA04D0C-89BA-0845-9137-904D20B84DDB}" type="slidenum">
              <a:rPr lang="en-US" smtClean="0"/>
              <a:pPr/>
              <a:t>189</a:t>
            </a:fld>
            <a:endParaRPr lang="en-US"/>
          </a:p>
        </p:txBody>
      </p:sp>
    </p:spTree>
    <p:extLst>
      <p:ext uri="{BB962C8B-B14F-4D97-AF65-F5344CB8AC3E}">
        <p14:creationId xmlns:p14="http://schemas.microsoft.com/office/powerpoint/2010/main" val="27350914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2205174" y="2191753"/>
            <a:ext cx="1822514" cy="1553343"/>
            <a:chOff x="3757680" y="1841790"/>
            <a:chExt cx="1822514" cy="1553343"/>
          </a:xfrm>
        </p:grpSpPr>
        <p:sp>
          <p:nvSpPr>
            <p:cNvPr id="4" name="Cube 3"/>
            <p:cNvSpPr/>
            <p:nvPr/>
          </p:nvSpPr>
          <p:spPr>
            <a:xfrm>
              <a:off x="3766146" y="1845568"/>
              <a:ext cx="1814048" cy="1549565"/>
            </a:xfrm>
            <a:prstGeom prst="cub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52"/>
            <p:cNvGrpSpPr/>
            <p:nvPr/>
          </p:nvGrpSpPr>
          <p:grpSpPr>
            <a:xfrm>
              <a:off x="3757680" y="2238731"/>
              <a:ext cx="1440160" cy="1143703"/>
              <a:chOff x="2114485" y="1557247"/>
              <a:chExt cx="1440160" cy="1143703"/>
            </a:xfrm>
            <a:noFill/>
          </p:grpSpPr>
          <p:grpSp>
            <p:nvGrpSpPr>
              <p:cNvPr id="29" name="Group 28"/>
              <p:cNvGrpSpPr/>
              <p:nvPr/>
            </p:nvGrpSpPr>
            <p:grpSpPr>
              <a:xfrm>
                <a:off x="2114485" y="1557247"/>
                <a:ext cx="1440160" cy="288032"/>
                <a:chOff x="2347318" y="1652836"/>
                <a:chExt cx="1440160" cy="288032"/>
              </a:xfrm>
              <a:grpFill/>
            </p:grpSpPr>
            <p:sp>
              <p:nvSpPr>
                <p:cNvPr id="30" name="Rectangle 29"/>
                <p:cNvSpPr/>
                <p:nvPr/>
              </p:nvSpPr>
              <p:spPr>
                <a:xfrm>
                  <a:off x="2347318"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Rectangle 30"/>
                <p:cNvSpPr/>
                <p:nvPr/>
              </p:nvSpPr>
              <p:spPr>
                <a:xfrm>
                  <a:off x="2635350"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p:cNvSpPr/>
                <p:nvPr/>
              </p:nvSpPr>
              <p:spPr>
                <a:xfrm>
                  <a:off x="2923382"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p:cNvSpPr/>
                <p:nvPr/>
              </p:nvSpPr>
              <p:spPr>
                <a:xfrm>
                  <a:off x="3211414"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p:cNvSpPr/>
                <p:nvPr/>
              </p:nvSpPr>
              <p:spPr>
                <a:xfrm>
                  <a:off x="3499446"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5" name="Group 34"/>
              <p:cNvGrpSpPr/>
              <p:nvPr/>
            </p:nvGrpSpPr>
            <p:grpSpPr>
              <a:xfrm>
                <a:off x="2114485" y="1845279"/>
                <a:ext cx="1440160" cy="288032"/>
                <a:chOff x="2347318" y="1652836"/>
                <a:chExt cx="1440160" cy="288032"/>
              </a:xfrm>
              <a:grpFill/>
            </p:grpSpPr>
            <p:sp>
              <p:nvSpPr>
                <p:cNvPr id="36" name="Rectangle 35"/>
                <p:cNvSpPr/>
                <p:nvPr/>
              </p:nvSpPr>
              <p:spPr>
                <a:xfrm>
                  <a:off x="2347318"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ectangle 36"/>
                <p:cNvSpPr/>
                <p:nvPr/>
              </p:nvSpPr>
              <p:spPr>
                <a:xfrm>
                  <a:off x="2635350"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ectangle 37"/>
                <p:cNvSpPr/>
                <p:nvPr/>
              </p:nvSpPr>
              <p:spPr>
                <a:xfrm>
                  <a:off x="2923382"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3211414"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Rectangle 39"/>
                <p:cNvSpPr/>
                <p:nvPr/>
              </p:nvSpPr>
              <p:spPr>
                <a:xfrm>
                  <a:off x="3499446"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1" name="Group 40"/>
              <p:cNvGrpSpPr/>
              <p:nvPr/>
            </p:nvGrpSpPr>
            <p:grpSpPr>
              <a:xfrm>
                <a:off x="2114485" y="2124886"/>
                <a:ext cx="1440160" cy="288032"/>
                <a:chOff x="2347318" y="1652836"/>
                <a:chExt cx="1440160" cy="288032"/>
              </a:xfrm>
              <a:grpFill/>
            </p:grpSpPr>
            <p:sp>
              <p:nvSpPr>
                <p:cNvPr id="42" name="Rectangle 41"/>
                <p:cNvSpPr/>
                <p:nvPr/>
              </p:nvSpPr>
              <p:spPr>
                <a:xfrm>
                  <a:off x="2347318"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p:cNvSpPr/>
                <p:nvPr/>
              </p:nvSpPr>
              <p:spPr>
                <a:xfrm>
                  <a:off x="2635350"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p:cNvSpPr/>
                <p:nvPr/>
              </p:nvSpPr>
              <p:spPr>
                <a:xfrm>
                  <a:off x="2923382"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Rectangle 44"/>
                <p:cNvSpPr/>
                <p:nvPr/>
              </p:nvSpPr>
              <p:spPr>
                <a:xfrm>
                  <a:off x="3211414"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p:cNvSpPr/>
                <p:nvPr/>
              </p:nvSpPr>
              <p:spPr>
                <a:xfrm>
                  <a:off x="3499446"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47" name="Group 46"/>
              <p:cNvGrpSpPr/>
              <p:nvPr/>
            </p:nvGrpSpPr>
            <p:grpSpPr>
              <a:xfrm>
                <a:off x="2114485" y="2412918"/>
                <a:ext cx="1440160" cy="288032"/>
                <a:chOff x="2347318" y="1652836"/>
                <a:chExt cx="1440160" cy="288032"/>
              </a:xfrm>
              <a:grpFill/>
            </p:grpSpPr>
            <p:sp>
              <p:nvSpPr>
                <p:cNvPr id="48" name="Rectangle 47"/>
                <p:cNvSpPr/>
                <p:nvPr/>
              </p:nvSpPr>
              <p:spPr>
                <a:xfrm>
                  <a:off x="2347318"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Rectangle 48"/>
                <p:cNvSpPr/>
                <p:nvPr/>
              </p:nvSpPr>
              <p:spPr>
                <a:xfrm>
                  <a:off x="2635350"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49"/>
                <p:cNvSpPr/>
                <p:nvPr/>
              </p:nvSpPr>
              <p:spPr>
                <a:xfrm>
                  <a:off x="2923382"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Rectangle 50"/>
                <p:cNvSpPr/>
                <p:nvPr/>
              </p:nvSpPr>
              <p:spPr>
                <a:xfrm>
                  <a:off x="3211414"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Rectangle 51"/>
                <p:cNvSpPr/>
                <p:nvPr/>
              </p:nvSpPr>
              <p:spPr>
                <a:xfrm>
                  <a:off x="3499446" y="1652836"/>
                  <a:ext cx="288032" cy="288032"/>
                </a:xfrm>
                <a:prstGeom prst="rect">
                  <a:avLst/>
                </a:prstGeom>
                <a:grp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cxnSp>
          <p:nvCxnSpPr>
            <p:cNvPr id="55" name="Straight Connector 54"/>
            <p:cNvCxnSpPr/>
            <p:nvPr/>
          </p:nvCxnSpPr>
          <p:spPr>
            <a:xfrm flipV="1">
              <a:off x="4045712" y="1841790"/>
              <a:ext cx="382355" cy="396942"/>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flipV="1">
              <a:off x="4326551" y="1845568"/>
              <a:ext cx="385149" cy="393164"/>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V="1">
              <a:off x="4621776" y="1841790"/>
              <a:ext cx="390491" cy="393164"/>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p:nvPr/>
          </p:nvCxnSpPr>
          <p:spPr>
            <a:xfrm flipV="1">
              <a:off x="4909808" y="1841790"/>
              <a:ext cx="394559" cy="393164"/>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3907401" y="2082800"/>
              <a:ext cx="1432949" cy="0"/>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4053451" y="1943100"/>
              <a:ext cx="1432949" cy="0"/>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5486400" y="1943100"/>
              <a:ext cx="0" cy="1151302"/>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a:off x="5340350" y="2083157"/>
              <a:ext cx="0" cy="1151302"/>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V="1">
              <a:off x="5197840" y="2124075"/>
              <a:ext cx="382354" cy="402690"/>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p:cNvCxnSpPr>
              <a:endCxn id="4" idx="5"/>
            </p:cNvCxnSpPr>
            <p:nvPr/>
          </p:nvCxnSpPr>
          <p:spPr>
            <a:xfrm flipV="1">
              <a:off x="5197840" y="2426655"/>
              <a:ext cx="382354" cy="388141"/>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flipV="1">
              <a:off x="5197840" y="2705100"/>
              <a:ext cx="382354" cy="389303"/>
            </a:xfrm>
            <a:prstGeom prst="line">
              <a:avLst/>
            </a:prstGeom>
          </p:spPr>
          <p:style>
            <a:lnRef idx="1">
              <a:schemeClr val="dk1"/>
            </a:lnRef>
            <a:fillRef idx="0">
              <a:schemeClr val="dk1"/>
            </a:fillRef>
            <a:effectRef idx="0">
              <a:schemeClr val="dk1"/>
            </a:effectRef>
            <a:fontRef idx="minor">
              <a:schemeClr val="tx1"/>
            </a:fontRef>
          </p:style>
        </p:cxnSp>
      </p:grpSp>
      <p:grpSp>
        <p:nvGrpSpPr>
          <p:cNvPr id="110" name="Group 109"/>
          <p:cNvGrpSpPr/>
          <p:nvPr/>
        </p:nvGrpSpPr>
        <p:grpSpPr>
          <a:xfrm>
            <a:off x="4544451" y="2191753"/>
            <a:ext cx="676604" cy="1553343"/>
            <a:chOff x="4706773" y="780575"/>
            <a:chExt cx="676604" cy="1553343"/>
          </a:xfrm>
        </p:grpSpPr>
        <p:grpSp>
          <p:nvGrpSpPr>
            <p:cNvPr id="111" name="Group 110"/>
            <p:cNvGrpSpPr/>
            <p:nvPr/>
          </p:nvGrpSpPr>
          <p:grpSpPr>
            <a:xfrm>
              <a:off x="4706773" y="1181790"/>
              <a:ext cx="288032" cy="1152128"/>
              <a:chOff x="907489" y="1108390"/>
              <a:chExt cx="288032" cy="1152128"/>
            </a:xfrm>
          </p:grpSpPr>
          <p:sp>
            <p:nvSpPr>
              <p:cNvPr id="124" name="Rectangle 123"/>
              <p:cNvSpPr/>
              <p:nvPr/>
            </p:nvSpPr>
            <p:spPr>
              <a:xfrm rot="5400000">
                <a:off x="907489" y="1108390"/>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5" name="Rectangle 124"/>
              <p:cNvSpPr/>
              <p:nvPr/>
            </p:nvSpPr>
            <p:spPr>
              <a:xfrm rot="5400000">
                <a:off x="907489" y="1396422"/>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6" name="Rectangle 125"/>
              <p:cNvSpPr/>
              <p:nvPr/>
            </p:nvSpPr>
            <p:spPr>
              <a:xfrm rot="5400000">
                <a:off x="907489" y="1684454"/>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7" name="Rectangle 126"/>
              <p:cNvSpPr/>
              <p:nvPr/>
            </p:nvSpPr>
            <p:spPr>
              <a:xfrm rot="5400000">
                <a:off x="907489" y="197248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12" name="Straight Connector 111"/>
            <p:cNvCxnSpPr/>
            <p:nvPr/>
          </p:nvCxnSpPr>
          <p:spPr>
            <a:xfrm flipV="1">
              <a:off x="4706773" y="780575"/>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flipV="1">
              <a:off x="4976415" y="796288"/>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4" name="Straight Connector 113"/>
            <p:cNvCxnSpPr/>
            <p:nvPr/>
          </p:nvCxnSpPr>
          <p:spPr>
            <a:xfrm>
              <a:off x="5101332" y="78057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5" name="Straight Connector 114"/>
            <p:cNvCxnSpPr/>
            <p:nvPr/>
          </p:nvCxnSpPr>
          <p:spPr>
            <a:xfrm>
              <a:off x="5020073" y="88188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6" name="Straight Connector 115"/>
            <p:cNvCxnSpPr/>
            <p:nvPr/>
          </p:nvCxnSpPr>
          <p:spPr>
            <a:xfrm>
              <a:off x="4874023" y="1016903"/>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7" name="Straight Connector 116"/>
            <p:cNvCxnSpPr/>
            <p:nvPr/>
          </p:nvCxnSpPr>
          <p:spPr>
            <a:xfrm>
              <a:off x="5283365" y="881885"/>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8" name="Straight Connector 117"/>
            <p:cNvCxnSpPr/>
            <p:nvPr/>
          </p:nvCxnSpPr>
          <p:spPr>
            <a:xfrm>
              <a:off x="5137315" y="1042834"/>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9" name="Straight Connector 118"/>
            <p:cNvCxnSpPr/>
            <p:nvPr/>
          </p:nvCxnSpPr>
          <p:spPr>
            <a:xfrm flipV="1">
              <a:off x="4994805" y="106286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0" name="Straight Connector 119"/>
            <p:cNvCxnSpPr/>
            <p:nvPr/>
          </p:nvCxnSpPr>
          <p:spPr>
            <a:xfrm flipV="1">
              <a:off x="4994805" y="136544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1" name="Straight Connector 120"/>
            <p:cNvCxnSpPr/>
            <p:nvPr/>
          </p:nvCxnSpPr>
          <p:spPr>
            <a:xfrm flipV="1">
              <a:off x="4994805" y="1636439"/>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2" name="Straight Connector 121"/>
            <p:cNvCxnSpPr/>
            <p:nvPr/>
          </p:nvCxnSpPr>
          <p:spPr>
            <a:xfrm flipV="1">
              <a:off x="5001023" y="1924881"/>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3" name="Straight Connector 122"/>
            <p:cNvCxnSpPr/>
            <p:nvPr/>
          </p:nvCxnSpPr>
          <p:spPr>
            <a:xfrm>
              <a:off x="5377489" y="786279"/>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28" name="Group 127"/>
          <p:cNvGrpSpPr/>
          <p:nvPr/>
        </p:nvGrpSpPr>
        <p:grpSpPr>
          <a:xfrm>
            <a:off x="5345575" y="2159958"/>
            <a:ext cx="676604" cy="1553343"/>
            <a:chOff x="4706773" y="780575"/>
            <a:chExt cx="676604" cy="1553343"/>
          </a:xfrm>
        </p:grpSpPr>
        <p:grpSp>
          <p:nvGrpSpPr>
            <p:cNvPr id="129" name="Group 128"/>
            <p:cNvGrpSpPr/>
            <p:nvPr/>
          </p:nvGrpSpPr>
          <p:grpSpPr>
            <a:xfrm>
              <a:off x="4706773" y="1181790"/>
              <a:ext cx="288032" cy="1152128"/>
              <a:chOff x="907489" y="1108390"/>
              <a:chExt cx="288032" cy="1152128"/>
            </a:xfrm>
          </p:grpSpPr>
          <p:sp>
            <p:nvSpPr>
              <p:cNvPr id="142" name="Rectangle 141"/>
              <p:cNvSpPr/>
              <p:nvPr/>
            </p:nvSpPr>
            <p:spPr>
              <a:xfrm rot="5400000">
                <a:off x="907489" y="1108390"/>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3" name="Rectangle 142"/>
              <p:cNvSpPr/>
              <p:nvPr/>
            </p:nvSpPr>
            <p:spPr>
              <a:xfrm rot="5400000">
                <a:off x="907489" y="1396422"/>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4" name="Rectangle 143"/>
              <p:cNvSpPr/>
              <p:nvPr/>
            </p:nvSpPr>
            <p:spPr>
              <a:xfrm rot="5400000">
                <a:off x="907489" y="1684454"/>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5" name="Rectangle 144"/>
              <p:cNvSpPr/>
              <p:nvPr/>
            </p:nvSpPr>
            <p:spPr>
              <a:xfrm rot="5400000">
                <a:off x="907489" y="197248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30" name="Straight Connector 129"/>
            <p:cNvCxnSpPr/>
            <p:nvPr/>
          </p:nvCxnSpPr>
          <p:spPr>
            <a:xfrm flipV="1">
              <a:off x="4706773" y="780575"/>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V="1">
              <a:off x="4976415" y="796288"/>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a:off x="5101332" y="78057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a:off x="5020073" y="88188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874023" y="1016903"/>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a:off x="5283365" y="881885"/>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a:off x="5137315" y="1042834"/>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7" name="Straight Connector 136"/>
            <p:cNvCxnSpPr/>
            <p:nvPr/>
          </p:nvCxnSpPr>
          <p:spPr>
            <a:xfrm flipV="1">
              <a:off x="4994805" y="106286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a:xfrm flipV="1">
              <a:off x="4994805" y="136544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9" name="Straight Connector 138"/>
            <p:cNvCxnSpPr/>
            <p:nvPr/>
          </p:nvCxnSpPr>
          <p:spPr>
            <a:xfrm flipV="1">
              <a:off x="4994805" y="1636439"/>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0" name="Straight Connector 139"/>
            <p:cNvCxnSpPr/>
            <p:nvPr/>
          </p:nvCxnSpPr>
          <p:spPr>
            <a:xfrm flipV="1">
              <a:off x="5001023" y="1924881"/>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5377489" y="786279"/>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46" name="Group 145"/>
          <p:cNvGrpSpPr/>
          <p:nvPr/>
        </p:nvGrpSpPr>
        <p:grpSpPr>
          <a:xfrm>
            <a:off x="6150670" y="2191753"/>
            <a:ext cx="676604" cy="1553343"/>
            <a:chOff x="4706773" y="780575"/>
            <a:chExt cx="676604" cy="1553343"/>
          </a:xfrm>
        </p:grpSpPr>
        <p:grpSp>
          <p:nvGrpSpPr>
            <p:cNvPr id="147" name="Group 146"/>
            <p:cNvGrpSpPr/>
            <p:nvPr/>
          </p:nvGrpSpPr>
          <p:grpSpPr>
            <a:xfrm>
              <a:off x="4706773" y="1181790"/>
              <a:ext cx="288032" cy="1152128"/>
              <a:chOff x="907489" y="1108390"/>
              <a:chExt cx="288032" cy="1152128"/>
            </a:xfrm>
          </p:grpSpPr>
          <p:sp>
            <p:nvSpPr>
              <p:cNvPr id="160" name="Rectangle 159"/>
              <p:cNvSpPr/>
              <p:nvPr/>
            </p:nvSpPr>
            <p:spPr>
              <a:xfrm rot="5400000">
                <a:off x="907489" y="1108390"/>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1" name="Rectangle 160"/>
              <p:cNvSpPr/>
              <p:nvPr/>
            </p:nvSpPr>
            <p:spPr>
              <a:xfrm rot="5400000">
                <a:off x="907489" y="1396422"/>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2" name="Rectangle 161"/>
              <p:cNvSpPr/>
              <p:nvPr/>
            </p:nvSpPr>
            <p:spPr>
              <a:xfrm rot="5400000">
                <a:off x="907489" y="1684454"/>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3" name="Rectangle 162"/>
              <p:cNvSpPr/>
              <p:nvPr/>
            </p:nvSpPr>
            <p:spPr>
              <a:xfrm rot="5400000">
                <a:off x="907489" y="197248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48" name="Straight Connector 147"/>
            <p:cNvCxnSpPr/>
            <p:nvPr/>
          </p:nvCxnSpPr>
          <p:spPr>
            <a:xfrm flipV="1">
              <a:off x="4706773" y="780575"/>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9" name="Straight Connector 148"/>
            <p:cNvCxnSpPr/>
            <p:nvPr/>
          </p:nvCxnSpPr>
          <p:spPr>
            <a:xfrm flipV="1">
              <a:off x="4976415" y="796288"/>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0" name="Straight Connector 149"/>
            <p:cNvCxnSpPr/>
            <p:nvPr/>
          </p:nvCxnSpPr>
          <p:spPr>
            <a:xfrm>
              <a:off x="5101332" y="78057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1" name="Straight Connector 150"/>
            <p:cNvCxnSpPr/>
            <p:nvPr/>
          </p:nvCxnSpPr>
          <p:spPr>
            <a:xfrm>
              <a:off x="5020073" y="88188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2" name="Straight Connector 151"/>
            <p:cNvCxnSpPr/>
            <p:nvPr/>
          </p:nvCxnSpPr>
          <p:spPr>
            <a:xfrm>
              <a:off x="4874023" y="1016903"/>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3" name="Straight Connector 152"/>
            <p:cNvCxnSpPr/>
            <p:nvPr/>
          </p:nvCxnSpPr>
          <p:spPr>
            <a:xfrm>
              <a:off x="5283365" y="881885"/>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4" name="Straight Connector 153"/>
            <p:cNvCxnSpPr/>
            <p:nvPr/>
          </p:nvCxnSpPr>
          <p:spPr>
            <a:xfrm>
              <a:off x="5137315" y="1042834"/>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5" name="Straight Connector 154"/>
            <p:cNvCxnSpPr/>
            <p:nvPr/>
          </p:nvCxnSpPr>
          <p:spPr>
            <a:xfrm flipV="1">
              <a:off x="4994805" y="106286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6" name="Straight Connector 155"/>
            <p:cNvCxnSpPr/>
            <p:nvPr/>
          </p:nvCxnSpPr>
          <p:spPr>
            <a:xfrm flipV="1">
              <a:off x="4994805" y="136544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7" name="Straight Connector 156"/>
            <p:cNvCxnSpPr/>
            <p:nvPr/>
          </p:nvCxnSpPr>
          <p:spPr>
            <a:xfrm flipV="1">
              <a:off x="4994805" y="1636439"/>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flipV="1">
              <a:off x="5001023" y="1924881"/>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59" name="Straight Connector 158"/>
            <p:cNvCxnSpPr/>
            <p:nvPr/>
          </p:nvCxnSpPr>
          <p:spPr>
            <a:xfrm>
              <a:off x="5377489" y="786279"/>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64" name="Group 163"/>
          <p:cNvGrpSpPr/>
          <p:nvPr/>
        </p:nvGrpSpPr>
        <p:grpSpPr>
          <a:xfrm>
            <a:off x="6974053" y="2181436"/>
            <a:ext cx="676604" cy="1553343"/>
            <a:chOff x="4706773" y="780575"/>
            <a:chExt cx="676604" cy="1553343"/>
          </a:xfrm>
        </p:grpSpPr>
        <p:grpSp>
          <p:nvGrpSpPr>
            <p:cNvPr id="165" name="Group 164"/>
            <p:cNvGrpSpPr/>
            <p:nvPr/>
          </p:nvGrpSpPr>
          <p:grpSpPr>
            <a:xfrm>
              <a:off x="4706773" y="1181790"/>
              <a:ext cx="288032" cy="1152128"/>
              <a:chOff x="907489" y="1108390"/>
              <a:chExt cx="288032" cy="1152128"/>
            </a:xfrm>
          </p:grpSpPr>
          <p:sp>
            <p:nvSpPr>
              <p:cNvPr id="178" name="Rectangle 177"/>
              <p:cNvSpPr/>
              <p:nvPr/>
            </p:nvSpPr>
            <p:spPr>
              <a:xfrm rot="5400000">
                <a:off x="907489" y="1108390"/>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9" name="Rectangle 178"/>
              <p:cNvSpPr/>
              <p:nvPr/>
            </p:nvSpPr>
            <p:spPr>
              <a:xfrm rot="5400000">
                <a:off x="907489" y="1396422"/>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0" name="Rectangle 179"/>
              <p:cNvSpPr/>
              <p:nvPr/>
            </p:nvSpPr>
            <p:spPr>
              <a:xfrm rot="5400000">
                <a:off x="907489" y="1684454"/>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1" name="Rectangle 180"/>
              <p:cNvSpPr/>
              <p:nvPr/>
            </p:nvSpPr>
            <p:spPr>
              <a:xfrm rot="5400000">
                <a:off x="907489" y="197248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66" name="Straight Connector 165"/>
            <p:cNvCxnSpPr/>
            <p:nvPr/>
          </p:nvCxnSpPr>
          <p:spPr>
            <a:xfrm flipV="1">
              <a:off x="4706773" y="780575"/>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7" name="Straight Connector 166"/>
            <p:cNvCxnSpPr/>
            <p:nvPr/>
          </p:nvCxnSpPr>
          <p:spPr>
            <a:xfrm flipV="1">
              <a:off x="4976415" y="796288"/>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8" name="Straight Connector 167"/>
            <p:cNvCxnSpPr/>
            <p:nvPr/>
          </p:nvCxnSpPr>
          <p:spPr>
            <a:xfrm>
              <a:off x="5101332" y="78057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9" name="Straight Connector 168"/>
            <p:cNvCxnSpPr/>
            <p:nvPr/>
          </p:nvCxnSpPr>
          <p:spPr>
            <a:xfrm>
              <a:off x="5020073" y="88188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0" name="Straight Connector 169"/>
            <p:cNvCxnSpPr/>
            <p:nvPr/>
          </p:nvCxnSpPr>
          <p:spPr>
            <a:xfrm>
              <a:off x="4874023" y="1016903"/>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1" name="Straight Connector 170"/>
            <p:cNvCxnSpPr/>
            <p:nvPr/>
          </p:nvCxnSpPr>
          <p:spPr>
            <a:xfrm>
              <a:off x="5283365" y="881885"/>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2" name="Straight Connector 171"/>
            <p:cNvCxnSpPr/>
            <p:nvPr/>
          </p:nvCxnSpPr>
          <p:spPr>
            <a:xfrm>
              <a:off x="5137315" y="1042834"/>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3" name="Straight Connector 172"/>
            <p:cNvCxnSpPr/>
            <p:nvPr/>
          </p:nvCxnSpPr>
          <p:spPr>
            <a:xfrm flipV="1">
              <a:off x="4994805" y="106286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4" name="Straight Connector 173"/>
            <p:cNvCxnSpPr/>
            <p:nvPr/>
          </p:nvCxnSpPr>
          <p:spPr>
            <a:xfrm flipV="1">
              <a:off x="4994805" y="136544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5" name="Straight Connector 174"/>
            <p:cNvCxnSpPr/>
            <p:nvPr/>
          </p:nvCxnSpPr>
          <p:spPr>
            <a:xfrm flipV="1">
              <a:off x="4994805" y="1636439"/>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6" name="Straight Connector 175"/>
            <p:cNvCxnSpPr/>
            <p:nvPr/>
          </p:nvCxnSpPr>
          <p:spPr>
            <a:xfrm flipV="1">
              <a:off x="5001023" y="1924881"/>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77" name="Straight Connector 176"/>
            <p:cNvCxnSpPr/>
            <p:nvPr/>
          </p:nvCxnSpPr>
          <p:spPr>
            <a:xfrm>
              <a:off x="5377489" y="786279"/>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82" name="Group 181"/>
          <p:cNvGrpSpPr/>
          <p:nvPr/>
        </p:nvGrpSpPr>
        <p:grpSpPr>
          <a:xfrm>
            <a:off x="7932903" y="2181436"/>
            <a:ext cx="676604" cy="1553343"/>
            <a:chOff x="4706773" y="780575"/>
            <a:chExt cx="676604" cy="1553343"/>
          </a:xfrm>
        </p:grpSpPr>
        <p:grpSp>
          <p:nvGrpSpPr>
            <p:cNvPr id="183" name="Group 182"/>
            <p:cNvGrpSpPr/>
            <p:nvPr/>
          </p:nvGrpSpPr>
          <p:grpSpPr>
            <a:xfrm>
              <a:off x="4706773" y="1181790"/>
              <a:ext cx="288032" cy="1152128"/>
              <a:chOff x="907489" y="1108390"/>
              <a:chExt cx="288032" cy="1152128"/>
            </a:xfrm>
          </p:grpSpPr>
          <p:sp>
            <p:nvSpPr>
              <p:cNvPr id="196" name="Rectangle 195"/>
              <p:cNvSpPr/>
              <p:nvPr/>
            </p:nvSpPr>
            <p:spPr>
              <a:xfrm rot="5400000">
                <a:off x="907489" y="1108390"/>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7" name="Rectangle 196"/>
              <p:cNvSpPr/>
              <p:nvPr/>
            </p:nvSpPr>
            <p:spPr>
              <a:xfrm rot="5400000">
                <a:off x="907489" y="1396422"/>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8" name="Rectangle 197"/>
              <p:cNvSpPr/>
              <p:nvPr/>
            </p:nvSpPr>
            <p:spPr>
              <a:xfrm rot="5400000">
                <a:off x="907489" y="1684454"/>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9" name="Rectangle 198"/>
              <p:cNvSpPr/>
              <p:nvPr/>
            </p:nvSpPr>
            <p:spPr>
              <a:xfrm rot="5400000">
                <a:off x="907489" y="197248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84" name="Straight Connector 183"/>
            <p:cNvCxnSpPr/>
            <p:nvPr/>
          </p:nvCxnSpPr>
          <p:spPr>
            <a:xfrm flipV="1">
              <a:off x="4706773" y="780575"/>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5" name="Straight Connector 184"/>
            <p:cNvCxnSpPr/>
            <p:nvPr/>
          </p:nvCxnSpPr>
          <p:spPr>
            <a:xfrm flipV="1">
              <a:off x="4976415" y="796288"/>
              <a:ext cx="394559" cy="401215"/>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6" name="Straight Connector 185"/>
            <p:cNvCxnSpPr/>
            <p:nvPr/>
          </p:nvCxnSpPr>
          <p:spPr>
            <a:xfrm>
              <a:off x="5101332" y="78057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7" name="Straight Connector 186"/>
            <p:cNvCxnSpPr/>
            <p:nvPr/>
          </p:nvCxnSpPr>
          <p:spPr>
            <a:xfrm>
              <a:off x="5020073" y="881885"/>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8" name="Straight Connector 187"/>
            <p:cNvCxnSpPr/>
            <p:nvPr/>
          </p:nvCxnSpPr>
          <p:spPr>
            <a:xfrm>
              <a:off x="4874023" y="1016903"/>
              <a:ext cx="263292" cy="9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89" name="Straight Connector 188"/>
            <p:cNvCxnSpPr/>
            <p:nvPr/>
          </p:nvCxnSpPr>
          <p:spPr>
            <a:xfrm>
              <a:off x="5283365" y="881885"/>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90" name="Straight Connector 189"/>
            <p:cNvCxnSpPr/>
            <p:nvPr/>
          </p:nvCxnSpPr>
          <p:spPr>
            <a:xfrm>
              <a:off x="5137315" y="1042834"/>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91" name="Straight Connector 190"/>
            <p:cNvCxnSpPr/>
            <p:nvPr/>
          </p:nvCxnSpPr>
          <p:spPr>
            <a:xfrm flipV="1">
              <a:off x="4994805" y="106286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92" name="Straight Connector 191"/>
            <p:cNvCxnSpPr/>
            <p:nvPr/>
          </p:nvCxnSpPr>
          <p:spPr>
            <a:xfrm flipV="1">
              <a:off x="4994805" y="1365440"/>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93" name="Straight Connector 192"/>
            <p:cNvCxnSpPr/>
            <p:nvPr/>
          </p:nvCxnSpPr>
          <p:spPr>
            <a:xfrm flipV="1">
              <a:off x="4994805" y="1636439"/>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94" name="Straight Connector 193"/>
            <p:cNvCxnSpPr/>
            <p:nvPr/>
          </p:nvCxnSpPr>
          <p:spPr>
            <a:xfrm flipV="1">
              <a:off x="5001023" y="1924881"/>
              <a:ext cx="382354" cy="4026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95" name="Straight Connector 194"/>
            <p:cNvCxnSpPr/>
            <p:nvPr/>
          </p:nvCxnSpPr>
          <p:spPr>
            <a:xfrm>
              <a:off x="5377489" y="786279"/>
              <a:ext cx="0" cy="1151302"/>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248" name="Group 247"/>
          <p:cNvGrpSpPr/>
          <p:nvPr/>
        </p:nvGrpSpPr>
        <p:grpSpPr>
          <a:xfrm>
            <a:off x="1364358" y="4076238"/>
            <a:ext cx="1599702" cy="1317969"/>
            <a:chOff x="2126657" y="1790238"/>
            <a:chExt cx="1599702" cy="1317969"/>
          </a:xfrm>
        </p:grpSpPr>
        <p:grpSp>
          <p:nvGrpSpPr>
            <p:cNvPr id="230" name="Group 229"/>
            <p:cNvGrpSpPr/>
            <p:nvPr/>
          </p:nvGrpSpPr>
          <p:grpSpPr>
            <a:xfrm>
              <a:off x="2126657" y="1956079"/>
              <a:ext cx="1441515" cy="1152128"/>
              <a:chOff x="1644750" y="4884151"/>
              <a:chExt cx="1441515" cy="1152128"/>
            </a:xfrm>
          </p:grpSpPr>
          <p:grpSp>
            <p:nvGrpSpPr>
              <p:cNvPr id="200" name="Group 199"/>
              <p:cNvGrpSpPr/>
              <p:nvPr/>
            </p:nvGrpSpPr>
            <p:grpSpPr>
              <a:xfrm>
                <a:off x="1646105" y="5748247"/>
                <a:ext cx="1440160" cy="288032"/>
                <a:chOff x="2347318" y="1652836"/>
                <a:chExt cx="1440160" cy="288032"/>
              </a:xfrm>
            </p:grpSpPr>
            <p:sp>
              <p:nvSpPr>
                <p:cNvPr id="201" name="Rectangle 200"/>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2" name="Rectangle 201"/>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3" name="Rectangle 202"/>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4" name="Rectangle 203"/>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5" name="Rectangle 204"/>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06" name="Group 205"/>
              <p:cNvGrpSpPr/>
              <p:nvPr/>
            </p:nvGrpSpPr>
            <p:grpSpPr>
              <a:xfrm>
                <a:off x="1644750" y="5460215"/>
                <a:ext cx="1440160" cy="288032"/>
                <a:chOff x="2347318" y="1652836"/>
                <a:chExt cx="1440160" cy="288032"/>
              </a:xfrm>
            </p:grpSpPr>
            <p:sp>
              <p:nvSpPr>
                <p:cNvPr id="207" name="Rectangle 206"/>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8" name="Rectangle 207"/>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9" name="Rectangle 208"/>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0" name="Rectangle 209"/>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1" name="Rectangle 210"/>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2" name="Group 211"/>
              <p:cNvGrpSpPr/>
              <p:nvPr/>
            </p:nvGrpSpPr>
            <p:grpSpPr>
              <a:xfrm>
                <a:off x="1644750" y="5172183"/>
                <a:ext cx="1440160" cy="288032"/>
                <a:chOff x="2347318" y="1652836"/>
                <a:chExt cx="1440160" cy="288032"/>
              </a:xfrm>
            </p:grpSpPr>
            <p:sp>
              <p:nvSpPr>
                <p:cNvPr id="213" name="Rectangle 212"/>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4" name="Rectangle 213"/>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5" name="Rectangle 214"/>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6" name="Rectangle 215"/>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7" name="Rectangle 216"/>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p:cNvGrpSpPr/>
              <p:nvPr/>
            </p:nvGrpSpPr>
            <p:grpSpPr>
              <a:xfrm>
                <a:off x="1644750" y="4884151"/>
                <a:ext cx="1440160" cy="288032"/>
                <a:chOff x="2347318" y="1652836"/>
                <a:chExt cx="1440160" cy="288032"/>
              </a:xfrm>
            </p:grpSpPr>
            <p:sp>
              <p:nvSpPr>
                <p:cNvPr id="219" name="Rectangle 218"/>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0" name="Rectangle 219"/>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1" name="Rectangle 220"/>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2" name="Rectangle 221"/>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3" name="Rectangle 222"/>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cxnSp>
          <p:nvCxnSpPr>
            <p:cNvPr id="232" name="Straight Connector 231"/>
            <p:cNvCxnSpPr/>
            <p:nvPr/>
          </p:nvCxnSpPr>
          <p:spPr>
            <a:xfrm flipV="1">
              <a:off x="2135123" y="1794471"/>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3" name="Straight Connector 232"/>
            <p:cNvCxnSpPr/>
            <p:nvPr/>
          </p:nvCxnSpPr>
          <p:spPr>
            <a:xfrm flipV="1">
              <a:off x="2420873"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4" name="Straight Connector 233"/>
            <p:cNvCxnSpPr/>
            <p:nvPr/>
          </p:nvCxnSpPr>
          <p:spPr>
            <a:xfrm flipV="1">
              <a:off x="2701116"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5" name="Straight Connector 234"/>
            <p:cNvCxnSpPr/>
            <p:nvPr/>
          </p:nvCxnSpPr>
          <p:spPr>
            <a:xfrm flipV="1">
              <a:off x="2994986"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6" name="Straight Connector 235"/>
            <p:cNvCxnSpPr/>
            <p:nvPr/>
          </p:nvCxnSpPr>
          <p:spPr>
            <a:xfrm flipV="1">
              <a:off x="3283018" y="1800555"/>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7" name="Straight Connector 236"/>
            <p:cNvCxnSpPr/>
            <p:nvPr/>
          </p:nvCxnSpPr>
          <p:spPr>
            <a:xfrm flipV="1">
              <a:off x="3563839"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8" name="Straight Connector 237"/>
            <p:cNvCxnSpPr/>
            <p:nvPr/>
          </p:nvCxnSpPr>
          <p:spPr>
            <a:xfrm flipV="1">
              <a:off x="3571050" y="2107934"/>
              <a:ext cx="135664" cy="13527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39" name="Straight Connector 238"/>
            <p:cNvCxnSpPr/>
            <p:nvPr/>
          </p:nvCxnSpPr>
          <p:spPr>
            <a:xfrm flipV="1">
              <a:off x="3559871" y="238960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40" name="Straight Connector 239"/>
            <p:cNvCxnSpPr/>
            <p:nvPr/>
          </p:nvCxnSpPr>
          <p:spPr>
            <a:xfrm flipV="1">
              <a:off x="3555638" y="2667375"/>
              <a:ext cx="159277" cy="16106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41" name="Straight Connector 240"/>
            <p:cNvCxnSpPr/>
            <p:nvPr/>
          </p:nvCxnSpPr>
          <p:spPr>
            <a:xfrm flipV="1">
              <a:off x="3572570" y="2949915"/>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43" name="Straight Connector 242"/>
            <p:cNvCxnSpPr/>
            <p:nvPr/>
          </p:nvCxnSpPr>
          <p:spPr>
            <a:xfrm>
              <a:off x="2281966" y="1790238"/>
              <a:ext cx="1424748" cy="464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45" name="Straight Connector 244"/>
            <p:cNvCxnSpPr/>
            <p:nvPr/>
          </p:nvCxnSpPr>
          <p:spPr>
            <a:xfrm>
              <a:off x="3710947" y="1790238"/>
              <a:ext cx="15412" cy="116787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sp>
        <p:nvSpPr>
          <p:cNvPr id="325" name="Rectangle 324"/>
          <p:cNvSpPr/>
          <p:nvPr/>
        </p:nvSpPr>
        <p:spPr>
          <a:xfrm>
            <a:off x="1364358" y="4438429"/>
            <a:ext cx="1307437" cy="9518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9" name="Group 248"/>
          <p:cNvGrpSpPr/>
          <p:nvPr/>
        </p:nvGrpSpPr>
        <p:grpSpPr>
          <a:xfrm>
            <a:off x="1082459" y="4434269"/>
            <a:ext cx="1599702" cy="1317969"/>
            <a:chOff x="2126657" y="1790238"/>
            <a:chExt cx="1599702" cy="1317969"/>
          </a:xfrm>
        </p:grpSpPr>
        <p:grpSp>
          <p:nvGrpSpPr>
            <p:cNvPr id="250" name="Group 249"/>
            <p:cNvGrpSpPr/>
            <p:nvPr/>
          </p:nvGrpSpPr>
          <p:grpSpPr>
            <a:xfrm>
              <a:off x="2126657" y="1956079"/>
              <a:ext cx="1441515" cy="1152128"/>
              <a:chOff x="1644750" y="4884151"/>
              <a:chExt cx="1441515" cy="1152128"/>
            </a:xfrm>
          </p:grpSpPr>
          <p:grpSp>
            <p:nvGrpSpPr>
              <p:cNvPr id="263" name="Group 262"/>
              <p:cNvGrpSpPr/>
              <p:nvPr/>
            </p:nvGrpSpPr>
            <p:grpSpPr>
              <a:xfrm>
                <a:off x="1646105" y="5748247"/>
                <a:ext cx="1440160" cy="288032"/>
                <a:chOff x="2347318" y="1652836"/>
                <a:chExt cx="1440160" cy="288032"/>
              </a:xfrm>
            </p:grpSpPr>
            <p:sp>
              <p:nvSpPr>
                <p:cNvPr id="282" name="Rectangle 281"/>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3" name="Rectangle 282"/>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4" name="Rectangle 283"/>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5" name="Rectangle 284"/>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6" name="Rectangle 285"/>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4" name="Group 263"/>
              <p:cNvGrpSpPr/>
              <p:nvPr/>
            </p:nvGrpSpPr>
            <p:grpSpPr>
              <a:xfrm>
                <a:off x="1644750" y="5460215"/>
                <a:ext cx="1440160" cy="288032"/>
                <a:chOff x="2347318" y="1652836"/>
                <a:chExt cx="1440160" cy="288032"/>
              </a:xfrm>
            </p:grpSpPr>
            <p:sp>
              <p:nvSpPr>
                <p:cNvPr id="277" name="Rectangle 276"/>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8" name="Rectangle 277"/>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9" name="Rectangle 278"/>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0" name="Rectangle 279"/>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1" name="Rectangle 280"/>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p:cNvGrpSpPr/>
              <p:nvPr/>
            </p:nvGrpSpPr>
            <p:grpSpPr>
              <a:xfrm>
                <a:off x="1644750" y="5172183"/>
                <a:ext cx="1440160" cy="288032"/>
                <a:chOff x="2347318" y="1652836"/>
                <a:chExt cx="1440160" cy="288032"/>
              </a:xfrm>
            </p:grpSpPr>
            <p:sp>
              <p:nvSpPr>
                <p:cNvPr id="272" name="Rectangle 271"/>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3" name="Rectangle 272"/>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4" name="Rectangle 273"/>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5" name="Rectangle 274"/>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6" name="Rectangle 275"/>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p:cNvGrpSpPr/>
              <p:nvPr/>
            </p:nvGrpSpPr>
            <p:grpSpPr>
              <a:xfrm>
                <a:off x="1644750" y="4884151"/>
                <a:ext cx="1440160" cy="288032"/>
                <a:chOff x="2347318" y="1652836"/>
                <a:chExt cx="1440160" cy="288032"/>
              </a:xfrm>
            </p:grpSpPr>
            <p:sp>
              <p:nvSpPr>
                <p:cNvPr id="267" name="Rectangle 266"/>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8" name="Rectangle 267"/>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9" name="Rectangle 268"/>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0" name="Rectangle 269"/>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1" name="Rectangle 270"/>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cxnSp>
          <p:nvCxnSpPr>
            <p:cNvPr id="251" name="Straight Connector 250"/>
            <p:cNvCxnSpPr/>
            <p:nvPr/>
          </p:nvCxnSpPr>
          <p:spPr>
            <a:xfrm flipV="1">
              <a:off x="2135123" y="1794471"/>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2" name="Straight Connector 251"/>
            <p:cNvCxnSpPr/>
            <p:nvPr/>
          </p:nvCxnSpPr>
          <p:spPr>
            <a:xfrm flipV="1">
              <a:off x="2420873"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3" name="Straight Connector 252"/>
            <p:cNvCxnSpPr/>
            <p:nvPr/>
          </p:nvCxnSpPr>
          <p:spPr>
            <a:xfrm flipV="1">
              <a:off x="2701116"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4" name="Straight Connector 253"/>
            <p:cNvCxnSpPr/>
            <p:nvPr/>
          </p:nvCxnSpPr>
          <p:spPr>
            <a:xfrm flipV="1">
              <a:off x="2994986"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5" name="Straight Connector 254"/>
            <p:cNvCxnSpPr/>
            <p:nvPr/>
          </p:nvCxnSpPr>
          <p:spPr>
            <a:xfrm flipV="1">
              <a:off x="3283018" y="1800555"/>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6" name="Straight Connector 255"/>
            <p:cNvCxnSpPr/>
            <p:nvPr/>
          </p:nvCxnSpPr>
          <p:spPr>
            <a:xfrm flipV="1">
              <a:off x="3563839"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7" name="Straight Connector 256"/>
            <p:cNvCxnSpPr/>
            <p:nvPr/>
          </p:nvCxnSpPr>
          <p:spPr>
            <a:xfrm flipV="1">
              <a:off x="3571050" y="2107934"/>
              <a:ext cx="135664" cy="13527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8" name="Straight Connector 257"/>
            <p:cNvCxnSpPr/>
            <p:nvPr/>
          </p:nvCxnSpPr>
          <p:spPr>
            <a:xfrm flipV="1">
              <a:off x="3559871" y="238960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59" name="Straight Connector 258"/>
            <p:cNvCxnSpPr/>
            <p:nvPr/>
          </p:nvCxnSpPr>
          <p:spPr>
            <a:xfrm flipV="1">
              <a:off x="3555638" y="2667375"/>
              <a:ext cx="159277" cy="16106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60" name="Straight Connector 259"/>
            <p:cNvCxnSpPr/>
            <p:nvPr/>
          </p:nvCxnSpPr>
          <p:spPr>
            <a:xfrm flipV="1">
              <a:off x="3572570" y="2949915"/>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61" name="Straight Connector 260"/>
            <p:cNvCxnSpPr/>
            <p:nvPr/>
          </p:nvCxnSpPr>
          <p:spPr>
            <a:xfrm>
              <a:off x="2281966" y="1790238"/>
              <a:ext cx="1424748" cy="464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62" name="Straight Connector 261"/>
            <p:cNvCxnSpPr/>
            <p:nvPr/>
          </p:nvCxnSpPr>
          <p:spPr>
            <a:xfrm>
              <a:off x="3710947" y="1796588"/>
              <a:ext cx="15412" cy="116787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sp>
        <p:nvSpPr>
          <p:cNvPr id="326" name="Rectangle 325"/>
          <p:cNvSpPr/>
          <p:nvPr/>
        </p:nvSpPr>
        <p:spPr>
          <a:xfrm>
            <a:off x="1078225" y="4801476"/>
            <a:ext cx="1307437" cy="9518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7" name="Group 286"/>
          <p:cNvGrpSpPr/>
          <p:nvPr/>
        </p:nvGrpSpPr>
        <p:grpSpPr>
          <a:xfrm>
            <a:off x="796544" y="4783715"/>
            <a:ext cx="1599702" cy="1317969"/>
            <a:chOff x="2126657" y="1790238"/>
            <a:chExt cx="1599702" cy="1317969"/>
          </a:xfrm>
        </p:grpSpPr>
        <p:grpSp>
          <p:nvGrpSpPr>
            <p:cNvPr id="288" name="Group 287"/>
            <p:cNvGrpSpPr/>
            <p:nvPr/>
          </p:nvGrpSpPr>
          <p:grpSpPr>
            <a:xfrm>
              <a:off x="2126657" y="1956079"/>
              <a:ext cx="1441515" cy="1152128"/>
              <a:chOff x="1644750" y="4884151"/>
              <a:chExt cx="1441515" cy="1152128"/>
            </a:xfrm>
          </p:grpSpPr>
          <p:grpSp>
            <p:nvGrpSpPr>
              <p:cNvPr id="301" name="Group 300"/>
              <p:cNvGrpSpPr/>
              <p:nvPr/>
            </p:nvGrpSpPr>
            <p:grpSpPr>
              <a:xfrm>
                <a:off x="1646105" y="5748247"/>
                <a:ext cx="1440160" cy="288032"/>
                <a:chOff x="2347318" y="1652836"/>
                <a:chExt cx="1440160" cy="288032"/>
              </a:xfrm>
            </p:grpSpPr>
            <p:sp>
              <p:nvSpPr>
                <p:cNvPr id="320" name="Rectangle 319"/>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1" name="Rectangle 320"/>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2" name="Rectangle 321"/>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3" name="Rectangle 322"/>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4" name="Rectangle 323"/>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2" name="Group 301"/>
              <p:cNvGrpSpPr/>
              <p:nvPr/>
            </p:nvGrpSpPr>
            <p:grpSpPr>
              <a:xfrm>
                <a:off x="1644750" y="5460215"/>
                <a:ext cx="1440160" cy="288032"/>
                <a:chOff x="2347318" y="1652836"/>
                <a:chExt cx="1440160" cy="288032"/>
              </a:xfrm>
            </p:grpSpPr>
            <p:sp>
              <p:nvSpPr>
                <p:cNvPr id="315" name="Rectangle 314"/>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6" name="Rectangle 315"/>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7" name="Rectangle 316"/>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8" name="Rectangle 317"/>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9" name="Rectangle 318"/>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3" name="Group 302"/>
              <p:cNvGrpSpPr/>
              <p:nvPr/>
            </p:nvGrpSpPr>
            <p:grpSpPr>
              <a:xfrm>
                <a:off x="1644750" y="5172183"/>
                <a:ext cx="1440160" cy="288032"/>
                <a:chOff x="2347318" y="1652836"/>
                <a:chExt cx="1440160" cy="288032"/>
              </a:xfrm>
            </p:grpSpPr>
            <p:sp>
              <p:nvSpPr>
                <p:cNvPr id="310" name="Rectangle 309"/>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1" name="Rectangle 310"/>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2" name="Rectangle 311"/>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3" name="Rectangle 312"/>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4" name="Rectangle 313"/>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4" name="Group 303"/>
              <p:cNvGrpSpPr/>
              <p:nvPr/>
            </p:nvGrpSpPr>
            <p:grpSpPr>
              <a:xfrm>
                <a:off x="1644750" y="4884151"/>
                <a:ext cx="1440160" cy="288032"/>
                <a:chOff x="2347318" y="1652836"/>
                <a:chExt cx="1440160" cy="288032"/>
              </a:xfrm>
            </p:grpSpPr>
            <p:sp>
              <p:nvSpPr>
                <p:cNvPr id="305" name="Rectangle 304"/>
                <p:cNvSpPr/>
                <p:nvPr/>
              </p:nvSpPr>
              <p:spPr>
                <a:xfrm>
                  <a:off x="2347318"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6" name="Rectangle 305"/>
                <p:cNvSpPr/>
                <p:nvPr/>
              </p:nvSpPr>
              <p:spPr>
                <a:xfrm>
                  <a:off x="2635350"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7" name="Rectangle 306"/>
                <p:cNvSpPr/>
                <p:nvPr/>
              </p:nvSpPr>
              <p:spPr>
                <a:xfrm>
                  <a:off x="2923382"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8" name="Rectangle 307"/>
                <p:cNvSpPr/>
                <p:nvPr/>
              </p:nvSpPr>
              <p:spPr>
                <a:xfrm>
                  <a:off x="3211414"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9" name="Rectangle 308"/>
                <p:cNvSpPr/>
                <p:nvPr/>
              </p:nvSpPr>
              <p:spPr>
                <a:xfrm>
                  <a:off x="3499446" y="1652836"/>
                  <a:ext cx="288032" cy="288032"/>
                </a:xfrm>
                <a:prstGeom prst="rect">
                  <a:avLst/>
                </a:prstGeom>
                <a:ln w="12700"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cxnSp>
          <p:nvCxnSpPr>
            <p:cNvPr id="289" name="Straight Connector 288"/>
            <p:cNvCxnSpPr/>
            <p:nvPr/>
          </p:nvCxnSpPr>
          <p:spPr>
            <a:xfrm flipV="1">
              <a:off x="2135123" y="1794471"/>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0" name="Straight Connector 289"/>
            <p:cNvCxnSpPr/>
            <p:nvPr/>
          </p:nvCxnSpPr>
          <p:spPr>
            <a:xfrm flipV="1">
              <a:off x="2420873"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1" name="Straight Connector 290"/>
            <p:cNvCxnSpPr/>
            <p:nvPr/>
          </p:nvCxnSpPr>
          <p:spPr>
            <a:xfrm flipV="1">
              <a:off x="2701116"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2" name="Straight Connector 291"/>
            <p:cNvCxnSpPr/>
            <p:nvPr/>
          </p:nvCxnSpPr>
          <p:spPr>
            <a:xfrm flipV="1">
              <a:off x="2994986"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3" name="Straight Connector 292"/>
            <p:cNvCxnSpPr/>
            <p:nvPr/>
          </p:nvCxnSpPr>
          <p:spPr>
            <a:xfrm flipV="1">
              <a:off x="3283018" y="1800555"/>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4" name="Straight Connector 293"/>
            <p:cNvCxnSpPr/>
            <p:nvPr/>
          </p:nvCxnSpPr>
          <p:spPr>
            <a:xfrm flipV="1">
              <a:off x="3563839" y="179488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5" name="Straight Connector 294"/>
            <p:cNvCxnSpPr/>
            <p:nvPr/>
          </p:nvCxnSpPr>
          <p:spPr>
            <a:xfrm flipV="1">
              <a:off x="3571050" y="2107934"/>
              <a:ext cx="135664" cy="13527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6" name="Straight Connector 295"/>
            <p:cNvCxnSpPr/>
            <p:nvPr/>
          </p:nvCxnSpPr>
          <p:spPr>
            <a:xfrm flipV="1">
              <a:off x="3559871" y="2389606"/>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7" name="Straight Connector 296"/>
            <p:cNvCxnSpPr/>
            <p:nvPr/>
          </p:nvCxnSpPr>
          <p:spPr>
            <a:xfrm flipV="1">
              <a:off x="3555638" y="2667375"/>
              <a:ext cx="159277" cy="16106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8" name="Straight Connector 297"/>
            <p:cNvCxnSpPr/>
            <p:nvPr/>
          </p:nvCxnSpPr>
          <p:spPr>
            <a:xfrm flipV="1">
              <a:off x="3572570" y="2949915"/>
              <a:ext cx="151076" cy="15552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299" name="Straight Connector 298"/>
            <p:cNvCxnSpPr/>
            <p:nvPr/>
          </p:nvCxnSpPr>
          <p:spPr>
            <a:xfrm>
              <a:off x="2281966" y="1790238"/>
              <a:ext cx="1424748" cy="464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300" name="Straight Connector 299"/>
            <p:cNvCxnSpPr/>
            <p:nvPr/>
          </p:nvCxnSpPr>
          <p:spPr>
            <a:xfrm>
              <a:off x="3710947" y="1790238"/>
              <a:ext cx="15412" cy="116787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cxnSp>
        <p:nvCxnSpPr>
          <p:cNvPr id="328" name="Straight Connector 327"/>
          <p:cNvCxnSpPr/>
          <p:nvPr/>
        </p:nvCxnSpPr>
        <p:spPr>
          <a:xfrm>
            <a:off x="2774045" y="2000250"/>
            <a:ext cx="1345527" cy="6350"/>
          </a:xfrm>
          <a:prstGeom prst="line">
            <a:avLst/>
          </a:prstGeom>
        </p:spPr>
        <p:style>
          <a:lnRef idx="1">
            <a:schemeClr val="dk1"/>
          </a:lnRef>
          <a:fillRef idx="0">
            <a:schemeClr val="dk1"/>
          </a:fillRef>
          <a:effectRef idx="0">
            <a:schemeClr val="dk1"/>
          </a:effectRef>
          <a:fontRef idx="minor">
            <a:schemeClr val="tx1"/>
          </a:fontRef>
        </p:style>
      </p:cxnSp>
      <p:sp>
        <p:nvSpPr>
          <p:cNvPr id="330" name="TextBox 329"/>
          <p:cNvSpPr txBox="1"/>
          <p:nvPr/>
        </p:nvSpPr>
        <p:spPr>
          <a:xfrm>
            <a:off x="3300646" y="1643618"/>
            <a:ext cx="318229" cy="369332"/>
          </a:xfrm>
          <a:prstGeom prst="rect">
            <a:avLst/>
          </a:prstGeom>
          <a:noFill/>
        </p:spPr>
        <p:txBody>
          <a:bodyPr wrap="none" rtlCol="0">
            <a:spAutoFit/>
          </a:bodyPr>
          <a:lstStyle/>
          <a:p>
            <a:r>
              <a:rPr lang="en-US" dirty="0" smtClean="0"/>
              <a:t>A</a:t>
            </a:r>
            <a:endParaRPr lang="en-US" dirty="0"/>
          </a:p>
        </p:txBody>
      </p:sp>
      <p:cxnSp>
        <p:nvCxnSpPr>
          <p:cNvPr id="332" name="Straight Connector 331"/>
          <p:cNvCxnSpPr/>
          <p:nvPr/>
        </p:nvCxnSpPr>
        <p:spPr>
          <a:xfrm flipV="1">
            <a:off x="1938817" y="2159958"/>
            <a:ext cx="416078" cy="401215"/>
          </a:xfrm>
          <a:prstGeom prst="line">
            <a:avLst/>
          </a:prstGeom>
        </p:spPr>
        <p:style>
          <a:lnRef idx="1">
            <a:schemeClr val="dk1"/>
          </a:lnRef>
          <a:fillRef idx="0">
            <a:schemeClr val="dk1"/>
          </a:fillRef>
          <a:effectRef idx="0">
            <a:schemeClr val="dk1"/>
          </a:effectRef>
          <a:fontRef idx="minor">
            <a:schemeClr val="tx1"/>
          </a:fontRef>
        </p:style>
      </p:cxnSp>
      <p:sp>
        <p:nvSpPr>
          <p:cNvPr id="333" name="TextBox 332"/>
          <p:cNvSpPr txBox="1"/>
          <p:nvPr/>
        </p:nvSpPr>
        <p:spPr>
          <a:xfrm>
            <a:off x="1900734" y="2061454"/>
            <a:ext cx="312906" cy="369332"/>
          </a:xfrm>
          <a:prstGeom prst="rect">
            <a:avLst/>
          </a:prstGeom>
          <a:noFill/>
        </p:spPr>
        <p:txBody>
          <a:bodyPr wrap="none" rtlCol="0">
            <a:spAutoFit/>
          </a:bodyPr>
          <a:lstStyle/>
          <a:p>
            <a:r>
              <a:rPr lang="en-US" dirty="0"/>
              <a:t>C</a:t>
            </a:r>
          </a:p>
        </p:txBody>
      </p:sp>
      <p:cxnSp>
        <p:nvCxnSpPr>
          <p:cNvPr id="335" name="Straight Connector 334"/>
          <p:cNvCxnSpPr/>
          <p:nvPr/>
        </p:nvCxnSpPr>
        <p:spPr>
          <a:xfrm>
            <a:off x="2089893" y="2584917"/>
            <a:ext cx="0" cy="1160179"/>
          </a:xfrm>
          <a:prstGeom prst="line">
            <a:avLst/>
          </a:prstGeom>
        </p:spPr>
        <p:style>
          <a:lnRef idx="1">
            <a:schemeClr val="dk1"/>
          </a:lnRef>
          <a:fillRef idx="0">
            <a:schemeClr val="dk1"/>
          </a:fillRef>
          <a:effectRef idx="0">
            <a:schemeClr val="dk1"/>
          </a:effectRef>
          <a:fontRef idx="minor">
            <a:schemeClr val="tx1"/>
          </a:fontRef>
        </p:style>
      </p:cxnSp>
      <p:sp>
        <p:nvSpPr>
          <p:cNvPr id="336" name="TextBox 335"/>
          <p:cNvSpPr txBox="1"/>
          <p:nvPr/>
        </p:nvSpPr>
        <p:spPr>
          <a:xfrm>
            <a:off x="1796452" y="2979427"/>
            <a:ext cx="312906" cy="369332"/>
          </a:xfrm>
          <a:prstGeom prst="rect">
            <a:avLst/>
          </a:prstGeom>
          <a:noFill/>
        </p:spPr>
        <p:txBody>
          <a:bodyPr wrap="none" rtlCol="0">
            <a:spAutoFit/>
          </a:bodyPr>
          <a:lstStyle/>
          <a:p>
            <a:r>
              <a:rPr lang="en-US" dirty="0"/>
              <a:t>B</a:t>
            </a:r>
          </a:p>
        </p:txBody>
      </p:sp>
      <p:sp>
        <p:nvSpPr>
          <p:cNvPr id="327" name="Title 1"/>
          <p:cNvSpPr txBox="1">
            <a:spLocks/>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t>Associativity of multiplication</a:t>
            </a:r>
            <a:endParaRPr lang="en-US" dirty="0"/>
          </a:p>
        </p:txBody>
      </p:sp>
      <p:sp>
        <p:nvSpPr>
          <p:cNvPr id="3" name="Slide Number Placeholder 2"/>
          <p:cNvSpPr>
            <a:spLocks noGrp="1"/>
          </p:cNvSpPr>
          <p:nvPr>
            <p:ph type="sldNum" sz="quarter" idx="12"/>
          </p:nvPr>
        </p:nvSpPr>
        <p:spPr/>
        <p:txBody>
          <a:bodyPr/>
          <a:lstStyle/>
          <a:p>
            <a:fld id="{74A7248A-93BC-6C45-A240-D1109F9E3301}" type="slidenum">
              <a:rPr lang="en-US" smtClean="0"/>
              <a:pPr/>
              <a:t>19</a:t>
            </a:fld>
            <a:endParaRPr lang="en-US"/>
          </a:p>
        </p:txBody>
      </p:sp>
    </p:spTree>
    <p:extLst>
      <p:ext uri="{BB962C8B-B14F-4D97-AF65-F5344CB8AC3E}">
        <p14:creationId xmlns:p14="http://schemas.microsoft.com/office/powerpoint/2010/main" val="1001145739"/>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a:t>
            </a:r>
            <a:r>
              <a:rPr lang="en-US" i="1" dirty="0" smtClean="0"/>
              <a:t>2</a:t>
            </a:r>
            <a:r>
              <a:rPr lang="en-US" i="1" baseline="30000" dirty="0" smtClean="0"/>
              <a:t>n </a:t>
            </a:r>
            <a:r>
              <a:rPr lang="en-US" i="1" dirty="0"/>
              <a:t>−</a:t>
            </a:r>
            <a:r>
              <a:rPr lang="en-US" i="1" dirty="0" smtClean="0"/>
              <a:t> 1</a:t>
            </a:r>
            <a:r>
              <a:rPr lang="en-US" dirty="0" smtClean="0"/>
              <a:t> prime?</a:t>
            </a:r>
            <a:endParaRPr lang="en-US" dirty="0"/>
          </a:p>
        </p:txBody>
      </p:sp>
      <p:sp>
        <p:nvSpPr>
          <p:cNvPr id="3" name="Content Placeholder 2"/>
          <p:cNvSpPr>
            <a:spLocks noGrp="1"/>
          </p:cNvSpPr>
          <p:nvPr>
            <p:ph idx="1"/>
          </p:nvPr>
        </p:nvSpPr>
        <p:spPr/>
        <p:txBody>
          <a:bodyPr/>
          <a:lstStyle/>
          <a:p>
            <a:r>
              <a:rPr lang="en-US" sz="2800" dirty="0" smtClean="0"/>
              <a:t>Greeks: true for </a:t>
            </a:r>
            <a:r>
              <a:rPr lang="en-US" sz="2800" i="1" dirty="0" smtClean="0"/>
              <a:t>n = 2, 3, 5, 7, </a:t>
            </a:r>
            <a:r>
              <a:rPr lang="en-US" sz="2800" i="1" dirty="0" smtClean="0">
                <a:solidFill>
                  <a:srgbClr val="0000FF"/>
                </a:solidFill>
              </a:rPr>
              <a:t>13</a:t>
            </a:r>
            <a:endParaRPr lang="en-US" sz="2800" dirty="0" smtClean="0">
              <a:solidFill>
                <a:srgbClr val="0000FF"/>
              </a:solidFill>
            </a:endParaRPr>
          </a:p>
          <a:p>
            <a:r>
              <a:rPr lang="en-US" sz="2800" dirty="0" smtClean="0"/>
              <a:t>Hudalricus Regius (1536): false for </a:t>
            </a:r>
            <a:r>
              <a:rPr lang="en-US" sz="2800" i="1" dirty="0" smtClean="0"/>
              <a:t>n = 11</a:t>
            </a:r>
            <a:r>
              <a:rPr lang="en-US" sz="2800" dirty="0" smtClean="0"/>
              <a:t> </a:t>
            </a:r>
          </a:p>
          <a:p>
            <a:pPr marL="457200" lvl="1" indent="0">
              <a:buNone/>
            </a:pPr>
            <a:r>
              <a:rPr lang="en-US" sz="2400" i="1" dirty="0" smtClean="0"/>
              <a:t>      2</a:t>
            </a:r>
            <a:r>
              <a:rPr lang="en-US" sz="2400" i="1" baseline="30000" dirty="0" smtClean="0"/>
              <a:t>11</a:t>
            </a:r>
            <a:r>
              <a:rPr lang="en-US" sz="2400" i="1" dirty="0" smtClean="0"/>
              <a:t> − 1 </a:t>
            </a:r>
            <a:r>
              <a:rPr lang="en-US" sz="2400" i="1" dirty="0"/>
              <a:t>= </a:t>
            </a:r>
            <a:r>
              <a:rPr lang="en-US" sz="2400" i="1" dirty="0" smtClean="0"/>
              <a:t>2047 = 23×89</a:t>
            </a:r>
          </a:p>
          <a:p>
            <a:r>
              <a:rPr lang="en-US" sz="2800" dirty="0" smtClean="0"/>
              <a:t>Pietro Cataldi (1603): true for </a:t>
            </a:r>
            <a:r>
              <a:rPr lang="en-US" sz="2800" i="1" dirty="0" smtClean="0"/>
              <a:t>n = 17, 19</a:t>
            </a:r>
          </a:p>
          <a:p>
            <a:r>
              <a:rPr lang="en-US" sz="2800" i="1" dirty="0"/>
              <a:t> </a:t>
            </a:r>
            <a:r>
              <a:rPr lang="en-US" sz="2800" i="1" dirty="0" smtClean="0"/>
              <a:t>                                  </a:t>
            </a:r>
            <a:r>
              <a:rPr lang="en-US" sz="2800" dirty="0" smtClean="0"/>
              <a:t>true</a:t>
            </a:r>
            <a:r>
              <a:rPr lang="en-US" sz="2800" i="1" dirty="0" smtClean="0"/>
              <a:t> for n = </a:t>
            </a:r>
            <a:r>
              <a:rPr lang="en-US" sz="2800" dirty="0">
                <a:solidFill>
                  <a:srgbClr val="FF0000"/>
                </a:solidFill>
              </a:rPr>
              <a:t>23</a:t>
            </a:r>
            <a:r>
              <a:rPr lang="en-US" sz="2800" dirty="0"/>
              <a:t>, </a:t>
            </a:r>
            <a:r>
              <a:rPr lang="en-US" sz="2800" b="1" dirty="0">
                <a:solidFill>
                  <a:srgbClr val="FF0000"/>
                </a:solidFill>
              </a:rPr>
              <a:t>29</a:t>
            </a:r>
            <a:r>
              <a:rPr lang="en-US" sz="2800" dirty="0"/>
              <a:t>, </a:t>
            </a:r>
            <a:r>
              <a:rPr lang="en-US" sz="2800" dirty="0" smtClean="0"/>
              <a:t>31, </a:t>
            </a:r>
            <a:r>
              <a:rPr lang="en-US" sz="2800" dirty="0" smtClean="0">
                <a:solidFill>
                  <a:srgbClr val="FF0000"/>
                </a:solidFill>
              </a:rPr>
              <a:t>37</a:t>
            </a:r>
          </a:p>
          <a:p>
            <a:r>
              <a:rPr lang="en-US" sz="2800" dirty="0" smtClean="0">
                <a:solidFill>
                  <a:srgbClr val="000000"/>
                </a:solidFill>
              </a:rPr>
              <a:t>Fermat discovered that</a:t>
            </a:r>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800600"/>
            <a:ext cx="7599725" cy="1097103"/>
          </a:xfrm>
          <a:prstGeom prst="rect">
            <a:avLst/>
          </a:prstGeom>
        </p:spPr>
      </p:pic>
      <p:sp>
        <p:nvSpPr>
          <p:cNvPr id="8" name="Slide Number Placeholder 7"/>
          <p:cNvSpPr>
            <a:spLocks noGrp="1"/>
          </p:cNvSpPr>
          <p:nvPr>
            <p:ph type="sldNum" sz="quarter" idx="12"/>
          </p:nvPr>
        </p:nvSpPr>
        <p:spPr/>
        <p:txBody>
          <a:bodyPr/>
          <a:lstStyle/>
          <a:p>
            <a:fld id="{4AA04D0C-89BA-0845-9137-904D20B84DDB}" type="slidenum">
              <a:rPr lang="en-US" smtClean="0"/>
              <a:pPr/>
              <a:t>190</a:t>
            </a:fld>
            <a:endParaRPr lang="en-US"/>
          </a:p>
        </p:txBody>
      </p:sp>
    </p:spTree>
    <p:extLst>
      <p:ext uri="{BB962C8B-B14F-4D97-AF65-F5344CB8AC3E}">
        <p14:creationId xmlns:p14="http://schemas.microsoft.com/office/powerpoint/2010/main" val="3100584156"/>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Mersenne primes</a:t>
            </a:r>
            <a:endParaRPr lang="en-US" dirty="0"/>
          </a:p>
        </p:txBody>
      </p:sp>
      <p:sp>
        <p:nvSpPr>
          <p:cNvPr id="3" name="Content Placeholder 2"/>
          <p:cNvSpPr>
            <a:spLocks noGrp="1"/>
          </p:cNvSpPr>
          <p:nvPr>
            <p:ph idx="1"/>
          </p:nvPr>
        </p:nvSpPr>
        <p:spPr/>
        <p:txBody>
          <a:bodyPr/>
          <a:lstStyle/>
          <a:p>
            <a:pPr marL="0" indent="0">
              <a:buNone/>
            </a:pPr>
            <a:r>
              <a:rPr lang="en-US" dirty="0" smtClean="0"/>
              <a:t>In 1644 in </a:t>
            </a:r>
            <a:r>
              <a:rPr lang="en-US" dirty="0"/>
              <a:t>his book </a:t>
            </a:r>
            <a:r>
              <a:rPr lang="en-US" i="1" dirty="0"/>
              <a:t>Cogitata </a:t>
            </a:r>
            <a:r>
              <a:rPr lang="en-US" i="1" dirty="0" smtClean="0"/>
              <a:t>Physico Mathematica</a:t>
            </a:r>
            <a:r>
              <a:rPr lang="en-US" dirty="0" smtClean="0"/>
              <a:t>, Mersenne states that if </a:t>
            </a:r>
            <a:r>
              <a:rPr lang="en-US" i="1" dirty="0" smtClean="0"/>
              <a:t>n ≤ 257</a:t>
            </a:r>
            <a:r>
              <a:rPr lang="en-US" dirty="0" smtClean="0"/>
              <a:t> then </a:t>
            </a:r>
            <a:r>
              <a:rPr lang="en-US" i="1" dirty="0" smtClean="0"/>
              <a:t>2</a:t>
            </a:r>
            <a:r>
              <a:rPr lang="en-US" i="1" baseline="30000" dirty="0"/>
              <a:t>n</a:t>
            </a:r>
            <a:r>
              <a:rPr lang="en-US" i="1" dirty="0" smtClean="0"/>
              <a:t>-1</a:t>
            </a:r>
            <a:r>
              <a:rPr lang="en-US" dirty="0" smtClean="0"/>
              <a:t> is prime if and only if n =</a:t>
            </a:r>
          </a:p>
          <a:p>
            <a:pPr marL="0" indent="0">
              <a:buNone/>
            </a:pPr>
            <a:r>
              <a:rPr lang="en-US" i="1" dirty="0" smtClean="0">
                <a:solidFill>
                  <a:srgbClr val="008000"/>
                </a:solidFill>
              </a:rPr>
              <a:t>2, 3, 5, 7</a:t>
            </a:r>
            <a:r>
              <a:rPr lang="en-US" i="1" dirty="0" smtClean="0"/>
              <a:t>, </a:t>
            </a:r>
            <a:r>
              <a:rPr lang="en-US" i="1" dirty="0" smtClean="0">
                <a:solidFill>
                  <a:srgbClr val="0000FF"/>
                </a:solidFill>
              </a:rPr>
              <a:t>13, 17, 19</a:t>
            </a:r>
            <a:r>
              <a:rPr lang="en-US" i="1" dirty="0" smtClean="0"/>
              <a:t>, 31, </a:t>
            </a:r>
            <a:r>
              <a:rPr lang="en-US" i="1" dirty="0" smtClean="0">
                <a:solidFill>
                  <a:srgbClr val="FF0000"/>
                </a:solidFill>
              </a:rPr>
              <a:t>67</a:t>
            </a:r>
            <a:r>
              <a:rPr lang="en-US" i="1" dirty="0" smtClean="0"/>
              <a:t>, 127, </a:t>
            </a:r>
            <a:r>
              <a:rPr lang="en-US" i="1" dirty="0" smtClean="0">
                <a:solidFill>
                  <a:srgbClr val="FF0000"/>
                </a:solidFill>
              </a:rPr>
              <a:t>257</a:t>
            </a:r>
          </a:p>
          <a:p>
            <a:pPr marL="0" indent="0">
              <a:buNone/>
            </a:pPr>
            <a:endParaRPr lang="en-US" i="1" dirty="0" smtClean="0">
              <a:solidFill>
                <a:srgbClr val="FF0000"/>
              </a:solidFill>
            </a:endParaRPr>
          </a:p>
          <a:p>
            <a:pPr marL="0" indent="0">
              <a:buNone/>
            </a:pPr>
            <a:r>
              <a:rPr lang="en-US" i="1" dirty="0" smtClean="0">
                <a:solidFill>
                  <a:srgbClr val="000000"/>
                </a:solidFill>
              </a:rPr>
              <a:t>67</a:t>
            </a:r>
            <a:r>
              <a:rPr lang="en-US" dirty="0" smtClean="0">
                <a:solidFill>
                  <a:srgbClr val="000000"/>
                </a:solidFill>
              </a:rPr>
              <a:t> might be a misprint for </a:t>
            </a:r>
            <a:r>
              <a:rPr lang="en-US" i="1" dirty="0" smtClean="0">
                <a:solidFill>
                  <a:srgbClr val="000000"/>
                </a:solidFill>
              </a:rPr>
              <a:t>61</a:t>
            </a:r>
            <a:r>
              <a:rPr lang="en-US" dirty="0" smtClean="0">
                <a:solidFill>
                  <a:srgbClr val="000000"/>
                </a:solidFill>
              </a:rPr>
              <a:t>.</a:t>
            </a:r>
          </a:p>
          <a:p>
            <a:pPr marL="0" indent="0">
              <a:buNone/>
            </a:pPr>
            <a:endParaRPr lang="en-US" dirty="0">
              <a:solidFill>
                <a:srgbClr val="000000"/>
              </a:solidFill>
            </a:endParaRPr>
          </a:p>
          <a:p>
            <a:pPr marL="0" indent="0">
              <a:buNone/>
            </a:pPr>
            <a:r>
              <a:rPr lang="en-US" dirty="0" smtClean="0">
                <a:solidFill>
                  <a:srgbClr val="000000"/>
                </a:solidFill>
              </a:rPr>
              <a:t>Mersenne missed: 89, 107</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191</a:t>
            </a:fld>
            <a:endParaRPr lang="en-US"/>
          </a:p>
        </p:txBody>
      </p:sp>
    </p:spTree>
    <p:extLst>
      <p:ext uri="{BB962C8B-B14F-4D97-AF65-F5344CB8AC3E}">
        <p14:creationId xmlns:p14="http://schemas.microsoft.com/office/powerpoint/2010/main" val="1458306313"/>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Letter from Fermat to Mersenne</a:t>
            </a:r>
            <a:endParaRPr lang="en-US" dirty="0"/>
          </a:p>
        </p:txBody>
      </p:sp>
      <p:sp>
        <p:nvSpPr>
          <p:cNvPr id="3" name="Content Placeholder 2"/>
          <p:cNvSpPr>
            <a:spLocks noGrp="1"/>
          </p:cNvSpPr>
          <p:nvPr>
            <p:ph idx="1"/>
          </p:nvPr>
        </p:nvSpPr>
        <p:spPr/>
        <p:txBody>
          <a:bodyPr/>
          <a:lstStyle/>
          <a:p>
            <a:pPr marL="0" indent="0">
              <a:buNone/>
            </a:pPr>
            <a:r>
              <a:rPr lang="en-US" dirty="0" smtClean="0"/>
              <a:t>In June 1640 Fermat states that his factorization of </a:t>
            </a:r>
            <a:r>
              <a:rPr lang="en-US" i="1" dirty="0" smtClean="0"/>
              <a:t>2</a:t>
            </a:r>
            <a:r>
              <a:rPr lang="en-US" i="1" baseline="30000" dirty="0" smtClean="0"/>
              <a:t>37 </a:t>
            </a:r>
            <a:r>
              <a:rPr lang="en-US" i="1" dirty="0"/>
              <a:t>−</a:t>
            </a:r>
            <a:r>
              <a:rPr lang="en-US" i="1" dirty="0" smtClean="0"/>
              <a:t> 1 </a:t>
            </a:r>
            <a:r>
              <a:rPr lang="en-US" dirty="0" smtClean="0"/>
              <a:t>depends on the following three discoveries:</a:t>
            </a:r>
          </a:p>
          <a:p>
            <a:pPr marL="514350" indent="-514350">
              <a:buFont typeface="+mj-lt"/>
              <a:buAutoNum type="arabicPeriod"/>
            </a:pPr>
            <a:r>
              <a:rPr lang="en-US" dirty="0" smtClean="0"/>
              <a:t>If </a:t>
            </a:r>
            <a:r>
              <a:rPr lang="en-US" i="1" dirty="0" smtClean="0"/>
              <a:t>n</a:t>
            </a:r>
            <a:r>
              <a:rPr lang="en-US" dirty="0" smtClean="0"/>
              <a:t> is not a prime, </a:t>
            </a:r>
            <a:r>
              <a:rPr lang="en-US" i="1" dirty="0" smtClean="0"/>
              <a:t>2</a:t>
            </a:r>
            <a:r>
              <a:rPr lang="en-US" i="1" baseline="30000" dirty="0" smtClean="0"/>
              <a:t>n </a:t>
            </a:r>
            <a:r>
              <a:rPr lang="en-US" i="1" dirty="0"/>
              <a:t>−</a:t>
            </a:r>
            <a:r>
              <a:rPr lang="en-US" i="1" dirty="0" smtClean="0"/>
              <a:t> 1 </a:t>
            </a:r>
            <a:r>
              <a:rPr lang="en-US" dirty="0" smtClean="0"/>
              <a:t>is not a prime.</a:t>
            </a:r>
          </a:p>
          <a:p>
            <a:pPr marL="514350" indent="-514350">
              <a:buFont typeface="+mj-lt"/>
              <a:buAutoNum type="arabicPeriod"/>
            </a:pPr>
            <a:r>
              <a:rPr lang="en-US" dirty="0" smtClean="0"/>
              <a:t>If </a:t>
            </a:r>
            <a:r>
              <a:rPr lang="en-US" i="1" dirty="0" smtClean="0"/>
              <a:t>n</a:t>
            </a:r>
            <a:r>
              <a:rPr lang="en-US" dirty="0" smtClean="0"/>
              <a:t> is a prime, </a:t>
            </a:r>
            <a:r>
              <a:rPr lang="en-US" i="1" dirty="0"/>
              <a:t>2</a:t>
            </a:r>
            <a:r>
              <a:rPr lang="en-US" i="1" baseline="30000" dirty="0"/>
              <a:t>n </a:t>
            </a:r>
            <a:r>
              <a:rPr lang="en-US" i="1" dirty="0"/>
              <a:t>− </a:t>
            </a:r>
            <a:r>
              <a:rPr lang="en-US" i="1" dirty="0" smtClean="0"/>
              <a:t>2 </a:t>
            </a:r>
            <a:r>
              <a:rPr lang="en-US" dirty="0"/>
              <a:t>is </a:t>
            </a:r>
            <a:r>
              <a:rPr lang="en-US" dirty="0" smtClean="0"/>
              <a:t>a multiple of </a:t>
            </a:r>
            <a:r>
              <a:rPr lang="en-US" i="1" dirty="0" smtClean="0"/>
              <a:t>2n</a:t>
            </a:r>
            <a:r>
              <a:rPr lang="en-US" dirty="0" smtClean="0"/>
              <a:t>.</a:t>
            </a:r>
          </a:p>
          <a:p>
            <a:pPr marL="514350" indent="-514350">
              <a:buFont typeface="+mj-lt"/>
              <a:buAutoNum type="arabicPeriod"/>
            </a:pPr>
            <a:r>
              <a:rPr lang="en-US" dirty="0" smtClean="0"/>
              <a:t>If </a:t>
            </a:r>
            <a:r>
              <a:rPr lang="en-US" i="1" dirty="0" smtClean="0"/>
              <a:t>n</a:t>
            </a:r>
            <a:r>
              <a:rPr lang="en-US" dirty="0" smtClean="0"/>
              <a:t> is a prime, and </a:t>
            </a:r>
            <a:r>
              <a:rPr lang="en-US" i="1" dirty="0" smtClean="0"/>
              <a:t>p</a:t>
            </a:r>
            <a:r>
              <a:rPr lang="en-US" dirty="0" smtClean="0"/>
              <a:t> is a prime divisor of </a:t>
            </a:r>
            <a:r>
              <a:rPr lang="en-US" i="1" dirty="0"/>
              <a:t>2</a:t>
            </a:r>
            <a:r>
              <a:rPr lang="en-US" i="1" baseline="30000" dirty="0"/>
              <a:t>n </a:t>
            </a:r>
            <a:r>
              <a:rPr lang="en-US" i="1" dirty="0"/>
              <a:t>− </a:t>
            </a:r>
            <a:r>
              <a:rPr lang="en-US" i="1" dirty="0" smtClean="0"/>
              <a:t>1</a:t>
            </a:r>
            <a:r>
              <a:rPr lang="en-US" dirty="0" smtClean="0"/>
              <a:t>, then </a:t>
            </a:r>
            <a:r>
              <a:rPr lang="en-US" i="1" dirty="0" smtClean="0"/>
              <a:t>p</a:t>
            </a:r>
            <a:r>
              <a:rPr lang="en-US" dirty="0" smtClean="0"/>
              <a:t> </a:t>
            </a:r>
            <a:r>
              <a:rPr lang="en-US" i="1" dirty="0"/>
              <a:t>− </a:t>
            </a:r>
            <a:r>
              <a:rPr lang="en-US" i="1" dirty="0" smtClean="0"/>
              <a:t>1</a:t>
            </a:r>
            <a:r>
              <a:rPr lang="en-US" dirty="0" smtClean="0"/>
              <a:t> is a multiple of </a:t>
            </a:r>
            <a:r>
              <a:rPr lang="en-US" i="1" dirty="0" smtClean="0"/>
              <a:t>n</a:t>
            </a:r>
            <a:r>
              <a:rPr lang="en-US" dirty="0" smtClean="0"/>
              <a:t>.</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192</a:t>
            </a:fld>
            <a:endParaRPr lang="en-US"/>
          </a:p>
        </p:txBody>
      </p:sp>
    </p:spTree>
    <p:extLst>
      <p:ext uri="{BB962C8B-B14F-4D97-AF65-F5344CB8AC3E}">
        <p14:creationId xmlns:p14="http://schemas.microsoft.com/office/powerpoint/2010/main" val="2122595193"/>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Factoring </a:t>
            </a:r>
            <a:r>
              <a:rPr lang="en-US" i="1" dirty="0"/>
              <a:t>2</a:t>
            </a:r>
            <a:r>
              <a:rPr lang="en-US" i="1" baseline="30000" dirty="0"/>
              <a:t>37 </a:t>
            </a:r>
            <a:r>
              <a:rPr lang="en-US" i="1" dirty="0"/>
              <a:t>− 1 </a:t>
            </a:r>
            <a:r>
              <a:rPr lang="en-US" baseline="30000" dirty="0" smtClean="0"/>
              <a:t> </a:t>
            </a:r>
            <a:endParaRPr lang="en-US" dirty="0"/>
          </a:p>
        </p:txBody>
      </p:sp>
      <p:sp>
        <p:nvSpPr>
          <p:cNvPr id="3" name="Content Placeholder 2"/>
          <p:cNvSpPr>
            <a:spLocks noGrp="1"/>
          </p:cNvSpPr>
          <p:nvPr>
            <p:ph idx="1"/>
          </p:nvPr>
        </p:nvSpPr>
        <p:spPr/>
        <p:txBody>
          <a:bodyPr/>
          <a:lstStyle/>
          <a:p>
            <a:r>
              <a:rPr lang="en-US" dirty="0" smtClean="0"/>
              <a:t>It has a prime factor </a:t>
            </a:r>
            <a:r>
              <a:rPr lang="en-US" i="1" dirty="0" smtClean="0"/>
              <a:t>p.</a:t>
            </a:r>
            <a:r>
              <a:rPr lang="en-US" dirty="0" smtClean="0"/>
              <a:t> </a:t>
            </a:r>
          </a:p>
          <a:p>
            <a:r>
              <a:rPr lang="en-US" i="1" dirty="0" smtClean="0"/>
              <a:t>p </a:t>
            </a:r>
            <a:r>
              <a:rPr lang="en-US" i="1" dirty="0"/>
              <a:t>− </a:t>
            </a:r>
            <a:r>
              <a:rPr lang="en-US" i="1" dirty="0" smtClean="0"/>
              <a:t>1 </a:t>
            </a:r>
            <a:r>
              <a:rPr lang="en-US" dirty="0" smtClean="0"/>
              <a:t>is divisible by </a:t>
            </a:r>
            <a:r>
              <a:rPr lang="en-US" i="1" dirty="0" smtClean="0"/>
              <a:t>37</a:t>
            </a:r>
            <a:r>
              <a:rPr lang="en-US" dirty="0" smtClean="0"/>
              <a:t>.</a:t>
            </a:r>
          </a:p>
          <a:p>
            <a:r>
              <a:rPr lang="en-US" i="1" dirty="0" smtClean="0"/>
              <a:t>p = 37n + 1</a:t>
            </a:r>
          </a:p>
          <a:p>
            <a:r>
              <a:rPr lang="en-US" i="1" dirty="0" smtClean="0"/>
              <a:t>p</a:t>
            </a:r>
            <a:r>
              <a:rPr lang="en-US" dirty="0" smtClean="0"/>
              <a:t> is odd</a:t>
            </a:r>
          </a:p>
          <a:p>
            <a:r>
              <a:rPr lang="en-US" i="1" dirty="0" smtClean="0"/>
              <a:t>p</a:t>
            </a:r>
            <a:r>
              <a:rPr lang="en-US" dirty="0" smtClean="0"/>
              <a:t> = </a:t>
            </a:r>
            <a:r>
              <a:rPr lang="en-US" i="1" dirty="0" smtClean="0"/>
              <a:t>74m + 1</a:t>
            </a:r>
          </a:p>
          <a:p>
            <a:r>
              <a:rPr lang="en-US" i="1" dirty="0"/>
              <a:t>m</a:t>
            </a:r>
            <a:r>
              <a:rPr lang="en-US" i="1" dirty="0" smtClean="0"/>
              <a:t> = 1</a:t>
            </a:r>
            <a:r>
              <a:rPr lang="en-US" dirty="0" smtClean="0"/>
              <a:t>, but </a:t>
            </a:r>
            <a:r>
              <a:rPr lang="en-US" i="1" dirty="0" smtClean="0"/>
              <a:t>75</a:t>
            </a:r>
            <a:r>
              <a:rPr lang="en-US" dirty="0" smtClean="0"/>
              <a:t> is not a prime</a:t>
            </a:r>
          </a:p>
          <a:p>
            <a:r>
              <a:rPr lang="en-US" i="1" dirty="0"/>
              <a:t>m</a:t>
            </a:r>
            <a:r>
              <a:rPr lang="en-US" dirty="0" smtClean="0"/>
              <a:t> = 2, 149 is prime, but does not divide</a:t>
            </a:r>
          </a:p>
          <a:p>
            <a:r>
              <a:rPr lang="en-US" i="1" dirty="0" smtClean="0"/>
              <a:t>m</a:t>
            </a:r>
            <a:r>
              <a:rPr lang="en-US" dirty="0" smtClean="0"/>
              <a:t> = 3, 223 is prime and does divide!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193</a:t>
            </a:fld>
            <a:endParaRPr lang="en-US"/>
          </a:p>
        </p:txBody>
      </p:sp>
    </p:spTree>
    <p:extLst>
      <p:ext uri="{BB962C8B-B14F-4D97-AF65-F5344CB8AC3E}">
        <p14:creationId xmlns:p14="http://schemas.microsoft.com/office/powerpoint/2010/main" val="1653944475"/>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is prime then    is prime</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555" y="681148"/>
            <a:ext cx="1173845" cy="385652"/>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762000"/>
            <a:ext cx="321733" cy="304800"/>
          </a:xfrm>
          <a:prstGeom prst="rect">
            <a:avLst/>
          </a:prstGeom>
        </p:spPr>
      </p:pic>
      <p:sp>
        <p:nvSpPr>
          <p:cNvPr id="10" name="Slide Number Placeholder 9"/>
          <p:cNvSpPr>
            <a:spLocks noGrp="1"/>
          </p:cNvSpPr>
          <p:nvPr>
            <p:ph type="sldNum" sz="quarter" idx="12"/>
          </p:nvPr>
        </p:nvSpPr>
        <p:spPr/>
        <p:txBody>
          <a:bodyPr/>
          <a:lstStyle/>
          <a:p>
            <a:fld id="{4AA04D0C-89BA-0845-9137-904D20B84DDB}" type="slidenum">
              <a:rPr lang="en-US" smtClean="0"/>
              <a:pPr/>
              <a:t>194</a:t>
            </a:fld>
            <a:endParaRPr lang="en-US"/>
          </a:p>
        </p:txBody>
      </p:sp>
      <p:pic>
        <p:nvPicPr>
          <p:cNvPr id="6" name="Content Placeholder 5" descr="latex-image-1.pdf"/>
          <p:cNvPicPr>
            <a:picLocks noGrp="1" noChangeAspect="1"/>
          </p:cNvPicPr>
          <p:nvPr>
            <p:ph idx="1"/>
          </p:nvPr>
        </p:nvPicPr>
        <p:blipFill>
          <a:blip r:embed="rId5">
            <a:extLst>
              <a:ext uri="{28A0092B-C50C-407E-A947-70E740481C1C}">
                <a14:useLocalDpi xmlns:a14="http://schemas.microsoft.com/office/drawing/2010/main" val="0"/>
              </a:ext>
            </a:extLst>
          </a:blip>
          <a:srcRect l="-11744" r="-11744"/>
          <a:stretch>
            <a:fillRect/>
          </a:stretch>
        </p:blipFill>
        <p:spPr/>
      </p:pic>
    </p:spTree>
    <p:extLst>
      <p:ext uri="{BB962C8B-B14F-4D97-AF65-F5344CB8AC3E}">
        <p14:creationId xmlns:p14="http://schemas.microsoft.com/office/powerpoint/2010/main" val="1208442171"/>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Fermat’s discoveries 2 and 3</a:t>
            </a:r>
            <a:endParaRPr lang="en-US" dirty="0"/>
          </a:p>
        </p:txBody>
      </p:sp>
      <p:sp>
        <p:nvSpPr>
          <p:cNvPr id="3" name="Content Placeholder 2"/>
          <p:cNvSpPr>
            <a:spLocks noGrp="1"/>
          </p:cNvSpPr>
          <p:nvPr>
            <p:ph idx="1"/>
          </p:nvPr>
        </p:nvSpPr>
        <p:spPr/>
        <p:txBody>
          <a:bodyPr/>
          <a:lstStyle/>
          <a:p>
            <a:pPr marL="0" indent="0">
              <a:buNone/>
            </a:pPr>
            <a:r>
              <a:rPr lang="en-US" dirty="0" smtClean="0"/>
              <a:t>“… he would send [the proof] if he did not fear being too long.”</a:t>
            </a:r>
          </a:p>
          <a:p>
            <a:pPr marL="0" indent="0">
              <a:buNone/>
            </a:pPr>
            <a:endParaRPr lang="en-US" dirty="0"/>
          </a:p>
          <a:p>
            <a:pPr marL="0" indent="0">
              <a:buNone/>
            </a:pPr>
            <a:r>
              <a:rPr lang="en-US" dirty="0" smtClean="0"/>
              <a:t>		Fermat to Frenicle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195</a:t>
            </a:fld>
            <a:endParaRPr lang="en-US"/>
          </a:p>
        </p:txBody>
      </p:sp>
    </p:spTree>
    <p:extLst>
      <p:ext uri="{BB962C8B-B14F-4D97-AF65-F5344CB8AC3E}">
        <p14:creationId xmlns:p14="http://schemas.microsoft.com/office/powerpoint/2010/main" val="1126463950"/>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Little Fermat Theorem</a:t>
            </a:r>
            <a:endParaRPr lang="en-US" dirty="0"/>
          </a:p>
        </p:txBody>
      </p:sp>
      <p:sp>
        <p:nvSpPr>
          <p:cNvPr id="3" name="Content Placeholder 2"/>
          <p:cNvSpPr>
            <a:spLocks noGrp="1"/>
          </p:cNvSpPr>
          <p:nvPr>
            <p:ph idx="1"/>
          </p:nvPr>
        </p:nvSpPr>
        <p:spPr/>
        <p:txBody>
          <a:bodyPr/>
          <a:lstStyle/>
          <a:p>
            <a:pPr marL="0" indent="0">
              <a:buNone/>
            </a:pPr>
            <a:r>
              <a:rPr lang="en-US" dirty="0" smtClean="0"/>
              <a:t>If </a:t>
            </a:r>
            <a:r>
              <a:rPr lang="en-US" i="1" dirty="0" smtClean="0"/>
              <a:t>p</a:t>
            </a:r>
            <a:r>
              <a:rPr lang="en-US" dirty="0" smtClean="0"/>
              <a:t> is prime, </a:t>
            </a:r>
            <a:r>
              <a:rPr lang="en-US" i="1" dirty="0" smtClean="0"/>
              <a:t>a</a:t>
            </a:r>
            <a:r>
              <a:rPr lang="en-US" i="1" baseline="30000" dirty="0" smtClean="0"/>
              <a:t>p−1</a:t>
            </a:r>
            <a:r>
              <a:rPr lang="en-US" i="1" dirty="0" smtClean="0"/>
              <a:t> − 1 </a:t>
            </a:r>
            <a:r>
              <a:rPr lang="en-US" dirty="0" smtClean="0"/>
              <a:t>is divisible by </a:t>
            </a:r>
            <a:r>
              <a:rPr lang="en-US" i="1" dirty="0" smtClean="0"/>
              <a:t>p</a:t>
            </a:r>
            <a:r>
              <a:rPr lang="en-US" dirty="0" smtClean="0"/>
              <a:t> for any </a:t>
            </a:r>
            <a:r>
              <a:rPr lang="en-US" i="1" dirty="0"/>
              <a:t>0 &lt; a &lt; </a:t>
            </a:r>
            <a:r>
              <a:rPr lang="en-US" i="1" dirty="0" smtClean="0"/>
              <a:t>p</a:t>
            </a:r>
            <a:r>
              <a:rPr lang="en-US" dirty="0" smtClean="0"/>
              <a:t>. </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196</a:t>
            </a:fld>
            <a:endParaRPr lang="en-US"/>
          </a:p>
        </p:txBody>
      </p:sp>
    </p:spTree>
    <p:extLst>
      <p:ext uri="{BB962C8B-B14F-4D97-AF65-F5344CB8AC3E}">
        <p14:creationId xmlns:p14="http://schemas.microsoft.com/office/powerpoint/2010/main" val="2356797067"/>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Delayed proof</a:t>
            </a:r>
            <a:endParaRPr lang="en-US" dirty="0"/>
          </a:p>
        </p:txBody>
      </p:sp>
      <p:sp>
        <p:nvSpPr>
          <p:cNvPr id="3" name="Content Placeholder 2"/>
          <p:cNvSpPr>
            <a:spLocks noGrp="1"/>
          </p:cNvSpPr>
          <p:nvPr>
            <p:ph idx="1"/>
          </p:nvPr>
        </p:nvSpPr>
        <p:spPr/>
        <p:txBody>
          <a:bodyPr/>
          <a:lstStyle/>
          <a:p>
            <a:r>
              <a:rPr lang="en-US" dirty="0" smtClean="0"/>
              <a:t>Fermat claimed to have the proof in 1640.</a:t>
            </a:r>
          </a:p>
          <a:p>
            <a:endParaRPr lang="en-US" dirty="0"/>
          </a:p>
          <a:p>
            <a:r>
              <a:rPr lang="en-US" dirty="0" smtClean="0"/>
              <a:t>Leibnitz discovered the proof some time between 1676 an 1680, but did not publish.</a:t>
            </a:r>
          </a:p>
          <a:p>
            <a:endParaRPr lang="en-US" dirty="0"/>
          </a:p>
          <a:p>
            <a:r>
              <a:rPr lang="en-US" dirty="0" smtClean="0"/>
              <a:t>Euler published two different proofs in 1742 and 1750.</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197</a:t>
            </a:fld>
            <a:endParaRPr lang="en-US"/>
          </a:p>
        </p:txBody>
      </p:sp>
    </p:spTree>
    <p:extLst>
      <p:ext uri="{BB962C8B-B14F-4D97-AF65-F5344CB8AC3E}">
        <p14:creationId xmlns:p14="http://schemas.microsoft.com/office/powerpoint/2010/main" val="1653601874"/>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Conjecture by Fermat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198</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20092" b="-220092"/>
          <a:stretch>
            <a:fillRect/>
          </a:stretch>
        </p:blipFill>
        <p:spPr/>
      </p:pic>
    </p:spTree>
    <p:extLst>
      <p:ext uri="{BB962C8B-B14F-4D97-AF65-F5344CB8AC3E}">
        <p14:creationId xmlns:p14="http://schemas.microsoft.com/office/powerpoint/2010/main" val="4015020853"/>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199</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533400"/>
            <a:ext cx="5985164" cy="609600"/>
          </a:xfrm>
          <a:prstGeom prst="rect">
            <a:avLst/>
          </a:prstGeom>
        </p:spPr>
      </p:pic>
      <p:pic>
        <p:nvPicPr>
          <p:cNvPr id="12" name="Content Placeholder 11" descr="latex-image-1.pdf"/>
          <p:cNvPicPr>
            <a:picLocks noGrp="1" noChangeAspect="1"/>
          </p:cNvPicPr>
          <p:nvPr>
            <p:ph idx="1"/>
          </p:nvPr>
        </p:nvPicPr>
        <p:blipFill>
          <a:blip r:embed="rId4">
            <a:extLst>
              <a:ext uri="{28A0092B-C50C-407E-A947-70E740481C1C}">
                <a14:useLocalDpi xmlns:a14="http://schemas.microsoft.com/office/drawing/2010/main" val="0"/>
              </a:ext>
            </a:extLst>
          </a:blip>
          <a:srcRect t="-28833" b="-28833"/>
          <a:stretch>
            <a:fillRect/>
          </a:stretch>
        </p:blipFill>
        <p:spPr/>
      </p:pic>
    </p:spTree>
    <p:extLst>
      <p:ext uri="{BB962C8B-B14F-4D97-AF65-F5344CB8AC3E}">
        <p14:creationId xmlns:p14="http://schemas.microsoft.com/office/powerpoint/2010/main" val="2490705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Four Journeys: Journey One</a:t>
            </a:r>
            <a:endParaRPr lang="en-US" dirty="0"/>
          </a:p>
        </p:txBody>
      </p:sp>
      <p:sp>
        <p:nvSpPr>
          <p:cNvPr id="6" name="Subtitle 5"/>
          <p:cNvSpPr>
            <a:spLocks noGrp="1"/>
          </p:cNvSpPr>
          <p:nvPr>
            <p:ph type="subTitle" idx="1"/>
          </p:nvPr>
        </p:nvSpPr>
        <p:spPr/>
        <p:txBody>
          <a:bodyPr/>
          <a:lstStyle/>
          <a:p>
            <a:r>
              <a:rPr lang="en-US" dirty="0" smtClean="0"/>
              <a:t>Lecture 1</a:t>
            </a:r>
          </a:p>
          <a:p>
            <a:endParaRPr lang="en-US" dirty="0"/>
          </a:p>
          <a:p>
            <a:r>
              <a:rPr lang="en-US" i="1" dirty="0" smtClean="0">
                <a:cs typeface="American Typewriter"/>
              </a:rPr>
              <a:t>Alexander Stepanov</a:t>
            </a:r>
            <a:endParaRPr lang="en-US" i="1" dirty="0">
              <a:cs typeface="American Typewrite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a:t>
            </a:fld>
            <a:endParaRPr lang="en-US"/>
          </a:p>
        </p:txBody>
      </p:sp>
    </p:spTree>
    <p:extLst>
      <p:ext uri="{BB962C8B-B14F-4D97-AF65-F5344CB8AC3E}">
        <p14:creationId xmlns:p14="http://schemas.microsoft.com/office/powerpoint/2010/main" val="25424813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276600" y="2743200"/>
            <a:ext cx="2127504" cy="2423066"/>
            <a:chOff x="4495800" y="2979467"/>
            <a:chExt cx="2127504" cy="2423066"/>
          </a:xfrm>
          <a:solidFill>
            <a:schemeClr val="bg1"/>
          </a:solidFill>
        </p:grpSpPr>
        <p:grpSp>
          <p:nvGrpSpPr>
            <p:cNvPr id="11" name="Group 10"/>
            <p:cNvGrpSpPr/>
            <p:nvPr/>
          </p:nvGrpSpPr>
          <p:grpSpPr>
            <a:xfrm>
              <a:off x="4495800" y="2979467"/>
              <a:ext cx="2127504" cy="1211533"/>
              <a:chOff x="4495800" y="2979467"/>
              <a:chExt cx="2127504" cy="1211533"/>
            </a:xfrm>
            <a:grpFill/>
          </p:grpSpPr>
          <p:sp>
            <p:nvSpPr>
              <p:cNvPr id="7" name="Isosceles Triangle 6"/>
              <p:cNvSpPr/>
              <p:nvPr/>
            </p:nvSpPr>
            <p:spPr bwMode="auto">
              <a:xfrm>
                <a:off x="4495800" y="3276600"/>
                <a:ext cx="1060704" cy="914400"/>
              </a:xfrm>
              <a:prstGeom prst="triangle">
                <a:avLst/>
              </a:prstGeom>
              <a:grp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8" name="Isosceles Triangle 7"/>
              <p:cNvSpPr/>
              <p:nvPr/>
            </p:nvSpPr>
            <p:spPr bwMode="auto">
              <a:xfrm rot="3529980">
                <a:off x="5164533" y="3052619"/>
                <a:ext cx="1060704" cy="914400"/>
              </a:xfrm>
              <a:prstGeom prst="triangle">
                <a:avLst/>
              </a:prstGeom>
              <a:grp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0" name="Isosceles Triangle 9"/>
              <p:cNvSpPr/>
              <p:nvPr/>
            </p:nvSpPr>
            <p:spPr bwMode="auto">
              <a:xfrm>
                <a:off x="5562600" y="3276600"/>
                <a:ext cx="1060704" cy="914400"/>
              </a:xfrm>
              <a:prstGeom prst="triangle">
                <a:avLst/>
              </a:prstGeom>
              <a:grp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grpSp>
          <p:nvGrpSpPr>
            <p:cNvPr id="12" name="Group 11"/>
            <p:cNvGrpSpPr/>
            <p:nvPr/>
          </p:nvGrpSpPr>
          <p:grpSpPr>
            <a:xfrm rot="10800000">
              <a:off x="4495800" y="4191000"/>
              <a:ext cx="2127504" cy="1211533"/>
              <a:chOff x="4495800" y="2979467"/>
              <a:chExt cx="2127504" cy="1211533"/>
            </a:xfrm>
            <a:grpFill/>
          </p:grpSpPr>
          <p:sp>
            <p:nvSpPr>
              <p:cNvPr id="13" name="Isosceles Triangle 12"/>
              <p:cNvSpPr/>
              <p:nvPr/>
            </p:nvSpPr>
            <p:spPr bwMode="auto">
              <a:xfrm>
                <a:off x="4495800" y="3276600"/>
                <a:ext cx="1060704" cy="914400"/>
              </a:xfrm>
              <a:prstGeom prst="triangle">
                <a:avLst/>
              </a:prstGeom>
              <a:grp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4" name="Isosceles Triangle 13"/>
              <p:cNvSpPr/>
              <p:nvPr/>
            </p:nvSpPr>
            <p:spPr bwMode="auto">
              <a:xfrm rot="3529980">
                <a:off x="5164533" y="3052619"/>
                <a:ext cx="1060704" cy="914400"/>
              </a:xfrm>
              <a:prstGeom prst="triangle">
                <a:avLst/>
              </a:prstGeom>
              <a:grp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5" name="Isosceles Triangle 14"/>
              <p:cNvSpPr/>
              <p:nvPr/>
            </p:nvSpPr>
            <p:spPr bwMode="auto">
              <a:xfrm>
                <a:off x="5562600" y="3276600"/>
                <a:ext cx="1060704" cy="914400"/>
              </a:xfrm>
              <a:prstGeom prst="triangle">
                <a:avLst/>
              </a:prstGeom>
              <a:grp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grpSp>
      <p:sp>
        <p:nvSpPr>
          <p:cNvPr id="17" name="Oval 16"/>
          <p:cNvSpPr/>
          <p:nvPr/>
        </p:nvSpPr>
        <p:spPr bwMode="auto">
          <a:xfrm>
            <a:off x="3276600" y="2895600"/>
            <a:ext cx="2133600" cy="2133600"/>
          </a:xfrm>
          <a:prstGeom prst="ellipse">
            <a:avLst/>
          </a:prstGeom>
          <a:noFill/>
          <a:ln w="12700" cap="flat" cmpd="sng" algn="ctr">
            <a:solidFill>
              <a:schemeClr val="tx1"/>
            </a:solidFill>
            <a:prstDash val="solid"/>
            <a:round/>
            <a:headEnd type="none" w="sm" len="sm"/>
            <a:tailEnd type="none" w="sm" len="sm"/>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pic>
        <p:nvPicPr>
          <p:cNvPr id="18" name="Picture 1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809" y="685800"/>
            <a:ext cx="2190391" cy="678091"/>
          </a:xfrm>
          <a:prstGeom prst="rect">
            <a:avLst/>
          </a:prstGeom>
        </p:spPr>
      </p:pic>
      <p:sp>
        <p:nvSpPr>
          <p:cNvPr id="20" name="Slide Number Placeholder 19"/>
          <p:cNvSpPr>
            <a:spLocks noGrp="1"/>
          </p:cNvSpPr>
          <p:nvPr>
            <p:ph type="sldNum" sz="quarter" idx="12"/>
          </p:nvPr>
        </p:nvSpPr>
        <p:spPr/>
        <p:txBody>
          <a:bodyPr/>
          <a:lstStyle/>
          <a:p>
            <a:fld id="{4AA04D0C-89BA-0845-9137-904D20B84DDB}" type="slidenum">
              <a:rPr lang="en-US" smtClean="0"/>
              <a:pPr/>
              <a:t>20</a:t>
            </a:fld>
            <a:endParaRPr lang="en-US"/>
          </a:p>
        </p:txBody>
      </p:sp>
    </p:spTree>
    <p:extLst>
      <p:ext uri="{BB962C8B-B14F-4D97-AF65-F5344CB8AC3E}">
        <p14:creationId xmlns:p14="http://schemas.microsoft.com/office/powerpoint/2010/main" val="3994069278"/>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600200"/>
            <a:ext cx="8382000" cy="4525963"/>
          </a:xfrm>
        </p:spPr>
        <p:txBody>
          <a:bodyPr/>
          <a:lstStyle/>
          <a:p>
            <a:r>
              <a:rPr lang="en-US" dirty="0" smtClean="0"/>
              <a:t>Fermat states that 3, 5, 17, 257, 65537,  </a:t>
            </a:r>
            <a:r>
              <a:rPr lang="en-US" dirty="0" smtClean="0">
                <a:solidFill>
                  <a:srgbClr val="FF0000"/>
                </a:solidFill>
              </a:rPr>
              <a:t>4294967297</a:t>
            </a:r>
            <a:r>
              <a:rPr lang="en-US" dirty="0" smtClean="0"/>
              <a:t>  and </a:t>
            </a:r>
            <a:r>
              <a:rPr lang="en-US" dirty="0" smtClean="0">
                <a:solidFill>
                  <a:srgbClr val="FF0000"/>
                </a:solidFill>
              </a:rPr>
              <a:t>18446744073709551617</a:t>
            </a:r>
            <a:r>
              <a:rPr lang="en-US" dirty="0" smtClean="0"/>
              <a:t> are primes.</a:t>
            </a:r>
          </a:p>
          <a:p>
            <a:r>
              <a:rPr lang="en-US" dirty="0" smtClean="0"/>
              <a:t>Fermat conjectured that so are they all.</a:t>
            </a:r>
            <a:endParaRPr lang="en-US" dirty="0"/>
          </a:p>
          <a:p>
            <a:r>
              <a:rPr lang="en-US" dirty="0" smtClean="0"/>
              <a:t>In 1732 Euler shows that </a:t>
            </a:r>
          </a:p>
          <a:p>
            <a:pPr marL="0" indent="0">
              <a:buNone/>
            </a:pPr>
            <a:r>
              <a:rPr lang="en-US" dirty="0" smtClean="0"/>
              <a:t>       2</a:t>
            </a:r>
            <a:r>
              <a:rPr lang="en-US" baseline="30000" dirty="0" smtClean="0"/>
              <a:t>32</a:t>
            </a:r>
            <a:r>
              <a:rPr lang="en-US" dirty="0" smtClean="0"/>
              <a:t> +1 </a:t>
            </a:r>
            <a:r>
              <a:rPr lang="en-US" baseline="30000" dirty="0" smtClean="0"/>
              <a:t> </a:t>
            </a:r>
            <a:r>
              <a:rPr lang="en-US" dirty="0" smtClean="0"/>
              <a:t> = 4294967297 = 641 × 6700417</a:t>
            </a:r>
          </a:p>
          <a:p>
            <a:r>
              <a:rPr lang="fi-FI" dirty="0" smtClean="0"/>
              <a:t>For 5 ≤ i ≤ 32 they are composite.</a:t>
            </a:r>
          </a:p>
          <a:p>
            <a:r>
              <a:rPr lang="fi-FI" dirty="0" smtClean="0"/>
              <a:t>Are there any more </a:t>
            </a:r>
            <a:r>
              <a:rPr lang="fi-FI" i="1" dirty="0" smtClean="0"/>
              <a:t>Fermat primes</a:t>
            </a:r>
            <a:r>
              <a:rPr lang="fi-FI"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200</a:t>
            </a:fld>
            <a:endParaRPr lang="en-US"/>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550" y="514350"/>
            <a:ext cx="4591050" cy="971550"/>
          </a:xfrm>
          <a:prstGeom prst="rect">
            <a:avLst/>
          </a:prstGeom>
        </p:spPr>
      </p:pic>
    </p:spTree>
    <p:extLst>
      <p:ext uri="{BB962C8B-B14F-4D97-AF65-F5344CB8AC3E}">
        <p14:creationId xmlns:p14="http://schemas.microsoft.com/office/powerpoint/2010/main" val="1507234512"/>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Leonhard </a:t>
            </a:r>
            <a:r>
              <a:rPr lang="en-US" dirty="0" smtClean="0"/>
              <a:t>Euler, </a:t>
            </a:r>
            <a:r>
              <a:rPr lang="en-US" dirty="0"/>
              <a:t/>
            </a:r>
            <a:br>
              <a:rPr lang="en-US" dirty="0"/>
            </a:br>
            <a:r>
              <a:rPr lang="en-US" i="1" dirty="0"/>
              <a:t>c</a:t>
            </a:r>
            <a:r>
              <a:rPr lang="en-US" i="1" dirty="0" smtClean="0"/>
              <a:t>'est </a:t>
            </a:r>
            <a:r>
              <a:rPr lang="en-US" i="1" dirty="0" err="1"/>
              <a:t>notre</a:t>
            </a:r>
            <a:r>
              <a:rPr lang="en-US" i="1" dirty="0"/>
              <a:t> maître </a:t>
            </a:r>
            <a:r>
              <a:rPr lang="en-US" i="1" dirty="0" err="1"/>
              <a:t>à</a:t>
            </a:r>
            <a:r>
              <a:rPr lang="en-US" i="1" dirty="0"/>
              <a:t> </a:t>
            </a:r>
            <a:r>
              <a:rPr lang="en-US" i="1" dirty="0" err="1"/>
              <a:t>tous</a:t>
            </a:r>
            <a:endParaRPr lang="en-US" i="1" dirty="0"/>
          </a:p>
        </p:txBody>
      </p:sp>
      <p:pic>
        <p:nvPicPr>
          <p:cNvPr id="4" name="Content Placeholder 3"/>
          <p:cNvPicPr>
            <a:picLocks noGrp="1" noChangeAspect="1"/>
          </p:cNvPicPr>
          <p:nvPr>
            <p:ph idx="1"/>
          </p:nvPr>
        </p:nvPicPr>
        <p:blipFill>
          <a:blip r:embed="rId3"/>
          <a:srcRect l="-15459" r="-15459"/>
          <a:stretch>
            <a:fillRect/>
          </a:stretch>
        </p:blipFill>
        <p:spPr/>
      </p:pic>
      <p:sp>
        <p:nvSpPr>
          <p:cNvPr id="6" name="Slide Number Placeholder 5"/>
          <p:cNvSpPr>
            <a:spLocks noGrp="1"/>
          </p:cNvSpPr>
          <p:nvPr>
            <p:ph type="sldNum" sz="quarter" idx="12"/>
          </p:nvPr>
        </p:nvSpPr>
        <p:spPr/>
        <p:txBody>
          <a:bodyPr/>
          <a:lstStyle/>
          <a:p>
            <a:fld id="{4AA04D0C-89BA-0845-9137-904D20B84DDB}" type="slidenum">
              <a:rPr lang="en-US" smtClean="0"/>
              <a:pPr/>
              <a:t>201</a:t>
            </a:fld>
            <a:endParaRPr lang="en-US"/>
          </a:p>
        </p:txBody>
      </p:sp>
    </p:spTree>
    <p:extLst>
      <p:ext uri="{BB962C8B-B14F-4D97-AF65-F5344CB8AC3E}">
        <p14:creationId xmlns:p14="http://schemas.microsoft.com/office/powerpoint/2010/main" val="3349527057"/>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 </a:t>
            </a:r>
            <a:r>
              <a:rPr lang="en-US" i="1" dirty="0" smtClean="0"/>
              <a:t>VII, 30</a:t>
            </a:r>
            <a:endParaRPr lang="en-US" i="1" dirty="0"/>
          </a:p>
        </p:txBody>
      </p:sp>
      <p:sp>
        <p:nvSpPr>
          <p:cNvPr id="3" name="Content Placeholder 2"/>
          <p:cNvSpPr>
            <a:spLocks noGrp="1"/>
          </p:cNvSpPr>
          <p:nvPr>
            <p:ph idx="1"/>
          </p:nvPr>
        </p:nvSpPr>
        <p:spPr/>
        <p:txBody>
          <a:bodyPr/>
          <a:lstStyle/>
          <a:p>
            <a:pPr marL="0" indent="0">
              <a:buNone/>
            </a:pPr>
            <a:r>
              <a:rPr lang="en-US" dirty="0"/>
              <a:t>The product of two integers smaller than a prime </a:t>
            </a:r>
            <a:r>
              <a:rPr lang="en-US" i="1" dirty="0"/>
              <a:t>p</a:t>
            </a:r>
            <a:r>
              <a:rPr lang="en-US" dirty="0"/>
              <a:t> is not divisible by </a:t>
            </a:r>
            <a:r>
              <a:rPr lang="en-US" i="1" dirty="0" smtClean="0"/>
              <a:t>p</a:t>
            </a:r>
            <a:r>
              <a:rPr lang="en-US" dirty="0" smtClean="0"/>
              <a:t>.</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202</a:t>
            </a:fld>
            <a:endParaRPr lang="en-US"/>
          </a:p>
        </p:txBody>
      </p:sp>
    </p:spTree>
    <p:extLst>
      <p:ext uri="{BB962C8B-B14F-4D97-AF65-F5344CB8AC3E}">
        <p14:creationId xmlns:p14="http://schemas.microsoft.com/office/powerpoint/2010/main" val="3140636753"/>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proof of </a:t>
            </a:r>
            <a:r>
              <a:rPr lang="en-US" i="1" dirty="0" smtClean="0"/>
              <a:t>VII, 30</a:t>
            </a:r>
            <a:endParaRPr lang="en-US" i="1"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203</a:t>
            </a:fld>
            <a:endParaRPr lang="en-US"/>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397" b="-1397"/>
          <a:stretch>
            <a:fillRect/>
          </a:stretch>
        </p:blipFill>
        <p:spPr/>
      </p:pic>
    </p:spTree>
    <p:extLst>
      <p:ext uri="{BB962C8B-B14F-4D97-AF65-F5344CB8AC3E}">
        <p14:creationId xmlns:p14="http://schemas.microsoft.com/office/powerpoint/2010/main" val="745058274"/>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Notational convention</a:t>
            </a:r>
            <a:endParaRPr lang="en-US" dirty="0"/>
          </a:p>
        </p:txBody>
      </p:sp>
      <p:sp>
        <p:nvSpPr>
          <p:cNvPr id="3" name="Content Placeholder 2"/>
          <p:cNvSpPr>
            <a:spLocks noGrp="1"/>
          </p:cNvSpPr>
          <p:nvPr>
            <p:ph idx="1"/>
          </p:nvPr>
        </p:nvSpPr>
        <p:spPr/>
        <p:txBody>
          <a:bodyPr/>
          <a:lstStyle/>
          <a:p>
            <a:pPr marL="0" indent="0">
              <a:buNone/>
            </a:pPr>
            <a:r>
              <a:rPr lang="en-US" dirty="0" smtClean="0"/>
              <a:t>For the rest of the journey, </a:t>
            </a:r>
            <a:r>
              <a:rPr lang="en-US" i="1" dirty="0" smtClean="0"/>
              <a:t>p</a:t>
            </a:r>
            <a:r>
              <a:rPr lang="en-US" dirty="0" smtClean="0"/>
              <a:t> is always assumed to be prime.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204</a:t>
            </a:fld>
            <a:endParaRPr lang="en-US"/>
          </a:p>
        </p:txBody>
      </p:sp>
    </p:spTree>
    <p:extLst>
      <p:ext uri="{BB962C8B-B14F-4D97-AF65-F5344CB8AC3E}">
        <p14:creationId xmlns:p14="http://schemas.microsoft.com/office/powerpoint/2010/main" val="335458526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Permutation of Remainders Lemma</a:t>
            </a:r>
            <a:endParaRPr lang="en-US" dirty="0"/>
          </a:p>
        </p:txBody>
      </p:sp>
      <p:sp>
        <p:nvSpPr>
          <p:cNvPr id="12" name="Slide Number Placeholder 11"/>
          <p:cNvSpPr>
            <a:spLocks noGrp="1"/>
          </p:cNvSpPr>
          <p:nvPr>
            <p:ph type="sldNum" sz="quarter" idx="12"/>
          </p:nvPr>
        </p:nvSpPr>
        <p:spPr/>
        <p:txBody>
          <a:bodyPr/>
          <a:lstStyle/>
          <a:p>
            <a:fld id="{4AA04D0C-89BA-0845-9137-904D20B84DDB}" type="slidenum">
              <a:rPr lang="en-US" smtClean="0"/>
              <a:pPr/>
              <a:t>205</a:t>
            </a:fld>
            <a:endParaRPr lang="en-US"/>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8287" b="-8287"/>
          <a:stretch>
            <a:fillRect/>
          </a:stretch>
        </p:blipFill>
        <p:spPr/>
      </p:pic>
    </p:spTree>
    <p:extLst>
      <p:ext uri="{BB962C8B-B14F-4D97-AF65-F5344CB8AC3E}">
        <p14:creationId xmlns:p14="http://schemas.microsoft.com/office/powerpoint/2010/main" val="2922247913"/>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Cancellation Law</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5751" b="-25751"/>
          <a:stretch>
            <a:fillRect/>
          </a:stretch>
        </p:blipFill>
        <p:spPr/>
      </p:pic>
      <p:sp>
        <p:nvSpPr>
          <p:cNvPr id="6" name="Slide Number Placeholder 5"/>
          <p:cNvSpPr>
            <a:spLocks noGrp="1"/>
          </p:cNvSpPr>
          <p:nvPr>
            <p:ph type="sldNum" sz="quarter" idx="12"/>
          </p:nvPr>
        </p:nvSpPr>
        <p:spPr/>
        <p:txBody>
          <a:bodyPr/>
          <a:lstStyle/>
          <a:p>
            <a:fld id="{4AA04D0C-89BA-0845-9137-904D20B84DDB}" type="slidenum">
              <a:rPr lang="en-US" smtClean="0"/>
              <a:pPr/>
              <a:t>206</a:t>
            </a:fld>
            <a:endParaRPr lang="en-US"/>
          </a:p>
        </p:txBody>
      </p:sp>
    </p:spTree>
    <p:extLst>
      <p:ext uri="{BB962C8B-B14F-4D97-AF65-F5344CB8AC3E}">
        <p14:creationId xmlns:p14="http://schemas.microsoft.com/office/powerpoint/2010/main" val="3742029063"/>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Self-cancelling elements</a:t>
            </a:r>
            <a:endParaRPr lang="en-US" dirty="0"/>
          </a:p>
        </p:txBody>
      </p:sp>
      <p:sp>
        <p:nvSpPr>
          <p:cNvPr id="3" name="Content Placeholder 2"/>
          <p:cNvSpPr>
            <a:spLocks noGrp="1"/>
          </p:cNvSpPr>
          <p:nvPr>
            <p:ph idx="1"/>
          </p:nvPr>
        </p:nvSpPr>
        <p:spPr/>
        <p:txBody>
          <a:bodyPr/>
          <a:lstStyle/>
          <a:p>
            <a:pPr marL="0" indent="0">
              <a:buNone/>
            </a:pPr>
            <a:r>
              <a:rPr lang="en-US" i="1" dirty="0" smtClean="0"/>
              <a:t>1</a:t>
            </a:r>
            <a:r>
              <a:rPr lang="en-US" dirty="0" smtClean="0"/>
              <a:t> and </a:t>
            </a:r>
            <a:r>
              <a:rPr lang="en-US" i="1" dirty="0" smtClean="0"/>
              <a:t>p−1</a:t>
            </a:r>
            <a:r>
              <a:rPr lang="en-US" dirty="0" smtClean="0"/>
              <a:t> cancel themselves.</a:t>
            </a:r>
          </a:p>
        </p:txBody>
      </p:sp>
      <p:sp>
        <p:nvSpPr>
          <p:cNvPr id="5" name="Slide Number Placeholder 4"/>
          <p:cNvSpPr>
            <a:spLocks noGrp="1"/>
          </p:cNvSpPr>
          <p:nvPr>
            <p:ph type="sldNum" sz="quarter" idx="12"/>
          </p:nvPr>
        </p:nvSpPr>
        <p:spPr/>
        <p:txBody>
          <a:bodyPr/>
          <a:lstStyle/>
          <a:p>
            <a:fld id="{4AA04D0C-89BA-0845-9137-904D20B84DDB}" type="slidenum">
              <a:rPr lang="en-US" smtClean="0"/>
              <a:pPr/>
              <a:t>207</a:t>
            </a:fld>
            <a:endParaRPr lang="en-US"/>
          </a:p>
        </p:txBody>
      </p:sp>
    </p:spTree>
    <p:extLst>
      <p:ext uri="{BB962C8B-B14F-4D97-AF65-F5344CB8AC3E}">
        <p14:creationId xmlns:p14="http://schemas.microsoft.com/office/powerpoint/2010/main" val="4081340579"/>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Self-cancelling Lemma</a:t>
            </a:r>
            <a:endParaRPr lang="en-US"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208</a:t>
            </a:fld>
            <a:endParaRPr lang="en-US"/>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47771" b="-47771"/>
          <a:stretch>
            <a:fillRect/>
          </a:stretch>
        </p:blipFill>
        <p:spPr/>
      </p:pic>
    </p:spTree>
    <p:extLst>
      <p:ext uri="{BB962C8B-B14F-4D97-AF65-F5344CB8AC3E}">
        <p14:creationId xmlns:p14="http://schemas.microsoft.com/office/powerpoint/2010/main" val="4110861288"/>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Wilson Theorem</a:t>
            </a:r>
            <a:endParaRPr lang="en-US" dirty="0"/>
          </a:p>
        </p:txBody>
      </p:sp>
      <p:sp>
        <p:nvSpPr>
          <p:cNvPr id="3" name="Content Placeholder 2"/>
          <p:cNvSpPr>
            <a:spLocks noGrp="1"/>
          </p:cNvSpPr>
          <p:nvPr>
            <p:ph idx="1"/>
          </p:nvPr>
        </p:nvSpPr>
        <p:spPr/>
        <p:txBody>
          <a:bodyPr/>
          <a:lstStyle/>
          <a:p>
            <a:r>
              <a:rPr lang="en-US" dirty="0" smtClean="0"/>
              <a:t>Was introduced by </a:t>
            </a:r>
            <a:r>
              <a:rPr lang="en-US" dirty="0" err="1" smtClean="0"/>
              <a:t>Waring</a:t>
            </a:r>
            <a:r>
              <a:rPr lang="en-US" dirty="0" smtClean="0"/>
              <a:t> who (incorrectly) attributes it to Wilson.</a:t>
            </a:r>
          </a:p>
          <a:p>
            <a:r>
              <a:rPr lang="en-US" dirty="0" err="1" smtClean="0"/>
              <a:t>Waring</a:t>
            </a:r>
            <a:r>
              <a:rPr lang="en-US" dirty="0" smtClean="0"/>
              <a:t> stated that he cannot prove it since he did not have the right notation.</a:t>
            </a:r>
          </a:p>
          <a:p>
            <a:r>
              <a:rPr lang="en-US" dirty="0" smtClean="0"/>
              <a:t>Gauss remarks: ”One needs notion, not notation.”</a:t>
            </a:r>
          </a:p>
          <a:p>
            <a:pPr lvl="1"/>
            <a:r>
              <a:rPr lang="en-US" dirty="0"/>
              <a:t>At </a:t>
            </a:r>
            <a:r>
              <a:rPr lang="en-US" dirty="0" err="1"/>
              <a:t>nostro</a:t>
            </a:r>
            <a:r>
              <a:rPr lang="en-US" dirty="0"/>
              <a:t> </a:t>
            </a:r>
            <a:r>
              <a:rPr lang="en-US" dirty="0" err="1"/>
              <a:t>quidem</a:t>
            </a:r>
            <a:r>
              <a:rPr lang="en-US" dirty="0"/>
              <a:t> </a:t>
            </a:r>
            <a:r>
              <a:rPr lang="en-US" dirty="0" err="1"/>
              <a:t>iudicio</a:t>
            </a:r>
            <a:r>
              <a:rPr lang="en-US" dirty="0"/>
              <a:t> </a:t>
            </a:r>
            <a:r>
              <a:rPr lang="en-US" dirty="0" err="1"/>
              <a:t>huiusmodi</a:t>
            </a:r>
            <a:r>
              <a:rPr lang="en-US" dirty="0"/>
              <a:t> </a:t>
            </a:r>
            <a:r>
              <a:rPr lang="en-US" dirty="0" err="1"/>
              <a:t>veritates</a:t>
            </a:r>
            <a:r>
              <a:rPr lang="en-US" dirty="0"/>
              <a:t> ex </a:t>
            </a:r>
            <a:r>
              <a:rPr lang="en-US" dirty="0" err="1"/>
              <a:t>notionibus</a:t>
            </a:r>
            <a:r>
              <a:rPr lang="en-US" dirty="0"/>
              <a:t> </a:t>
            </a:r>
            <a:r>
              <a:rPr lang="en-US" dirty="0" err="1"/>
              <a:t>potius</a:t>
            </a:r>
            <a:r>
              <a:rPr lang="en-US" dirty="0"/>
              <a:t> quam ex </a:t>
            </a:r>
            <a:r>
              <a:rPr lang="en-US" dirty="0" err="1"/>
              <a:t>notationibus</a:t>
            </a:r>
            <a:r>
              <a:rPr lang="en-US" dirty="0"/>
              <a:t> </a:t>
            </a:r>
            <a:r>
              <a:rPr lang="en-US" dirty="0" err="1"/>
              <a:t>hauriri</a:t>
            </a:r>
            <a:r>
              <a:rPr lang="en-US" dirty="0"/>
              <a:t> </a:t>
            </a:r>
            <a:r>
              <a:rPr lang="en-US" dirty="0" err="1" smtClean="0"/>
              <a:t>debebant</a:t>
            </a:r>
            <a:r>
              <a:rPr lang="en-US" dirty="0"/>
              <a:t>.</a:t>
            </a: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209</a:t>
            </a:fld>
            <a:endParaRPr lang="en-US"/>
          </a:p>
        </p:txBody>
      </p:sp>
    </p:spTree>
    <p:extLst>
      <p:ext uri="{BB962C8B-B14F-4D97-AF65-F5344CB8AC3E}">
        <p14:creationId xmlns:p14="http://schemas.microsoft.com/office/powerpoint/2010/main" val="4809536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586FA4DB-B7A2-2846-9502-3B88CA7E5473}" type="slidenum">
              <a:rPr lang="en-US" smtClean="0"/>
              <a:t>21</a:t>
            </a:fld>
            <a:r>
              <a:rPr lang="en-US" dirty="0" smtClean="0"/>
              <a:t/>
            </a:r>
            <a:br>
              <a:rPr lang="en-US" dirty="0" smtClean="0"/>
            </a:br>
            <a:r>
              <a:rPr lang="en-US" dirty="0" smtClean="0"/>
              <a:t>Design geometric proofs </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1201" b="-11201"/>
          <a:stretch>
            <a:fillRect/>
          </a:stretch>
        </p:blipFill>
        <p:spPr/>
      </p:pic>
      <p:sp>
        <p:nvSpPr>
          <p:cNvPr id="7" name="Slide Number Placeholder 6"/>
          <p:cNvSpPr>
            <a:spLocks noGrp="1"/>
          </p:cNvSpPr>
          <p:nvPr>
            <p:ph type="sldNum" sz="quarter" idx="12"/>
          </p:nvPr>
        </p:nvSpPr>
        <p:spPr/>
        <p:txBody>
          <a:bodyPr/>
          <a:lstStyle/>
          <a:p>
            <a:fld id="{4AA04D0C-89BA-0845-9137-904D20B84DDB}" type="slidenum">
              <a:rPr lang="en-US" smtClean="0"/>
              <a:pPr/>
              <a:t>21</a:t>
            </a:fld>
            <a:endParaRPr lang="en-US"/>
          </a:p>
        </p:txBody>
      </p:sp>
    </p:spTree>
    <p:extLst>
      <p:ext uri="{BB962C8B-B14F-4D97-AF65-F5344CB8AC3E}">
        <p14:creationId xmlns:p14="http://schemas.microsoft.com/office/powerpoint/2010/main" val="492119949"/>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marL="0" indent="0">
              <a:buNone/>
            </a:pPr>
            <a:endParaRPr lang="en-US" dirty="0"/>
          </a:p>
          <a:p>
            <a:pPr marL="0" indent="0">
              <a:buNone/>
            </a:pPr>
            <a:r>
              <a:rPr lang="en-US" dirty="0" smtClean="0"/>
              <a:t>Proof:</a:t>
            </a:r>
          </a:p>
          <a:p>
            <a:pPr marL="0" indent="0">
              <a:buNone/>
            </a:pPr>
            <a:endParaRPr lang="en-US" dirty="0" smtClean="0"/>
          </a:p>
          <a:p>
            <a:pPr marL="0" indent="0">
              <a:buNone/>
            </a:pPr>
            <a:r>
              <a:rPr lang="en-US" dirty="0" smtClean="0"/>
              <a:t>Every number except </a:t>
            </a:r>
            <a:r>
              <a:rPr lang="en-US" i="1" dirty="0" smtClean="0"/>
              <a:t>1</a:t>
            </a:r>
            <a:r>
              <a:rPr lang="en-US" dirty="0" smtClean="0"/>
              <a:t> and </a:t>
            </a:r>
            <a:r>
              <a:rPr lang="en-US" i="1" dirty="0" smtClean="0"/>
              <a:t>p−1 </a:t>
            </a:r>
            <a:r>
              <a:rPr lang="en-US" dirty="0" smtClean="0"/>
              <a:t>is cancelled by its inverse.</a:t>
            </a:r>
          </a:p>
        </p:txBody>
      </p:sp>
      <p:sp>
        <p:nvSpPr>
          <p:cNvPr id="7" name="Slide Number Placeholder 6"/>
          <p:cNvSpPr>
            <a:spLocks noGrp="1"/>
          </p:cNvSpPr>
          <p:nvPr>
            <p:ph type="sldNum" sz="quarter" idx="12"/>
          </p:nvPr>
        </p:nvSpPr>
        <p:spPr/>
        <p:txBody>
          <a:bodyPr/>
          <a:lstStyle/>
          <a:p>
            <a:fld id="{4AA04D0C-89BA-0845-9137-904D20B84DDB}" type="slidenum">
              <a:rPr lang="en-US" smtClean="0"/>
              <a:pPr/>
              <a:t>210</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33600"/>
            <a:ext cx="7554544" cy="783583"/>
          </a:xfrm>
          <a:prstGeom prst="rect">
            <a:avLst/>
          </a:prstGeom>
        </p:spPr>
      </p:pic>
      <p:sp>
        <p:nvSpPr>
          <p:cNvPr id="2" name="TextBox 1"/>
          <p:cNvSpPr txBox="1"/>
          <p:nvPr/>
        </p:nvSpPr>
        <p:spPr>
          <a:xfrm>
            <a:off x="533400" y="457200"/>
            <a:ext cx="8077200" cy="769441"/>
          </a:xfrm>
          <a:prstGeom prst="rect">
            <a:avLst/>
          </a:prstGeom>
          <a:noFill/>
        </p:spPr>
        <p:txBody>
          <a:bodyPr wrap="square" rtlCol="0">
            <a:spAutoFit/>
          </a:bodyPr>
          <a:lstStyle/>
          <a:p>
            <a:pPr algn="ctr"/>
            <a:r>
              <a:rPr lang="en-US" sz="4400" dirty="0" smtClean="0">
                <a:latin typeface="+mj-lt"/>
              </a:rPr>
              <a:t>Wilson’s Theorem</a:t>
            </a:r>
            <a:endParaRPr lang="en-US" sz="4400" dirty="0">
              <a:latin typeface="+mj-lt"/>
            </a:endParaRPr>
          </a:p>
        </p:txBody>
      </p:sp>
    </p:spTree>
    <p:extLst>
      <p:ext uri="{BB962C8B-B14F-4D97-AF65-F5344CB8AC3E}">
        <p14:creationId xmlns:p14="http://schemas.microsoft.com/office/powerpoint/2010/main" val="830738217"/>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BA19B5B9-0075-CC4D-BD95-7731EF52ADEF}" type="slidenum">
              <a:rPr lang="en-US" smtClean="0"/>
              <a:t>211</a:t>
            </a:fld>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21176" b="-121176"/>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211</a:t>
            </a:fld>
            <a:endParaRPr lang="en-US"/>
          </a:p>
        </p:txBody>
      </p:sp>
    </p:spTree>
    <p:extLst>
      <p:ext uri="{BB962C8B-B14F-4D97-AF65-F5344CB8AC3E}">
        <p14:creationId xmlns:p14="http://schemas.microsoft.com/office/powerpoint/2010/main" val="33898778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proof of Little Fermat</a:t>
            </a:r>
            <a:endParaRPr lang="en-US" dirty="0"/>
          </a:p>
        </p:txBody>
      </p:sp>
      <p:sp>
        <p:nvSpPr>
          <p:cNvPr id="10" name="Slide Number Placeholder 9"/>
          <p:cNvSpPr>
            <a:spLocks noGrp="1"/>
          </p:cNvSpPr>
          <p:nvPr>
            <p:ph type="sldNum" sz="quarter" idx="12"/>
          </p:nvPr>
        </p:nvSpPr>
        <p:spPr/>
        <p:txBody>
          <a:bodyPr/>
          <a:lstStyle/>
          <a:p>
            <a:fld id="{4AA04D0C-89BA-0845-9137-904D20B84DDB}" type="slidenum">
              <a:rPr lang="en-US" smtClean="0"/>
              <a:pPr/>
              <a:t>212</a:t>
            </a:fld>
            <a:endParaRPr lang="en-US"/>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6614" b="-6614"/>
          <a:stretch>
            <a:fillRect/>
          </a:stretch>
        </p:blipFill>
        <p:spPr/>
      </p:pic>
    </p:spTree>
    <p:extLst>
      <p:ext uri="{BB962C8B-B14F-4D97-AF65-F5344CB8AC3E}">
        <p14:creationId xmlns:p14="http://schemas.microsoft.com/office/powerpoint/2010/main" val="739421682"/>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Multiplicative inverse modulo </a:t>
            </a:r>
            <a:r>
              <a:rPr lang="en-US" i="1" dirty="0"/>
              <a:t>n</a:t>
            </a:r>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5188" b="-55188"/>
          <a:stretch>
            <a:fillRect/>
          </a:stretch>
        </p:blipFill>
        <p:spPr/>
      </p:pic>
      <p:sp>
        <p:nvSpPr>
          <p:cNvPr id="10" name="Slide Number Placeholder 9"/>
          <p:cNvSpPr>
            <a:spLocks noGrp="1"/>
          </p:cNvSpPr>
          <p:nvPr>
            <p:ph type="sldNum" sz="quarter" idx="12"/>
          </p:nvPr>
        </p:nvSpPr>
        <p:spPr/>
        <p:txBody>
          <a:bodyPr/>
          <a:lstStyle/>
          <a:p>
            <a:fld id="{4AA04D0C-89BA-0845-9137-904D20B84DDB}" type="slidenum">
              <a:rPr lang="en-US" smtClean="0"/>
              <a:pPr/>
              <a:t>213</a:t>
            </a:fld>
            <a:endParaRPr lang="en-US"/>
          </a:p>
        </p:txBody>
      </p:sp>
    </p:spTree>
    <p:extLst>
      <p:ext uri="{BB962C8B-B14F-4D97-AF65-F5344CB8AC3E}">
        <p14:creationId xmlns:p14="http://schemas.microsoft.com/office/powerpoint/2010/main" val="2169050957"/>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a:t>
            </a:r>
            <a:r>
              <a:rPr lang="en-US" i="1" baseline="30000" dirty="0" smtClean="0"/>
              <a:t>p</a:t>
            </a:r>
            <a:r>
              <a:rPr lang="en-US" i="1" baseline="30000" dirty="0"/>
              <a:t>−</a:t>
            </a:r>
            <a:r>
              <a:rPr lang="en-US" i="1" baseline="30000" dirty="0" smtClean="0"/>
              <a:t>2</a:t>
            </a:r>
            <a:r>
              <a:rPr lang="en-US" dirty="0" smtClean="0"/>
              <a:t> is an inverse of </a:t>
            </a:r>
            <a:r>
              <a:rPr lang="en-US" i="1" dirty="0" smtClean="0"/>
              <a:t>a</a:t>
            </a:r>
            <a:endParaRPr lang="en-US" i="1" dirty="0"/>
          </a:p>
        </p:txBody>
      </p:sp>
      <p:sp>
        <p:nvSpPr>
          <p:cNvPr id="3" name="Content Placeholder 2"/>
          <p:cNvSpPr>
            <a:spLocks noGrp="1"/>
          </p:cNvSpPr>
          <p:nvPr>
            <p:ph idx="1"/>
          </p:nvPr>
        </p:nvSpPr>
        <p:spPr/>
        <p:txBody>
          <a:bodyPr/>
          <a:lstStyle/>
          <a:p>
            <a:pPr marL="0" indent="0">
              <a:buNone/>
            </a:pPr>
            <a:r>
              <a:rPr lang="en-US" dirty="0" smtClean="0"/>
              <a:t>Trivial.</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214</a:t>
            </a:fld>
            <a:endParaRPr lang="en-US"/>
          </a:p>
        </p:txBody>
      </p:sp>
    </p:spTree>
    <p:extLst>
      <p:ext uri="{BB962C8B-B14F-4D97-AF65-F5344CB8AC3E}">
        <p14:creationId xmlns:p14="http://schemas.microsoft.com/office/powerpoint/2010/main" val="3384306538"/>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Non-invertibility Lemma </a:t>
            </a:r>
            <a:endParaRPr lang="en-US"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215</a:t>
            </a:fld>
            <a:endParaRPr lang="en-US"/>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735" b="-3735"/>
          <a:stretch>
            <a:fillRect/>
          </a:stretch>
        </p:blipFill>
        <p:spPr/>
      </p:pic>
    </p:spTree>
    <p:extLst>
      <p:ext uri="{BB962C8B-B14F-4D97-AF65-F5344CB8AC3E}">
        <p14:creationId xmlns:p14="http://schemas.microsoft.com/office/powerpoint/2010/main" val="290439922"/>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Converse of Little Fermat</a:t>
            </a:r>
            <a:endParaRPr lang="en-US"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216</a:t>
            </a:fld>
            <a:endParaRPr lang="en-US"/>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15319" b="-15319"/>
          <a:stretch>
            <a:fillRect/>
          </a:stretch>
        </p:blipFill>
        <p:spPr/>
      </p:pic>
    </p:spTree>
    <p:extLst>
      <p:ext uri="{BB962C8B-B14F-4D97-AF65-F5344CB8AC3E}">
        <p14:creationId xmlns:p14="http://schemas.microsoft.com/office/powerpoint/2010/main" val="3016063903"/>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mathematics</a:t>
            </a:r>
            <a:endParaRPr lang="en-US" dirty="0"/>
          </a:p>
        </p:txBody>
      </p:sp>
      <p:sp>
        <p:nvSpPr>
          <p:cNvPr id="3" name="Content Placeholder 2"/>
          <p:cNvSpPr>
            <a:spLocks noGrp="1"/>
          </p:cNvSpPr>
          <p:nvPr>
            <p:ph idx="1"/>
          </p:nvPr>
        </p:nvSpPr>
        <p:spPr/>
        <p:txBody>
          <a:bodyPr/>
          <a:lstStyle/>
          <a:p>
            <a:pPr marL="0" indent="0">
              <a:buNone/>
            </a:pPr>
            <a:r>
              <a:rPr lang="en-US" dirty="0" smtClean="0"/>
              <a:t>The search for (so far) useless perfect numbers led to the discovery of one of the most practically useful theorems in all of mathematics.</a:t>
            </a:r>
          </a:p>
          <a:p>
            <a:pPr marL="0" indent="0">
              <a:buNone/>
            </a:pPr>
            <a:endParaRPr lang="en-US" dirty="0"/>
          </a:p>
          <a:p>
            <a:pPr marL="0" indent="0">
              <a:buNone/>
            </a:pPr>
            <a:r>
              <a:rPr lang="en-US" dirty="0" smtClean="0"/>
              <a:t>In particular, this theorem helps us to find large primes used daily in e-commerce.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217</a:t>
            </a:fld>
            <a:endParaRPr lang="en-US"/>
          </a:p>
        </p:txBody>
      </p:sp>
    </p:spTree>
    <p:extLst>
      <p:ext uri="{BB962C8B-B14F-4D97-AF65-F5344CB8AC3E}">
        <p14:creationId xmlns:p14="http://schemas.microsoft.com/office/powerpoint/2010/main" val="3549249372"/>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Four Journeys: Journey One</a:t>
            </a:r>
            <a:endParaRPr lang="en-US" dirty="0"/>
          </a:p>
        </p:txBody>
      </p:sp>
      <p:sp>
        <p:nvSpPr>
          <p:cNvPr id="6" name="Subtitle 5"/>
          <p:cNvSpPr>
            <a:spLocks noGrp="1"/>
          </p:cNvSpPr>
          <p:nvPr>
            <p:ph type="subTitle" idx="1"/>
          </p:nvPr>
        </p:nvSpPr>
        <p:spPr/>
        <p:txBody>
          <a:bodyPr/>
          <a:lstStyle/>
          <a:p>
            <a:r>
              <a:rPr lang="en-US" dirty="0" smtClean="0"/>
              <a:t>Lecture </a:t>
            </a:r>
            <a:r>
              <a:rPr lang="en-US" dirty="0"/>
              <a:t>5</a:t>
            </a:r>
            <a:endParaRPr lang="en-US" dirty="0" smtClean="0"/>
          </a:p>
          <a:p>
            <a:endParaRPr lang="en-US" dirty="0"/>
          </a:p>
          <a:p>
            <a:r>
              <a:rPr lang="en-US" i="1" dirty="0" smtClean="0">
                <a:cs typeface="American Typewriter"/>
              </a:rPr>
              <a:t>Alexander Stepanov</a:t>
            </a:r>
            <a:endParaRPr lang="en-US" i="1" dirty="0">
              <a:cs typeface="American Typewrite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218</a:t>
            </a:fld>
            <a:endParaRPr lang="en-US"/>
          </a:p>
        </p:txBody>
      </p:sp>
    </p:spTree>
    <p:extLst>
      <p:ext uri="{BB962C8B-B14F-4D97-AF65-F5344CB8AC3E}">
        <p14:creationId xmlns:p14="http://schemas.microsoft.com/office/powerpoint/2010/main" val="660663855"/>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Table </a:t>
            </a:r>
            <a:r>
              <a:rPr lang="en-US" i="1" dirty="0" smtClean="0"/>
              <a:t>modulo 7</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219</a:t>
            </a:fld>
            <a:endParaRPr lang="en-US"/>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3689" b="-53689"/>
          <a:stretch>
            <a:fillRect/>
          </a:stretch>
        </p:blipFill>
        <p:spPr/>
      </p:pic>
    </p:spTree>
    <p:extLst>
      <p:ext uri="{BB962C8B-B14F-4D97-AF65-F5344CB8AC3E}">
        <p14:creationId xmlns:p14="http://schemas.microsoft.com/office/powerpoint/2010/main" val="9713324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Problem </a:t>
            </a:r>
            <a:fld id="{8F053F43-01BE-8547-987E-5295ECA7470C}" type="slidenum">
              <a:rPr lang="en-US" smtClean="0"/>
              <a:t>22</a:t>
            </a:fld>
            <a:endParaRPr lang="en-US" dirty="0"/>
          </a:p>
        </p:txBody>
      </p:sp>
      <p:sp>
        <p:nvSpPr>
          <p:cNvPr id="3" name="Content Placeholder 2"/>
          <p:cNvSpPr>
            <a:spLocks noGrp="1"/>
          </p:cNvSpPr>
          <p:nvPr>
            <p:ph idx="1"/>
          </p:nvPr>
        </p:nvSpPr>
        <p:spPr/>
        <p:txBody>
          <a:bodyPr/>
          <a:lstStyle/>
          <a:p>
            <a:r>
              <a:rPr lang="en-US" dirty="0" smtClean="0"/>
              <a:t>Using geometry find formulas for</a:t>
            </a:r>
          </a:p>
          <a:p>
            <a:pPr lvl="1"/>
            <a:r>
              <a:rPr lang="en-US" dirty="0" smtClean="0"/>
              <a:t>Sum of the first     positive integers</a:t>
            </a:r>
          </a:p>
          <a:p>
            <a:pPr lvl="1"/>
            <a:r>
              <a:rPr lang="en-US" dirty="0" smtClean="0"/>
              <a:t>Sum of the first     positive odd integers</a:t>
            </a:r>
          </a:p>
          <a:p>
            <a:r>
              <a:rPr lang="en-US" dirty="0" smtClean="0"/>
              <a:t>Find geometric upper bound for π.</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346453"/>
            <a:ext cx="244347" cy="244347"/>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879853"/>
            <a:ext cx="244347" cy="244347"/>
          </a:xfrm>
          <a:prstGeom prst="rect">
            <a:avLst/>
          </a:prstGeom>
        </p:spPr>
      </p:pic>
      <p:sp>
        <p:nvSpPr>
          <p:cNvPr id="7" name="Slide Number Placeholder 6"/>
          <p:cNvSpPr>
            <a:spLocks noGrp="1"/>
          </p:cNvSpPr>
          <p:nvPr>
            <p:ph type="sldNum" sz="quarter" idx="12"/>
          </p:nvPr>
        </p:nvSpPr>
        <p:spPr/>
        <p:txBody>
          <a:bodyPr/>
          <a:lstStyle/>
          <a:p>
            <a:fld id="{4AA04D0C-89BA-0845-9137-904D20B84DDB}" type="slidenum">
              <a:rPr lang="en-US" smtClean="0"/>
              <a:pPr/>
              <a:t>22</a:t>
            </a:fld>
            <a:endParaRPr lang="en-US"/>
          </a:p>
        </p:txBody>
      </p:sp>
    </p:spTree>
    <p:extLst>
      <p:ext uri="{BB962C8B-B14F-4D97-AF65-F5344CB8AC3E}">
        <p14:creationId xmlns:p14="http://schemas.microsoft.com/office/powerpoint/2010/main" val="1654698717"/>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modulo 7 with inverses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220</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24769" r="-24769"/>
          <a:stretch>
            <a:fillRect/>
          </a:stretch>
        </p:blipFill>
        <p:spPr/>
      </p:pic>
    </p:spTree>
    <p:extLst>
      <p:ext uri="{BB962C8B-B14F-4D97-AF65-F5344CB8AC3E}">
        <p14:creationId xmlns:p14="http://schemas.microsoft.com/office/powerpoint/2010/main" val="210427322"/>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Wilson’s Theorem </a:t>
            </a:r>
            <a:r>
              <a:rPr lang="en-US" i="1" dirty="0" smtClean="0"/>
              <a:t>modulo 7</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221</a:t>
            </a:fld>
            <a:endParaRPr lang="en-US"/>
          </a:p>
        </p:txBody>
      </p:sp>
      <p:pic>
        <p:nvPicPr>
          <p:cNvPr id="11" name="Content Placeholder 10"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973" r="-1973"/>
          <a:stretch>
            <a:fillRect/>
          </a:stretch>
        </p:blipFill>
        <p:spPr/>
      </p:pic>
    </p:spTree>
    <p:extLst>
      <p:ext uri="{BB962C8B-B14F-4D97-AF65-F5344CB8AC3E}">
        <p14:creationId xmlns:p14="http://schemas.microsoft.com/office/powerpoint/2010/main" val="1431237571"/>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Wilson </a:t>
            </a:r>
            <a:r>
              <a:rPr lang="en-US" i="1" dirty="0" smtClean="0"/>
              <a:t>modulo 7</a:t>
            </a:r>
            <a:endParaRPr lang="en-US" i="1"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66719" b="-66719"/>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222</a:t>
            </a:fld>
            <a:endParaRPr lang="en-US"/>
          </a:p>
        </p:txBody>
      </p:sp>
    </p:spTree>
    <p:extLst>
      <p:ext uri="{BB962C8B-B14F-4D97-AF65-F5344CB8AC3E}">
        <p14:creationId xmlns:p14="http://schemas.microsoft.com/office/powerpoint/2010/main" val="2846731754"/>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Fermat </a:t>
            </a:r>
            <a:r>
              <a:rPr lang="en-US" i="1" dirty="0" smtClean="0"/>
              <a:t>modulo 7</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223</a:t>
            </a:fld>
            <a:endParaRPr lang="en-US"/>
          </a:p>
        </p:txBody>
      </p:sp>
      <p:pic>
        <p:nvPicPr>
          <p:cNvPr id="10" name="Content Placeholder 9"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6594" b="-56594"/>
          <a:stretch>
            <a:fillRect/>
          </a:stretch>
        </p:blipFill>
        <p:spPr/>
      </p:pic>
    </p:spTree>
    <p:extLst>
      <p:ext uri="{BB962C8B-B14F-4D97-AF65-F5344CB8AC3E}">
        <p14:creationId xmlns:p14="http://schemas.microsoft.com/office/powerpoint/2010/main" val="1635362995"/>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a:t>
            </a:r>
            <a:r>
              <a:rPr lang="en-US" i="1" dirty="0" smtClean="0"/>
              <a:t>modulo 10</a:t>
            </a:r>
            <a:r>
              <a:rPr lang="en-US" dirty="0" smtClean="0"/>
              <a:t> with inverses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224</a:t>
            </a:fld>
            <a:endParaRPr lang="en-US"/>
          </a:p>
        </p:txBody>
      </p:sp>
      <p:pic>
        <p:nvPicPr>
          <p:cNvPr id="8" name="Content Placeholder 7"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38614" r="-38614"/>
          <a:stretch>
            <a:fillRect/>
          </a:stretch>
        </p:blipFill>
        <p:spPr/>
      </p:pic>
    </p:spTree>
    <p:extLst>
      <p:ext uri="{BB962C8B-B14F-4D97-AF65-F5344CB8AC3E}">
        <p14:creationId xmlns:p14="http://schemas.microsoft.com/office/powerpoint/2010/main" val="858950329"/>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a:t>
            </a:r>
            <a:r>
              <a:rPr lang="en-US" dirty="0"/>
              <a:t>M</a:t>
            </a:r>
            <a:r>
              <a:rPr lang="en-US" dirty="0" smtClean="0"/>
              <a:t>ultiplication </a:t>
            </a:r>
            <a:r>
              <a:rPr lang="en-US" dirty="0"/>
              <a:t>T</a:t>
            </a:r>
            <a:r>
              <a:rPr lang="en-US" dirty="0" smtClean="0"/>
              <a:t>able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225</a:t>
            </a:fld>
            <a:endParaRPr lang="en-US"/>
          </a:p>
        </p:txBody>
      </p:sp>
      <p:pic>
        <p:nvPicPr>
          <p:cNvPr id="9" name="Content Placeholder 8"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38614" r="-38614"/>
          <a:stretch>
            <a:fillRect/>
          </a:stretch>
        </p:blipFill>
        <p:spPr/>
      </p:pic>
    </p:spTree>
    <p:extLst>
      <p:ext uri="{BB962C8B-B14F-4D97-AF65-F5344CB8AC3E}">
        <p14:creationId xmlns:p14="http://schemas.microsoft.com/office/powerpoint/2010/main" val="509864663"/>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Euler </a:t>
            </a:r>
            <a:r>
              <a:rPr lang="en-US" dirty="0"/>
              <a:t>T</a:t>
            </a:r>
            <a:r>
              <a:rPr lang="en-US" dirty="0" smtClean="0"/>
              <a:t>otient function</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356831" b="-356831"/>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226</a:t>
            </a:fld>
            <a:endParaRPr lang="en-US"/>
          </a:p>
        </p:txBody>
      </p:sp>
    </p:spTree>
    <p:extLst>
      <p:ext uri="{BB962C8B-B14F-4D97-AF65-F5344CB8AC3E}">
        <p14:creationId xmlns:p14="http://schemas.microsoft.com/office/powerpoint/2010/main" val="2986430362"/>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Totient of prime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227</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048000"/>
            <a:ext cx="5552831" cy="1066800"/>
          </a:xfrm>
          <a:prstGeom prst="rect">
            <a:avLst/>
          </a:prstGeom>
        </p:spPr>
      </p:pic>
    </p:spTree>
    <p:extLst>
      <p:ext uri="{BB962C8B-B14F-4D97-AF65-F5344CB8AC3E}">
        <p14:creationId xmlns:p14="http://schemas.microsoft.com/office/powerpoint/2010/main" val="2448192340"/>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Euler’s Theorem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228</a:t>
            </a:fld>
            <a:endParaRPr lang="en-US"/>
          </a:p>
        </p:txBody>
      </p:sp>
      <p:pic>
        <p:nvPicPr>
          <p:cNvPr id="7" name="Content Placeholder 6" descr="latex-image-1.pdf"/>
          <p:cNvPicPr>
            <a:picLocks noGrp="1" noChangeAspect="1"/>
          </p:cNvPicPr>
          <p:nvPr>
            <p:ph idx="1"/>
          </p:nvPr>
        </p:nvPicPr>
        <p:blipFill>
          <a:blip r:embed="rId2">
            <a:extLst>
              <a:ext uri="{28A0092B-C50C-407E-A947-70E740481C1C}">
                <a14:useLocalDpi xmlns:a14="http://schemas.microsoft.com/office/drawing/2010/main" val="0"/>
              </a:ext>
            </a:extLst>
          </a:blip>
          <a:srcRect t="-158846" b="-158846"/>
          <a:stretch>
            <a:fillRect/>
          </a:stretch>
        </p:blipFill>
        <p:spPr/>
      </p:pic>
    </p:spTree>
    <p:extLst>
      <p:ext uri="{BB962C8B-B14F-4D97-AF65-F5344CB8AC3E}">
        <p14:creationId xmlns:p14="http://schemas.microsoft.com/office/powerpoint/2010/main" val="1788544781"/>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5C90A075-AD37-5641-9BDE-6976973CFA46}" type="slidenum">
              <a:rPr lang="en-US" smtClean="0"/>
              <a:t>229</a:t>
            </a:fld>
            <a:endParaRPr lang="en-US" dirty="0"/>
          </a:p>
        </p:txBody>
      </p:sp>
      <p:sp>
        <p:nvSpPr>
          <p:cNvPr id="3" name="Content Placeholder 2"/>
          <p:cNvSpPr>
            <a:spLocks noGrp="1"/>
          </p:cNvSpPr>
          <p:nvPr>
            <p:ph idx="1"/>
          </p:nvPr>
        </p:nvSpPr>
        <p:spPr/>
        <p:txBody>
          <a:bodyPr/>
          <a:lstStyle/>
          <a:p>
            <a:r>
              <a:rPr lang="en-US" sz="2800" dirty="0" smtClean="0"/>
              <a:t>Prove Euler’s theorem by modifying the proof of the Little Fermat Theorem </a:t>
            </a:r>
            <a:endParaRPr lang="en-US" sz="2800" dirty="0"/>
          </a:p>
          <a:p>
            <a:r>
              <a:rPr lang="en-US" sz="2800" dirty="0" smtClean="0"/>
              <a:t>Steps</a:t>
            </a:r>
          </a:p>
          <a:p>
            <a:pPr lvl="1"/>
            <a:r>
              <a:rPr lang="en-US" sz="2400" dirty="0" smtClean="0"/>
              <a:t>Replace Permutation of Remainders Lemma</a:t>
            </a:r>
            <a:r>
              <a:rPr lang="en-US" sz="2400" dirty="0"/>
              <a:t> </a:t>
            </a:r>
            <a:r>
              <a:rPr lang="en-US" sz="2400" dirty="0" smtClean="0"/>
              <a:t>with Permutation of </a:t>
            </a:r>
            <a:r>
              <a:rPr lang="en-US" sz="2400" dirty="0" err="1" smtClean="0"/>
              <a:t>Coprime</a:t>
            </a:r>
            <a:r>
              <a:rPr lang="en-US" sz="2400" dirty="0" smtClean="0"/>
              <a:t> Remainders Lemma</a:t>
            </a:r>
          </a:p>
          <a:p>
            <a:pPr lvl="1"/>
            <a:r>
              <a:rPr lang="en-US" sz="2400" dirty="0" smtClean="0"/>
              <a:t>Prove that every </a:t>
            </a:r>
            <a:r>
              <a:rPr lang="en-US" sz="2400" dirty="0" err="1" smtClean="0"/>
              <a:t>coprime</a:t>
            </a:r>
            <a:r>
              <a:rPr lang="en-US" sz="2400" dirty="0" smtClean="0"/>
              <a:t> remainder has a multiplicative inverse</a:t>
            </a:r>
          </a:p>
          <a:p>
            <a:pPr lvl="1"/>
            <a:r>
              <a:rPr lang="en-US" sz="2400" dirty="0" smtClean="0"/>
              <a:t>Use the product of all </a:t>
            </a:r>
            <a:r>
              <a:rPr lang="en-US" sz="2400" dirty="0" err="1" smtClean="0"/>
              <a:t>coprime</a:t>
            </a:r>
            <a:r>
              <a:rPr lang="en-US" sz="2400" dirty="0" smtClean="0"/>
              <a:t> remainders where that proof of Little Fermat uses the product of all non-zero remainders.</a:t>
            </a:r>
          </a:p>
          <a:p>
            <a:pPr lvl="1"/>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229</a:t>
            </a:fld>
            <a:endParaRPr lang="en-US"/>
          </a:p>
        </p:txBody>
      </p:sp>
    </p:spTree>
    <p:extLst>
      <p:ext uri="{BB962C8B-B14F-4D97-AF65-F5344CB8AC3E}">
        <p14:creationId xmlns:p14="http://schemas.microsoft.com/office/powerpoint/2010/main" val="40778825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proof?</a:t>
            </a:r>
            <a:endParaRPr lang="en-US" dirty="0"/>
          </a:p>
        </p:txBody>
      </p:sp>
      <p:sp>
        <p:nvSpPr>
          <p:cNvPr id="3" name="Content Placeholder 2"/>
          <p:cNvSpPr>
            <a:spLocks noGrp="1"/>
          </p:cNvSpPr>
          <p:nvPr>
            <p:ph idx="1"/>
          </p:nvPr>
        </p:nvSpPr>
        <p:spPr/>
        <p:txBody>
          <a:bodyPr/>
          <a:lstStyle/>
          <a:p>
            <a:pPr marL="0" indent="0">
              <a:buNone/>
            </a:pPr>
            <a:r>
              <a:rPr lang="en-US" dirty="0" smtClean="0"/>
              <a:t>A proof of a proposition is </a:t>
            </a:r>
          </a:p>
          <a:p>
            <a:r>
              <a:rPr lang="en-US" dirty="0" smtClean="0"/>
              <a:t>an argument </a:t>
            </a:r>
          </a:p>
          <a:p>
            <a:r>
              <a:rPr lang="en-US" dirty="0" smtClean="0"/>
              <a:t>accepted by the mathematical community </a:t>
            </a:r>
          </a:p>
          <a:p>
            <a:r>
              <a:rPr lang="en-US" dirty="0" smtClean="0"/>
              <a:t>to establish the proposition as valid</a:t>
            </a:r>
          </a:p>
          <a:p>
            <a:endParaRPr lang="en-US" dirty="0"/>
          </a:p>
          <a:p>
            <a:pPr marL="0" indent="0">
              <a:buNone/>
            </a:pPr>
            <a:r>
              <a:rPr lang="en-US" dirty="0" smtClean="0"/>
              <a:t>What is a valid proof today, might not be a valid proof three hundred years from now.</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23</a:t>
            </a:fld>
            <a:endParaRPr lang="en-US"/>
          </a:p>
        </p:txBody>
      </p:sp>
    </p:spTree>
    <p:extLst>
      <p:ext uri="{BB962C8B-B14F-4D97-AF65-F5344CB8AC3E}">
        <p14:creationId xmlns:p14="http://schemas.microsoft.com/office/powerpoint/2010/main" val="3429815682"/>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Abstraction</a:t>
            </a:r>
            <a:endParaRPr lang="en-US" dirty="0"/>
          </a:p>
        </p:txBody>
      </p:sp>
      <p:sp>
        <p:nvSpPr>
          <p:cNvPr id="3" name="Content Placeholder 2"/>
          <p:cNvSpPr>
            <a:spLocks noGrp="1"/>
          </p:cNvSpPr>
          <p:nvPr>
            <p:ph idx="1"/>
          </p:nvPr>
        </p:nvSpPr>
        <p:spPr/>
        <p:txBody>
          <a:bodyPr/>
          <a:lstStyle/>
          <a:p>
            <a:pPr marL="0" indent="0">
              <a:buNone/>
            </a:pPr>
            <a:r>
              <a:rPr lang="en-US" dirty="0" smtClean="0"/>
              <a:t>Generalizing code is like generalizing theorems and their proofs.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230</a:t>
            </a:fld>
            <a:endParaRPr lang="en-US"/>
          </a:p>
        </p:txBody>
      </p:sp>
    </p:spTree>
    <p:extLst>
      <p:ext uri="{BB962C8B-B14F-4D97-AF65-F5344CB8AC3E}">
        <p14:creationId xmlns:p14="http://schemas.microsoft.com/office/powerpoint/2010/main" val="1213024375"/>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Totient of power of prime</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847" b="-5847"/>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231</a:t>
            </a:fld>
            <a:endParaRPr lang="en-US"/>
          </a:p>
        </p:txBody>
      </p:sp>
    </p:spTree>
    <p:extLst>
      <p:ext uri="{BB962C8B-B14F-4D97-AF65-F5344CB8AC3E}">
        <p14:creationId xmlns:p14="http://schemas.microsoft.com/office/powerpoint/2010/main" val="2382963302"/>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Totient of </a:t>
            </a:r>
            <a:r>
              <a:rPr lang="en-US" i="1" dirty="0" smtClean="0"/>
              <a:t>n = p</a:t>
            </a:r>
            <a:r>
              <a:rPr lang="en-US" i="1" baseline="30000" dirty="0" smtClean="0"/>
              <a:t>u</a:t>
            </a:r>
            <a:r>
              <a:rPr lang="en-US" i="1" dirty="0" smtClean="0"/>
              <a:t>q</a:t>
            </a:r>
            <a:r>
              <a:rPr lang="en-US" i="1" baseline="30000" dirty="0" smtClean="0"/>
              <a:t>v</a:t>
            </a:r>
            <a:endParaRPr lang="en-US" i="1" baseline="300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232</a:t>
            </a:fld>
            <a:endParaRPr lang="en-US"/>
          </a:p>
        </p:txBody>
      </p:sp>
      <p:pic>
        <p:nvPicPr>
          <p:cNvPr id="7" name="Content Placeholder 6"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8065" r="-18065"/>
          <a:stretch>
            <a:fillRect/>
          </a:stretch>
        </p:blipFill>
        <p:spPr/>
      </p:pic>
    </p:spTree>
    <p:extLst>
      <p:ext uri="{BB962C8B-B14F-4D97-AF65-F5344CB8AC3E}">
        <p14:creationId xmlns:p14="http://schemas.microsoft.com/office/powerpoint/2010/main" val="3210059447"/>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case </a:t>
            </a:r>
            <a:r>
              <a:rPr lang="en-US" dirty="0" err="1" smtClean="0"/>
              <a:t>totient</a:t>
            </a:r>
            <a:r>
              <a:rPr lang="en-US" dirty="0" smtClean="0"/>
              <a:t> formula</a:t>
            </a:r>
            <a:endParaRPr lang="en-US" dirty="0"/>
          </a:p>
        </p:txBody>
      </p:sp>
      <p:pic>
        <p:nvPicPr>
          <p:cNvPr id="5" name="Content Placeholder 4"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39508" r="-39508"/>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233</a:t>
            </a:fld>
            <a:endParaRPr lang="en-US"/>
          </a:p>
        </p:txBody>
      </p:sp>
    </p:spTree>
    <p:extLst>
      <p:ext uri="{BB962C8B-B14F-4D97-AF65-F5344CB8AC3E}">
        <p14:creationId xmlns:p14="http://schemas.microsoft.com/office/powerpoint/2010/main" val="2071752592"/>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Primality Testing</a:t>
            </a:r>
            <a:endParaRPr lang="en-US"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t>The problem of distinguishing prime numbers from composite </a:t>
            </a:r>
            <a:r>
              <a:rPr lang="en-US" dirty="0" smtClean="0"/>
              <a:t>and of resolving the latter into their prime factors is </a:t>
            </a:r>
            <a:r>
              <a:rPr lang="en-US" dirty="0"/>
              <a:t>known to be one of the most important and useful in arithmetic. </a:t>
            </a:r>
            <a:endParaRPr lang="en-US" dirty="0" smtClean="0"/>
          </a:p>
          <a:p>
            <a:pPr marL="0" indent="0">
              <a:buNone/>
            </a:pPr>
            <a:r>
              <a:rPr lang="en-US" dirty="0"/>
              <a:t>	</a:t>
            </a:r>
            <a:r>
              <a:rPr lang="en-US" dirty="0" smtClean="0"/>
              <a:t>C.F. Gauss </a:t>
            </a:r>
          </a:p>
          <a:p>
            <a:pPr marL="0" indent="0">
              <a:buNone/>
            </a:pPr>
            <a:r>
              <a:rPr lang="en-US" i="1" dirty="0"/>
              <a:t> </a:t>
            </a:r>
            <a:r>
              <a:rPr lang="en-US" i="1" dirty="0" smtClean="0"/>
              <a:t>       </a:t>
            </a:r>
            <a:r>
              <a:rPr lang="en-US" i="1" dirty="0" err="1" smtClean="0"/>
              <a:t>Disquisitiones</a:t>
            </a:r>
            <a:r>
              <a:rPr lang="en-US" i="1" dirty="0" smtClean="0"/>
              <a:t> </a:t>
            </a:r>
            <a:r>
              <a:rPr lang="en-US" i="1" dirty="0" err="1" smtClean="0"/>
              <a:t>Arithmeticae</a:t>
            </a:r>
            <a:r>
              <a:rPr lang="en-US" i="1" dirty="0" smtClean="0"/>
              <a:t>, </a:t>
            </a:r>
            <a:r>
              <a:rPr lang="en-US" dirty="0" smtClean="0"/>
              <a:t>article 329 </a:t>
            </a:r>
            <a:endParaRPr lang="en-US" i="1" dirty="0"/>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234</a:t>
            </a:fld>
            <a:endParaRPr lang="en-US"/>
          </a:p>
        </p:txBody>
      </p:sp>
    </p:spTree>
    <p:extLst>
      <p:ext uri="{BB962C8B-B14F-4D97-AF65-F5344CB8AC3E}">
        <p14:creationId xmlns:p14="http://schemas.microsoft.com/office/powerpoint/2010/main" val="3518774265"/>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Divides</a:t>
            </a:r>
            <a:endParaRPr lang="en-US" dirty="0"/>
          </a:p>
        </p:txBody>
      </p:sp>
      <p:sp>
        <p:nvSpPr>
          <p:cNvPr id="3" name="Content Placeholder 2"/>
          <p:cNvSpPr>
            <a:spLocks noGrp="1"/>
          </p:cNvSpPr>
          <p:nvPr>
            <p:ph idx="1"/>
          </p:nvPr>
        </p:nvSpPr>
        <p:spPr/>
        <p:txBody>
          <a:bodyPr/>
          <a:lstStyle/>
          <a:p>
            <a:pPr marL="0" indent="0">
              <a:buNone/>
            </a:pPr>
            <a:r>
              <a:rPr lang="en-US" sz="2800" dirty="0">
                <a:latin typeface="Menlo Regular"/>
                <a:cs typeface="Menlo Regular"/>
              </a:rPr>
              <a:t>template &lt;Integer I&gt;</a:t>
            </a:r>
          </a:p>
          <a:p>
            <a:pPr marL="0" indent="0">
              <a:buNone/>
            </a:pPr>
            <a:r>
              <a:rPr lang="en-US" sz="2800" dirty="0" err="1" smtClean="0">
                <a:latin typeface="Menlo Regular"/>
                <a:cs typeface="Menlo Regular"/>
              </a:rPr>
              <a:t>bool</a:t>
            </a:r>
            <a:r>
              <a:rPr lang="en-US" sz="2800" dirty="0" smtClean="0">
                <a:latin typeface="Menlo Regular"/>
                <a:cs typeface="Menlo Regular"/>
              </a:rPr>
              <a:t> </a:t>
            </a:r>
            <a:r>
              <a:rPr lang="en-US" sz="2800" dirty="0">
                <a:latin typeface="Menlo Regular"/>
                <a:cs typeface="Menlo Regular"/>
              </a:rPr>
              <a:t>divides(</a:t>
            </a:r>
            <a:r>
              <a:rPr lang="en-US" sz="2800" dirty="0" err="1">
                <a:latin typeface="Menlo Regular"/>
                <a:cs typeface="Menlo Regular"/>
              </a:rPr>
              <a:t>const</a:t>
            </a:r>
            <a:r>
              <a:rPr lang="en-US" sz="2800" dirty="0">
                <a:latin typeface="Menlo Regular"/>
                <a:cs typeface="Menlo Regular"/>
              </a:rPr>
              <a:t> I&amp; i, </a:t>
            </a:r>
            <a:r>
              <a:rPr lang="en-US" sz="2800" dirty="0" err="1">
                <a:latin typeface="Menlo Regular"/>
                <a:cs typeface="Menlo Regular"/>
              </a:rPr>
              <a:t>const</a:t>
            </a:r>
            <a:r>
              <a:rPr lang="en-US" sz="2800" dirty="0">
                <a:latin typeface="Menlo Regular"/>
                <a:cs typeface="Menlo Regular"/>
              </a:rPr>
              <a:t> I&amp; n) {</a:t>
            </a:r>
          </a:p>
          <a:p>
            <a:pPr marL="0" indent="0">
              <a:buNone/>
            </a:pPr>
            <a:r>
              <a:rPr lang="en-US" sz="2800" dirty="0">
                <a:latin typeface="Menlo Regular"/>
                <a:cs typeface="Menlo Regular"/>
              </a:rPr>
              <a:t>  return n % i == I(0);</a:t>
            </a:r>
          </a:p>
          <a:p>
            <a:pPr marL="0" indent="0">
              <a:buNone/>
            </a:pPr>
            <a:r>
              <a:rPr lang="en-US" sz="2800" dirty="0">
                <a:latin typeface="Menlo Regular"/>
                <a:cs typeface="Menlo Regular"/>
              </a:rPr>
              <a:t>}</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235</a:t>
            </a:fld>
            <a:endParaRPr lang="en-US"/>
          </a:p>
        </p:txBody>
      </p:sp>
    </p:spTree>
    <p:extLst>
      <p:ext uri="{BB962C8B-B14F-4D97-AF65-F5344CB8AC3E}">
        <p14:creationId xmlns:p14="http://schemas.microsoft.com/office/powerpoint/2010/main" val="1162367180"/>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smallest_divisor</a:t>
            </a:r>
            <a:endParaRPr lang="en-US" dirty="0"/>
          </a:p>
        </p:txBody>
      </p:sp>
      <p:sp>
        <p:nvSpPr>
          <p:cNvPr id="3" name="Content Placeholder 2"/>
          <p:cNvSpPr>
            <a:spLocks noGrp="1"/>
          </p:cNvSpPr>
          <p:nvPr>
            <p:ph idx="1"/>
          </p:nvPr>
        </p:nvSpPr>
        <p:spPr>
          <a:xfrm>
            <a:off x="304800" y="1600200"/>
            <a:ext cx="8610600" cy="4525963"/>
          </a:xfrm>
        </p:spPr>
        <p:txBody>
          <a:bodyPr>
            <a:noAutofit/>
          </a:bodyPr>
          <a:lstStyle/>
          <a:p>
            <a:pPr marL="0" indent="0">
              <a:buNone/>
            </a:pPr>
            <a:r>
              <a:rPr lang="en-US" sz="2800" dirty="0">
                <a:latin typeface="Menlo Regular"/>
                <a:cs typeface="Menlo Regular"/>
              </a:rPr>
              <a:t>template &lt;Integer I&gt;</a:t>
            </a:r>
          </a:p>
          <a:p>
            <a:pPr marL="0" indent="0">
              <a:buNone/>
            </a:pPr>
            <a:r>
              <a:rPr lang="en-US" sz="2800" dirty="0">
                <a:latin typeface="Menlo Regular"/>
                <a:cs typeface="Menlo Regular"/>
              </a:rPr>
              <a:t>I smallest_divisor(I n) {</a:t>
            </a:r>
          </a:p>
          <a:p>
            <a:pPr marL="0" indent="0">
              <a:buNone/>
            </a:pPr>
            <a:r>
              <a:rPr lang="en-US" sz="2800" dirty="0">
                <a:latin typeface="Menlo Regular"/>
                <a:cs typeface="Menlo Regular"/>
              </a:rPr>
              <a:t>  // </a:t>
            </a:r>
            <a:r>
              <a:rPr lang="en-US" sz="2800" dirty="0">
                <a:latin typeface="Arial"/>
                <a:cs typeface="Arial"/>
              </a:rPr>
              <a:t>precondition: n &gt; 0</a:t>
            </a:r>
          </a:p>
          <a:p>
            <a:pPr marL="0" indent="0">
              <a:buNone/>
            </a:pPr>
            <a:r>
              <a:rPr lang="en-US" sz="2800" dirty="0">
                <a:latin typeface="Menlo Regular"/>
                <a:cs typeface="Menlo Regular"/>
              </a:rPr>
              <a:t>  if (even(n)) return I(2); </a:t>
            </a:r>
          </a:p>
          <a:p>
            <a:pPr marL="0" indent="0">
              <a:buNone/>
            </a:pPr>
            <a:r>
              <a:rPr lang="en-US" sz="2800" dirty="0">
                <a:latin typeface="Menlo Regular"/>
                <a:cs typeface="Menlo Regular"/>
              </a:rPr>
              <a:t>  for (I i(3); n &gt;= i * i; i += I(2)) {</a:t>
            </a:r>
          </a:p>
          <a:p>
            <a:pPr marL="0" indent="0">
              <a:buNone/>
            </a:pPr>
            <a:r>
              <a:rPr lang="en-US" sz="2800" dirty="0">
                <a:latin typeface="Menlo Regular"/>
                <a:cs typeface="Menlo Regular"/>
              </a:rPr>
              <a:t>    if (divides(i, n)) return i;</a:t>
            </a:r>
          </a:p>
          <a:p>
            <a:pPr marL="0" indent="0">
              <a:buNone/>
            </a:pPr>
            <a:r>
              <a:rPr lang="en-US" sz="2800" dirty="0">
                <a:latin typeface="Menlo Regular"/>
                <a:cs typeface="Menlo Regular"/>
              </a:rPr>
              <a:t>  }</a:t>
            </a:r>
          </a:p>
          <a:p>
            <a:pPr marL="0" indent="0">
              <a:buNone/>
            </a:pPr>
            <a:r>
              <a:rPr lang="en-US" sz="2800" dirty="0">
                <a:latin typeface="Menlo Regular"/>
                <a:cs typeface="Menlo Regular"/>
              </a:rPr>
              <a:t>  return n;</a:t>
            </a:r>
          </a:p>
          <a:p>
            <a:pPr marL="0" indent="0">
              <a:buNone/>
            </a:pPr>
            <a:r>
              <a:rPr lang="en-US" sz="2800" dirty="0">
                <a:latin typeface="Menlo Regular"/>
                <a:cs typeface="Menlo Regula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236</a:t>
            </a:fld>
            <a:endParaRPr lang="en-US"/>
          </a:p>
        </p:txBody>
      </p:sp>
    </p:spTree>
    <p:extLst>
      <p:ext uri="{BB962C8B-B14F-4D97-AF65-F5344CB8AC3E}">
        <p14:creationId xmlns:p14="http://schemas.microsoft.com/office/powerpoint/2010/main" val="336481669"/>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is_prime</a:t>
            </a:r>
            <a:endParaRPr lang="en-US" dirty="0"/>
          </a:p>
        </p:txBody>
      </p:sp>
      <p:sp>
        <p:nvSpPr>
          <p:cNvPr id="3" name="Content Placeholder 2"/>
          <p:cNvSpPr>
            <a:spLocks noGrp="1"/>
          </p:cNvSpPr>
          <p:nvPr>
            <p:ph idx="1"/>
          </p:nvPr>
        </p:nvSpPr>
        <p:spPr/>
        <p:txBody>
          <a:bodyPr/>
          <a:lstStyle/>
          <a:p>
            <a:pPr marL="0" indent="0">
              <a:buNone/>
            </a:pPr>
            <a:r>
              <a:rPr lang="en-US" sz="2800" dirty="0">
                <a:latin typeface="Menlo Regular"/>
                <a:cs typeface="Menlo Regular"/>
              </a:rPr>
              <a:t>template &lt;Integer I&gt;</a:t>
            </a:r>
          </a:p>
          <a:p>
            <a:pPr marL="0" indent="0">
              <a:buNone/>
            </a:pPr>
            <a:r>
              <a:rPr lang="en-US" sz="2800" dirty="0" smtClean="0">
                <a:latin typeface="Menlo Regular"/>
                <a:cs typeface="Menlo Regular"/>
              </a:rPr>
              <a:t>I </a:t>
            </a:r>
            <a:r>
              <a:rPr lang="en-US" sz="2800" dirty="0">
                <a:latin typeface="Menlo Regular"/>
                <a:cs typeface="Menlo Regular"/>
              </a:rPr>
              <a:t>is_prime(</a:t>
            </a:r>
            <a:r>
              <a:rPr lang="en-US" sz="2800" dirty="0" err="1">
                <a:latin typeface="Menlo Regular"/>
                <a:cs typeface="Menlo Regular"/>
              </a:rPr>
              <a:t>const</a:t>
            </a:r>
            <a:r>
              <a:rPr lang="en-US" sz="2800" dirty="0">
                <a:latin typeface="Menlo Regular"/>
                <a:cs typeface="Menlo Regular"/>
              </a:rPr>
              <a:t> I&amp; n) {</a:t>
            </a:r>
          </a:p>
          <a:p>
            <a:pPr marL="0" indent="0">
              <a:buNone/>
            </a:pPr>
            <a:r>
              <a:rPr lang="en-US" sz="2800" dirty="0">
                <a:latin typeface="Menlo Regular"/>
                <a:cs typeface="Menlo Regular"/>
              </a:rPr>
              <a:t>  return n &gt; I(1) &amp;&amp; </a:t>
            </a:r>
            <a:endParaRPr lang="en-US" sz="2800" dirty="0" smtClean="0">
              <a:latin typeface="Menlo Regular"/>
              <a:cs typeface="Menlo Regular"/>
            </a:endParaRPr>
          </a:p>
          <a:p>
            <a:pPr marL="0" indent="0">
              <a:buNone/>
            </a:pPr>
            <a:r>
              <a:rPr lang="en-US" sz="2800" dirty="0">
                <a:latin typeface="Menlo Regular"/>
                <a:cs typeface="Menlo Regular"/>
              </a:rPr>
              <a:t> </a:t>
            </a:r>
            <a:r>
              <a:rPr lang="en-US" sz="2800" dirty="0" smtClean="0">
                <a:latin typeface="Menlo Regular"/>
                <a:cs typeface="Menlo Regular"/>
              </a:rPr>
              <a:t>        smallest_divisor</a:t>
            </a:r>
            <a:r>
              <a:rPr lang="en-US" sz="2800" dirty="0">
                <a:latin typeface="Menlo Regular"/>
                <a:cs typeface="Menlo Regular"/>
              </a:rPr>
              <a:t>(n) == n;</a:t>
            </a:r>
          </a:p>
          <a:p>
            <a:pPr marL="0" indent="0">
              <a:buNone/>
            </a:pPr>
            <a:r>
              <a:rPr lang="en-US" sz="2800" dirty="0" smtClean="0">
                <a:latin typeface="Menlo Regular"/>
                <a:cs typeface="Menlo Regular"/>
              </a:rPr>
              <a:t>}</a:t>
            </a:r>
            <a:endParaRPr lang="en-US" dirty="0" smtClean="0">
              <a:latin typeface="Menlo Regular"/>
              <a:cs typeface="Menlo Regular"/>
            </a:endParaRPr>
          </a:p>
          <a:p>
            <a:pPr marL="0" indent="0">
              <a:buNone/>
            </a:pPr>
            <a:endParaRPr lang="en-US" dirty="0" smtClean="0">
              <a:cs typeface="American Typewriter"/>
            </a:endParaRPr>
          </a:p>
          <a:p>
            <a:pPr marL="0" indent="0">
              <a:buNone/>
            </a:pPr>
            <a:r>
              <a:rPr lang="en-US" dirty="0" smtClean="0">
                <a:cs typeface="American Typewriter"/>
              </a:rPr>
              <a:t>Complexity: </a:t>
            </a:r>
          </a:p>
          <a:p>
            <a:pPr marL="0" indent="0">
              <a:buNone/>
            </a:pPr>
            <a:r>
              <a:rPr lang="en-US" dirty="0" smtClean="0">
                <a:cs typeface="American Typewriter"/>
              </a:rPr>
              <a:t>Exponential in </a:t>
            </a:r>
            <a:r>
              <a:rPr lang="en-US" i="1" dirty="0" smtClean="0">
                <a:cs typeface="American Typewriter"/>
              </a:rPr>
              <a:t>number of digits</a:t>
            </a:r>
            <a:r>
              <a:rPr lang="en-US" dirty="0" smtClean="0">
                <a:cs typeface="American Typewriter"/>
              </a:rPr>
              <a:t>.</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237</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4741081"/>
            <a:ext cx="4419600" cy="584200"/>
          </a:xfrm>
          <a:prstGeom prst="rect">
            <a:avLst/>
          </a:prstGeom>
        </p:spPr>
      </p:pic>
    </p:spTree>
    <p:extLst>
      <p:ext uri="{BB962C8B-B14F-4D97-AF65-F5344CB8AC3E}">
        <p14:creationId xmlns:p14="http://schemas.microsoft.com/office/powerpoint/2010/main" val="3058310102"/>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Modulo Multiplication </a:t>
            </a:r>
            <a:endParaRPr lang="en-US"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sz="2400" dirty="0" smtClean="0">
                <a:latin typeface="Menlo Regular"/>
                <a:cs typeface="Menlo Regular"/>
              </a:rPr>
              <a:t>template &lt;Integer I&gt;</a:t>
            </a:r>
          </a:p>
          <a:p>
            <a:pPr marL="0" indent="0">
              <a:buNone/>
            </a:pPr>
            <a:r>
              <a:rPr lang="en-US" sz="2400" dirty="0" smtClean="0">
                <a:latin typeface="Menlo Regular"/>
                <a:cs typeface="Menlo Regular"/>
              </a:rPr>
              <a:t>struct modulo_multiply {</a:t>
            </a:r>
          </a:p>
          <a:p>
            <a:pPr marL="0" indent="0">
              <a:buNone/>
            </a:pPr>
            <a:r>
              <a:rPr lang="en-US" sz="2400" dirty="0" smtClean="0">
                <a:latin typeface="Menlo Regular"/>
                <a:cs typeface="Menlo Regular"/>
              </a:rPr>
              <a:t>  I modulus;</a:t>
            </a:r>
          </a:p>
          <a:p>
            <a:pPr marL="0" indent="0">
              <a:buNone/>
            </a:pPr>
            <a:r>
              <a:rPr lang="en-US" sz="2400" dirty="0">
                <a:latin typeface="Menlo Regular"/>
                <a:cs typeface="Menlo Regular"/>
              </a:rPr>
              <a:t> </a:t>
            </a:r>
            <a:r>
              <a:rPr lang="en-US" sz="2400" dirty="0" smtClean="0">
                <a:latin typeface="Menlo Regular"/>
                <a:cs typeface="Menlo Regular"/>
              </a:rPr>
              <a:t> modulo_multiply(const I&amp; i) : modulus(i) {}</a:t>
            </a:r>
          </a:p>
          <a:p>
            <a:pPr marL="0" indent="0">
              <a:buNone/>
            </a:pPr>
            <a:r>
              <a:rPr lang="en-US" sz="2400" dirty="0">
                <a:latin typeface="Menlo Regular"/>
                <a:cs typeface="Menlo Regular"/>
              </a:rPr>
              <a:t> </a:t>
            </a:r>
            <a:r>
              <a:rPr lang="en-US" sz="2400" dirty="0" smtClean="0">
                <a:latin typeface="Menlo Regular"/>
                <a:cs typeface="Menlo Regular"/>
              </a:rPr>
              <a:t> I operator() const (const I&amp; n,</a:t>
            </a:r>
          </a:p>
          <a:p>
            <a:pPr marL="0" indent="0">
              <a:buNone/>
            </a:pPr>
            <a:r>
              <a:rPr lang="en-US" sz="2400" dirty="0">
                <a:latin typeface="Menlo Regular"/>
                <a:cs typeface="Menlo Regular"/>
              </a:rPr>
              <a:t> </a:t>
            </a:r>
            <a:r>
              <a:rPr lang="en-US" sz="2400" dirty="0" smtClean="0">
                <a:latin typeface="Menlo Regular"/>
                <a:cs typeface="Menlo Regular"/>
              </a:rPr>
              <a:t>                     const I&amp; m) {</a:t>
            </a:r>
          </a:p>
          <a:p>
            <a:pPr marL="0" indent="0">
              <a:buNone/>
            </a:pPr>
            <a:r>
              <a:rPr lang="en-US" sz="2400" dirty="0">
                <a:latin typeface="Menlo Regular"/>
                <a:cs typeface="Menlo Regular"/>
              </a:rPr>
              <a:t> </a:t>
            </a:r>
            <a:r>
              <a:rPr lang="en-US" sz="2400" dirty="0" smtClean="0">
                <a:latin typeface="Menlo Regular"/>
                <a:cs typeface="Menlo Regular"/>
              </a:rPr>
              <a:t>   return (n * m) % modulus;</a:t>
            </a:r>
          </a:p>
          <a:p>
            <a:pPr marL="0" indent="0">
              <a:buNone/>
            </a:pPr>
            <a:r>
              <a:rPr lang="en-US" sz="2400" dirty="0">
                <a:latin typeface="Menlo Regular"/>
                <a:cs typeface="Menlo Regular"/>
              </a:rPr>
              <a:t> </a:t>
            </a:r>
            <a:r>
              <a:rPr lang="en-US" sz="2400" dirty="0" smtClean="0">
                <a:latin typeface="Menlo Regular"/>
                <a:cs typeface="Menlo Regular"/>
              </a:rPr>
              <a:t> }</a:t>
            </a:r>
          </a:p>
          <a:p>
            <a:pPr marL="0" indent="0">
              <a:buNone/>
            </a:pPr>
            <a:r>
              <a:rPr lang="en-US" sz="2400" dirty="0" smtClean="0">
                <a:latin typeface="Menlo Regular"/>
                <a:cs typeface="Menlo Regular"/>
              </a:rPr>
              <a:t>};</a:t>
            </a:r>
          </a:p>
          <a:p>
            <a:pPr marL="0" indent="0">
              <a:buNone/>
            </a:pPr>
            <a:r>
              <a:rPr lang="en-US" dirty="0"/>
              <a:t> </a:t>
            </a:r>
            <a:r>
              <a:rPr lang="en-US" dirty="0" smtClean="0"/>
              <a:t>        </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238</a:t>
            </a:fld>
            <a:endParaRPr lang="en-US"/>
          </a:p>
        </p:txBody>
      </p:sp>
    </p:spTree>
    <p:extLst>
      <p:ext uri="{BB962C8B-B14F-4D97-AF65-F5344CB8AC3E}">
        <p14:creationId xmlns:p14="http://schemas.microsoft.com/office/powerpoint/2010/main" val="3077114818"/>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Modulo Multiplication Identity </a:t>
            </a:r>
            <a:endParaRPr lang="en-US" dirty="0"/>
          </a:p>
        </p:txBody>
      </p:sp>
      <p:sp>
        <p:nvSpPr>
          <p:cNvPr id="3" name="Content Placeholder 2"/>
          <p:cNvSpPr>
            <a:spLocks noGrp="1"/>
          </p:cNvSpPr>
          <p:nvPr>
            <p:ph idx="1"/>
          </p:nvPr>
        </p:nvSpPr>
        <p:spPr>
          <a:xfrm>
            <a:off x="76200" y="1600200"/>
            <a:ext cx="8991600" cy="4525963"/>
          </a:xfrm>
        </p:spPr>
        <p:txBody>
          <a:bodyPr/>
          <a:lstStyle/>
          <a:p>
            <a:pPr marL="0" indent="0">
              <a:buNone/>
            </a:pPr>
            <a:r>
              <a:rPr lang="en-US" sz="2400" dirty="0" smtClean="0">
                <a:latin typeface="Menlo Regular"/>
                <a:cs typeface="Menlo Regular"/>
              </a:rPr>
              <a:t>template &lt;Integer I&gt;</a:t>
            </a:r>
          </a:p>
          <a:p>
            <a:pPr marL="0" indent="0">
              <a:buNone/>
            </a:pPr>
            <a:r>
              <a:rPr lang="en-US" sz="2400" dirty="0" smtClean="0">
                <a:latin typeface="Menlo Regular"/>
                <a:cs typeface="Menlo Regular"/>
              </a:rPr>
              <a:t>I identity_element(const modulo_multiply&lt;I&gt;&amp;) {</a:t>
            </a:r>
          </a:p>
          <a:p>
            <a:pPr marL="0" indent="0">
              <a:buNone/>
            </a:pPr>
            <a:r>
              <a:rPr lang="en-US" sz="2400" dirty="0">
                <a:latin typeface="Menlo Regular"/>
                <a:cs typeface="Menlo Regular"/>
              </a:rPr>
              <a:t> </a:t>
            </a:r>
            <a:r>
              <a:rPr lang="en-US" sz="2400" dirty="0" smtClean="0">
                <a:latin typeface="Menlo Regular"/>
                <a:cs typeface="Menlo Regular"/>
              </a:rPr>
              <a:t> return I(1);</a:t>
            </a:r>
          </a:p>
          <a:p>
            <a:pPr marL="0" indent="0">
              <a:buNone/>
            </a:pPr>
            <a:r>
              <a:rPr lang="en-US" sz="2400" dirty="0">
                <a:latin typeface="Menlo Regular"/>
                <a:cs typeface="Menlo Regular"/>
              </a:rPr>
              <a:t>}</a:t>
            </a:r>
            <a:endParaRPr lang="en-US" sz="2400" dirty="0" smtClean="0">
              <a:latin typeface="Menlo Regular"/>
              <a:cs typeface="Menlo Regular"/>
            </a:endParaRPr>
          </a:p>
          <a:p>
            <a:pPr marL="0" indent="0">
              <a:buNone/>
            </a:pPr>
            <a:r>
              <a:rPr lang="en-US" dirty="0" smtClean="0"/>
              <a:t>         </a:t>
            </a:r>
            <a:endParaRPr lang="en-US"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239</a:t>
            </a:fld>
            <a:endParaRPr lang="en-US"/>
          </a:p>
        </p:txBody>
      </p:sp>
    </p:spTree>
    <p:extLst>
      <p:ext uri="{BB962C8B-B14F-4D97-AF65-F5344CB8AC3E}">
        <p14:creationId xmlns:p14="http://schemas.microsoft.com/office/powerpoint/2010/main" val="40036689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t>
            </a:r>
            <a:fld id="{97F3413D-390D-004F-B207-D52C50681629}" type="slidenum">
              <a:rPr lang="en-US" smtClean="0"/>
              <a:t>24</a:t>
            </a:fld>
            <a:endParaRPr lang="en-US" dirty="0"/>
          </a:p>
        </p:txBody>
      </p:sp>
      <p:sp>
        <p:nvSpPr>
          <p:cNvPr id="3" name="Content Placeholder 2"/>
          <p:cNvSpPr>
            <a:spLocks noGrp="1"/>
          </p:cNvSpPr>
          <p:nvPr>
            <p:ph idx="1"/>
          </p:nvPr>
        </p:nvSpPr>
        <p:spPr/>
        <p:txBody>
          <a:bodyPr/>
          <a:lstStyle/>
          <a:p>
            <a:pPr marL="0" indent="0">
              <a:buNone/>
            </a:pPr>
            <a:endParaRPr lang="en-US" i="1" dirty="0"/>
          </a:p>
          <a:p>
            <a:r>
              <a:rPr lang="en-US" dirty="0" smtClean="0"/>
              <a:t>Richard A. De </a:t>
            </a:r>
            <a:r>
              <a:rPr lang="en-US" dirty="0" err="1" smtClean="0"/>
              <a:t>Millo</a:t>
            </a:r>
            <a:r>
              <a:rPr lang="en-US" dirty="0" smtClean="0"/>
              <a:t>, Richard J. Lipton, Alan J. Perlis (1979), “Social processes and proofs of theorems and programs”, </a:t>
            </a:r>
            <a:r>
              <a:rPr lang="en-US" i="1" dirty="0" smtClean="0"/>
              <a:t>Communications of the ACM</a:t>
            </a:r>
            <a:r>
              <a:rPr lang="en-US" dirty="0" smtClean="0"/>
              <a:t>, Volume 22, Issue 5 </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24</a:t>
            </a:fld>
            <a:endParaRPr lang="en-US"/>
          </a:p>
        </p:txBody>
      </p:sp>
    </p:spTree>
    <p:extLst>
      <p:ext uri="{BB962C8B-B14F-4D97-AF65-F5344CB8AC3E}">
        <p14:creationId xmlns:p14="http://schemas.microsoft.com/office/powerpoint/2010/main" val="1705823106"/>
      </p:ext>
    </p:extLst>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Multiplicative inverse - Fermat</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template &lt;Integer I&gt;</a:t>
            </a:r>
          </a:p>
          <a:p>
            <a:pPr marL="0" indent="0">
              <a:buNone/>
            </a:pPr>
            <a:r>
              <a:rPr lang="en-US" sz="2400" dirty="0" smtClean="0">
                <a:latin typeface="Menlo Regular"/>
                <a:cs typeface="Menlo Regular"/>
              </a:rPr>
              <a:t>I </a:t>
            </a:r>
            <a:r>
              <a:rPr lang="en-US" sz="2400" dirty="0" err="1" smtClean="0">
                <a:latin typeface="Menlo Regular"/>
                <a:cs typeface="Menlo Regular"/>
              </a:rPr>
              <a:t>multiplicative_inverse_fermat</a:t>
            </a:r>
            <a:r>
              <a:rPr lang="en-US" sz="2400" dirty="0" smtClean="0">
                <a:latin typeface="Menlo Regular"/>
                <a:cs typeface="Menlo Regular"/>
              </a:rPr>
              <a:t>(I a, I p) {</a:t>
            </a:r>
          </a:p>
          <a:p>
            <a:pPr marL="0" indent="0">
              <a:buNone/>
            </a:pPr>
            <a:r>
              <a:rPr lang="en-US" sz="2400" dirty="0" smtClean="0">
                <a:latin typeface="Menlo Regular"/>
                <a:cs typeface="Menlo Regular"/>
              </a:rPr>
              <a:t>  // </a:t>
            </a:r>
            <a:r>
              <a:rPr lang="en-US" sz="2400" dirty="0" smtClean="0">
                <a:cs typeface="Menlo Regular"/>
              </a:rPr>
              <a:t>precondition: </a:t>
            </a:r>
            <a:r>
              <a:rPr lang="en-US" sz="2400" i="1" dirty="0" smtClean="0">
                <a:cs typeface="Menlo Regular"/>
              </a:rPr>
              <a:t>p</a:t>
            </a:r>
            <a:r>
              <a:rPr lang="en-US" sz="2400" dirty="0" smtClean="0">
                <a:cs typeface="Menlo Regular"/>
              </a:rPr>
              <a:t> is prime &amp; </a:t>
            </a:r>
            <a:r>
              <a:rPr lang="en-US" sz="2400" i="1" dirty="0" smtClean="0">
                <a:cs typeface="Menlo Regular"/>
              </a:rPr>
              <a:t>a</a:t>
            </a:r>
            <a:r>
              <a:rPr lang="en-US" sz="2400" dirty="0" smtClean="0">
                <a:cs typeface="Menlo Regular"/>
              </a:rPr>
              <a:t> &gt; 0</a:t>
            </a:r>
          </a:p>
          <a:p>
            <a:pPr marL="0" indent="0">
              <a:buNone/>
            </a:pPr>
            <a:r>
              <a:rPr lang="en-US" sz="2400" dirty="0">
                <a:latin typeface="Menlo Regular"/>
                <a:cs typeface="Menlo Regular"/>
              </a:rPr>
              <a:t> </a:t>
            </a:r>
            <a:r>
              <a:rPr lang="en-US" sz="2400" dirty="0" smtClean="0">
                <a:latin typeface="Menlo Regular"/>
                <a:cs typeface="Menlo Regular"/>
              </a:rPr>
              <a:t> modulo_multiply&lt;I&gt; op;</a:t>
            </a:r>
          </a:p>
          <a:p>
            <a:pPr marL="0" indent="0">
              <a:buNone/>
            </a:pPr>
            <a:r>
              <a:rPr lang="en-US" sz="2400" dirty="0">
                <a:latin typeface="Menlo Regular"/>
                <a:cs typeface="Menlo Regular"/>
              </a:rPr>
              <a:t> </a:t>
            </a:r>
            <a:r>
              <a:rPr lang="en-US" sz="2400" dirty="0" smtClean="0">
                <a:latin typeface="Menlo Regular"/>
                <a:cs typeface="Menlo Regular"/>
              </a:rPr>
              <a:t> return power_monoid(a, p – 2, op);</a:t>
            </a:r>
          </a:p>
          <a:p>
            <a:pPr marL="0" indent="0">
              <a:buNone/>
            </a:pPr>
            <a:r>
              <a:rPr lang="en-US" sz="2400" dirty="0">
                <a:latin typeface="Menlo Regular"/>
                <a:cs typeface="Menlo Regular"/>
              </a:rPr>
              <a:t>}</a:t>
            </a:r>
            <a:endParaRPr lang="en-US" sz="2400" dirty="0" smtClean="0">
              <a:latin typeface="Menlo Regular"/>
              <a:cs typeface="Menlo Regular"/>
            </a:endParaRPr>
          </a:p>
          <a:p>
            <a:pPr marL="0" indent="0">
              <a:buNone/>
            </a:pPr>
            <a:r>
              <a:rPr lang="en-US" sz="2800" dirty="0">
                <a:latin typeface="Menlo Regular"/>
                <a:cs typeface="Menlo Regular"/>
              </a:rPr>
              <a:t> </a:t>
            </a:r>
            <a:r>
              <a:rPr lang="en-US" sz="2800" dirty="0" smtClean="0">
                <a:latin typeface="Menlo Regular"/>
                <a:cs typeface="Menlo Regular"/>
              </a:rPr>
              <a:t>           </a:t>
            </a:r>
          </a:p>
        </p:txBody>
      </p:sp>
      <p:sp>
        <p:nvSpPr>
          <p:cNvPr id="5" name="Slide Number Placeholder 4"/>
          <p:cNvSpPr>
            <a:spLocks noGrp="1"/>
          </p:cNvSpPr>
          <p:nvPr>
            <p:ph type="sldNum" sz="quarter" idx="12"/>
          </p:nvPr>
        </p:nvSpPr>
        <p:spPr/>
        <p:txBody>
          <a:bodyPr/>
          <a:lstStyle/>
          <a:p>
            <a:fld id="{4AA04D0C-89BA-0845-9137-904D20B84DDB}" type="slidenum">
              <a:rPr lang="en-US" smtClean="0"/>
              <a:pPr/>
              <a:t>240</a:t>
            </a:fld>
            <a:endParaRPr lang="en-US"/>
          </a:p>
        </p:txBody>
      </p:sp>
    </p:spTree>
    <p:extLst>
      <p:ext uri="{BB962C8B-B14F-4D97-AF65-F5344CB8AC3E}">
        <p14:creationId xmlns:p14="http://schemas.microsoft.com/office/powerpoint/2010/main" val="838470188"/>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fermat_test</a:t>
            </a:r>
            <a:endParaRPr lang="en-US" dirty="0"/>
          </a:p>
        </p:txBody>
      </p:sp>
      <p:sp>
        <p:nvSpPr>
          <p:cNvPr id="3" name="Content Placeholder 2"/>
          <p:cNvSpPr>
            <a:spLocks noGrp="1"/>
          </p:cNvSpPr>
          <p:nvPr>
            <p:ph idx="1"/>
          </p:nvPr>
        </p:nvSpPr>
        <p:spPr/>
        <p:txBody>
          <a:bodyPr/>
          <a:lstStyle/>
          <a:p>
            <a:pPr marL="0" indent="0">
              <a:buNone/>
            </a:pPr>
            <a:r>
              <a:rPr lang="en-US" sz="2400" dirty="0">
                <a:latin typeface="Menlo Regular"/>
                <a:cs typeface="Menlo Regular"/>
              </a:rPr>
              <a:t>template &lt;Integer I&gt;</a:t>
            </a:r>
          </a:p>
          <a:p>
            <a:pPr marL="0" indent="0">
              <a:buNone/>
            </a:pPr>
            <a:r>
              <a:rPr lang="en-US" sz="2400" dirty="0">
                <a:latin typeface="Menlo Regular"/>
                <a:cs typeface="Menlo Regular"/>
              </a:rPr>
              <a:t>bool fermat_test(I n, I witness) {</a:t>
            </a:r>
          </a:p>
          <a:p>
            <a:pPr marL="0" indent="0">
              <a:buNone/>
            </a:pPr>
            <a:r>
              <a:rPr lang="en-US" sz="2400" dirty="0">
                <a:latin typeface="Menlo Regular"/>
                <a:cs typeface="Menlo Regular"/>
              </a:rPr>
              <a:t>  // </a:t>
            </a:r>
            <a:r>
              <a:rPr lang="en-US" sz="2400" dirty="0">
                <a:cs typeface="Menlo Regular"/>
              </a:rPr>
              <a:t>precondition: </a:t>
            </a:r>
            <a:r>
              <a:rPr lang="en-US" sz="2400" i="1" dirty="0" smtClean="0">
                <a:cs typeface="Menlo Regular"/>
              </a:rPr>
              <a:t>0 </a:t>
            </a:r>
            <a:r>
              <a:rPr lang="en-US" sz="2400" i="1" dirty="0">
                <a:cs typeface="Menlo Regular"/>
              </a:rPr>
              <a:t>&lt; witness &lt; n</a:t>
            </a:r>
          </a:p>
          <a:p>
            <a:pPr marL="0" indent="0">
              <a:buNone/>
            </a:pPr>
            <a:r>
              <a:rPr lang="en-US" sz="2400" dirty="0">
                <a:latin typeface="Menlo Regular"/>
                <a:cs typeface="Menlo Regular"/>
              </a:rPr>
              <a:t>  modulo_multiply&lt;I&gt; op(n)</a:t>
            </a:r>
            <a:r>
              <a:rPr lang="en-US" sz="2400" dirty="0" smtClean="0">
                <a:latin typeface="Menlo Regular"/>
                <a:cs typeface="Menlo Regular"/>
              </a:rPr>
              <a:t>;</a:t>
            </a:r>
          </a:p>
          <a:p>
            <a:pPr marL="0" indent="0">
              <a:buNone/>
            </a:pPr>
            <a:r>
              <a:rPr lang="en-US" sz="2400" dirty="0" smtClean="0">
                <a:latin typeface="Menlo Regular"/>
                <a:cs typeface="Menlo Regular"/>
              </a:rPr>
              <a:t>  I exp(</a:t>
            </a:r>
            <a:r>
              <a:rPr lang="en-US" sz="2400" dirty="0">
                <a:latin typeface="Menlo Regular"/>
                <a:cs typeface="Menlo Regular"/>
              </a:rPr>
              <a:t>power_semigroup(witness,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n </a:t>
            </a:r>
            <a:r>
              <a:rPr lang="en-US" sz="2400" dirty="0">
                <a:latin typeface="Menlo Regular"/>
                <a:cs typeface="Menlo Regular"/>
              </a:rPr>
              <a:t>- I(1),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op);</a:t>
            </a:r>
            <a:endParaRPr lang="en-US" sz="2400" dirty="0">
              <a:latin typeface="Menlo Regular"/>
              <a:cs typeface="Menlo Regular"/>
            </a:endParaRPr>
          </a:p>
          <a:p>
            <a:pPr marL="0" indent="0">
              <a:buNone/>
            </a:pPr>
            <a:r>
              <a:rPr lang="en-US" sz="2400" dirty="0">
                <a:latin typeface="Menlo Regular"/>
                <a:cs typeface="Menlo Regular"/>
              </a:rPr>
              <a:t>  return </a:t>
            </a:r>
            <a:r>
              <a:rPr lang="en-US" sz="2400" dirty="0" smtClean="0">
                <a:latin typeface="Menlo Regular"/>
                <a:cs typeface="Menlo Regular"/>
              </a:rPr>
              <a:t>exp == I</a:t>
            </a:r>
            <a:r>
              <a:rPr lang="en-US" sz="2400" dirty="0">
                <a:latin typeface="Menlo Regular"/>
                <a:cs typeface="Menlo Regular"/>
              </a:rPr>
              <a:t>(</a:t>
            </a:r>
            <a:r>
              <a:rPr lang="en-US" sz="2400" dirty="0" smtClean="0">
                <a:latin typeface="Menlo Regular"/>
                <a:cs typeface="Menlo Regular"/>
              </a:rPr>
              <a:t>1);</a:t>
            </a:r>
            <a:endParaRPr lang="en-US" sz="2400" dirty="0">
              <a:latin typeface="Menlo Regular"/>
              <a:cs typeface="Menlo Regular"/>
            </a:endParaRPr>
          </a:p>
          <a:p>
            <a:pPr marL="0" indent="0">
              <a:buNone/>
            </a:pPr>
            <a:r>
              <a:rPr lang="en-US" sz="2800" dirty="0">
                <a:latin typeface="Menlo Regular"/>
                <a:cs typeface="Menlo Regular"/>
              </a:rPr>
              <a:t>}</a:t>
            </a:r>
          </a:p>
          <a:p>
            <a:pPr marL="0" indent="0">
              <a:buNone/>
            </a:pPr>
            <a:r>
              <a:rPr lang="en-US" sz="2800" dirty="0" smtClean="0">
                <a:cs typeface="Menlo Regular"/>
              </a:rPr>
              <a:t>Why don’t I use </a:t>
            </a:r>
            <a:r>
              <a:rPr lang="en-US" sz="2800" dirty="0" smtClean="0">
                <a:latin typeface="Menlo Regular"/>
                <a:cs typeface="Menlo Regular"/>
              </a:rPr>
              <a:t>power_monoid</a:t>
            </a:r>
            <a:r>
              <a:rPr lang="en-US" sz="2800" dirty="0" smtClean="0">
                <a:cs typeface="Menlo Regular"/>
              </a:rPr>
              <a:t>?</a:t>
            </a:r>
            <a:endParaRPr lang="en-US" sz="2800" dirty="0">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241</a:t>
            </a:fld>
            <a:endParaRPr lang="en-US"/>
          </a:p>
        </p:txBody>
      </p:sp>
    </p:spTree>
    <p:extLst>
      <p:ext uri="{BB962C8B-B14F-4D97-AF65-F5344CB8AC3E}">
        <p14:creationId xmlns:p14="http://schemas.microsoft.com/office/powerpoint/2010/main" val="538926366"/>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Co-prime</a:t>
            </a:r>
            <a:endParaRPr lang="en-US" dirty="0"/>
          </a:p>
        </p:txBody>
      </p:sp>
      <p:sp>
        <p:nvSpPr>
          <p:cNvPr id="3" name="Content Placeholder 2"/>
          <p:cNvSpPr>
            <a:spLocks noGrp="1"/>
          </p:cNvSpPr>
          <p:nvPr>
            <p:ph idx="1"/>
          </p:nvPr>
        </p:nvSpPr>
        <p:spPr/>
        <p:txBody>
          <a:bodyPr/>
          <a:lstStyle/>
          <a:p>
            <a:pPr marL="0" indent="0">
              <a:buNone/>
            </a:pPr>
            <a:r>
              <a:rPr lang="en-US" dirty="0" smtClean="0"/>
              <a:t>Two integers are </a:t>
            </a:r>
            <a:r>
              <a:rPr lang="en-US" i="1" dirty="0" smtClean="0"/>
              <a:t>co-prime </a:t>
            </a:r>
            <a:r>
              <a:rPr lang="en-US" dirty="0" smtClean="0"/>
              <a:t>if and only if they do not share a prime divisor.</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242</a:t>
            </a:fld>
            <a:endParaRPr lang="en-US"/>
          </a:p>
        </p:txBody>
      </p:sp>
    </p:spTree>
    <p:extLst>
      <p:ext uri="{BB962C8B-B14F-4D97-AF65-F5344CB8AC3E}">
        <p14:creationId xmlns:p14="http://schemas.microsoft.com/office/powerpoint/2010/main" val="768087124"/>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Carmichael Numbers</a:t>
            </a:r>
            <a:endParaRPr lang="en-US" dirty="0"/>
          </a:p>
        </p:txBody>
      </p:sp>
      <p:sp>
        <p:nvSpPr>
          <p:cNvPr id="3" name="Content Placeholder 2"/>
          <p:cNvSpPr>
            <a:spLocks noGrp="1"/>
          </p:cNvSpPr>
          <p:nvPr>
            <p:ph idx="1"/>
          </p:nvPr>
        </p:nvSpPr>
        <p:spPr/>
        <p:txBody>
          <a:bodyPr/>
          <a:lstStyle/>
          <a:p>
            <a:pPr marL="0" indent="0">
              <a:buNone/>
            </a:pPr>
            <a:r>
              <a:rPr lang="en-US" dirty="0" smtClean="0"/>
              <a:t>A composite number </a:t>
            </a:r>
            <a:r>
              <a:rPr lang="en-US" i="1" dirty="0" smtClean="0"/>
              <a:t>n &gt; 1</a:t>
            </a:r>
            <a:r>
              <a:rPr lang="en-US" dirty="0" smtClean="0"/>
              <a:t> is a </a:t>
            </a:r>
            <a:r>
              <a:rPr lang="en-US" i="1" dirty="0" smtClean="0"/>
              <a:t>Carmichael number</a:t>
            </a:r>
            <a:r>
              <a:rPr lang="en-US" dirty="0" smtClean="0"/>
              <a:t> iff</a:t>
            </a:r>
          </a:p>
          <a:p>
            <a:pPr marL="0" indent="0">
              <a:buNone/>
            </a:pP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243</a:t>
            </a:fld>
            <a:endParaRPr lang="en-US"/>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66347"/>
            <a:ext cx="8229600" cy="1728000"/>
          </a:xfrm>
          <a:prstGeom prst="rect">
            <a:avLst/>
          </a:prstGeom>
        </p:spPr>
      </p:pic>
    </p:spTree>
    <p:extLst>
      <p:ext uri="{BB962C8B-B14F-4D97-AF65-F5344CB8AC3E}">
        <p14:creationId xmlns:p14="http://schemas.microsoft.com/office/powerpoint/2010/main" val="1483946094"/>
      </p:ext>
    </p:ext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C4CE9482-D1A9-F24F-ACA1-C37197BC065B}" type="slidenum">
              <a:rPr lang="en-US" smtClean="0"/>
              <a:t>244</a:t>
            </a:fld>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cs typeface="Menlo Regular"/>
              </a:rPr>
              <a:t>Implement a function </a:t>
            </a:r>
            <a:br>
              <a:rPr lang="en-US" sz="2800" dirty="0" smtClean="0">
                <a:cs typeface="Menlo Regular"/>
              </a:rPr>
            </a:br>
            <a:r>
              <a:rPr lang="en-US" sz="2800" dirty="0" smtClean="0">
                <a:cs typeface="Menlo Regular"/>
              </a:rPr>
              <a:t/>
            </a:r>
            <a:br>
              <a:rPr lang="en-US" sz="2800" dirty="0" smtClean="0">
                <a:cs typeface="Menlo Regular"/>
              </a:rPr>
            </a:br>
            <a:r>
              <a:rPr lang="en-US" sz="2800" dirty="0" smtClean="0">
                <a:cs typeface="Menlo Regular"/>
              </a:rPr>
              <a:t>          </a:t>
            </a:r>
            <a:r>
              <a:rPr lang="en-US" sz="2800" dirty="0" err="1" smtClean="0">
                <a:latin typeface="Menlo Regular"/>
                <a:cs typeface="Menlo Regular"/>
              </a:rPr>
              <a:t>bool</a:t>
            </a:r>
            <a:r>
              <a:rPr lang="en-US" sz="2800" dirty="0" smtClean="0">
                <a:latin typeface="Menlo Regular"/>
                <a:cs typeface="Menlo Regular"/>
              </a:rPr>
              <a:t> is_carmichael(n)</a:t>
            </a:r>
            <a:endParaRPr lang="en-US" sz="2800" dirty="0">
              <a:latin typeface="Menlo Regular"/>
              <a:cs typeface="Menlo Regular"/>
            </a:endParaRPr>
          </a:p>
          <a:p>
            <a:pPr marL="0" indent="0">
              <a:buNone/>
            </a:pPr>
            <a:endParaRPr lang="en-US" sz="2800" dirty="0" smtClean="0">
              <a:cs typeface="Menlo Regular"/>
            </a:endParaRPr>
          </a:p>
          <a:p>
            <a:pPr marL="514350" indent="-514350">
              <a:buFont typeface="+mj-lt"/>
              <a:buAutoNum type="arabicPeriod"/>
            </a:pPr>
            <a:r>
              <a:rPr lang="en-US" sz="2800" dirty="0" smtClean="0">
                <a:cs typeface="Menlo Regular"/>
              </a:rPr>
              <a:t>Find the first seven Carmichael numbers.</a:t>
            </a:r>
          </a:p>
          <a:p>
            <a:pPr marL="0" indent="0">
              <a:buNone/>
            </a:pPr>
            <a:endParaRPr lang="en-US" sz="2800" dirty="0">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244</a:t>
            </a:fld>
            <a:endParaRPr lang="en-US"/>
          </a:p>
        </p:txBody>
      </p:sp>
    </p:spTree>
    <p:extLst>
      <p:ext uri="{BB962C8B-B14F-4D97-AF65-F5344CB8AC3E}">
        <p14:creationId xmlns:p14="http://schemas.microsoft.com/office/powerpoint/2010/main" val="1294035479"/>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Autofit/>
          </a:bodyPr>
          <a:lstStyle/>
          <a:p>
            <a:pPr marL="0" indent="0">
              <a:buNone/>
            </a:pPr>
            <a:r>
              <a:rPr lang="en-US" sz="2400" dirty="0">
                <a:latin typeface="Menlo Regular"/>
                <a:cs typeface="Menlo Regular"/>
              </a:rPr>
              <a:t>template &lt;Integer I&gt;</a:t>
            </a:r>
          </a:p>
          <a:p>
            <a:pPr marL="0" indent="0">
              <a:buNone/>
            </a:pPr>
            <a:r>
              <a:rPr lang="en-US" sz="2400" dirty="0">
                <a:latin typeface="Menlo Regular"/>
                <a:cs typeface="Menlo Regular"/>
              </a:rPr>
              <a:t>bool </a:t>
            </a:r>
            <a:r>
              <a:rPr lang="en-US" sz="2400" dirty="0" err="1">
                <a:latin typeface="Menlo Regular"/>
                <a:cs typeface="Menlo Regular"/>
              </a:rPr>
              <a:t>miller_rabin_test</a:t>
            </a:r>
            <a:r>
              <a:rPr lang="en-US" sz="2400" dirty="0">
                <a:latin typeface="Menlo Regular"/>
                <a:cs typeface="Menlo Regular"/>
              </a:rPr>
              <a:t>(I n, I q, I k, I </a:t>
            </a:r>
            <a:r>
              <a:rPr lang="en-US" sz="2400" dirty="0" smtClean="0">
                <a:latin typeface="Menlo Regular"/>
                <a:cs typeface="Menlo Regular"/>
              </a:rPr>
              <a:t>w) {</a:t>
            </a:r>
          </a:p>
          <a:p>
            <a:pPr marL="0" indent="0">
              <a:buNone/>
            </a:pPr>
            <a:endParaRPr lang="en-US" sz="2400" dirty="0">
              <a:latin typeface="Menlo Regular"/>
              <a:cs typeface="Menlo Regular"/>
            </a:endParaRPr>
          </a:p>
          <a:p>
            <a:pPr marL="0" indent="0">
              <a:buNone/>
            </a:pPr>
            <a:r>
              <a:rPr lang="en-US" sz="2400" dirty="0" smtClean="0">
                <a:latin typeface="Menlo Regular"/>
                <a:cs typeface="Menlo Regular"/>
              </a:rPr>
              <a:t>  modulo_multiply</a:t>
            </a:r>
            <a:r>
              <a:rPr lang="en-US" sz="2400" dirty="0">
                <a:latin typeface="Menlo Regular"/>
                <a:cs typeface="Menlo Regular"/>
              </a:rPr>
              <a:t>&lt;I&gt; op(n);</a:t>
            </a:r>
          </a:p>
          <a:p>
            <a:pPr marL="0" indent="0">
              <a:buNone/>
            </a:pPr>
            <a:r>
              <a:rPr lang="en-US" sz="2400" dirty="0">
                <a:latin typeface="Menlo Regular"/>
                <a:cs typeface="Menlo Regular"/>
              </a:rPr>
              <a:t>  I x = power_semigroup(</a:t>
            </a:r>
            <a:r>
              <a:rPr lang="en-US" sz="2400" dirty="0" smtClean="0">
                <a:latin typeface="Menlo Regular"/>
                <a:cs typeface="Menlo Regular"/>
              </a:rPr>
              <a:t>w, </a:t>
            </a:r>
            <a:r>
              <a:rPr lang="en-US" sz="2400" dirty="0">
                <a:latin typeface="Menlo Regular"/>
                <a:cs typeface="Menlo Regular"/>
              </a:rPr>
              <a:t>q, op);</a:t>
            </a:r>
          </a:p>
          <a:p>
            <a:pPr marL="0" indent="0">
              <a:buNone/>
            </a:pPr>
            <a:r>
              <a:rPr lang="en-US" sz="2400" dirty="0">
                <a:latin typeface="Menlo Regular"/>
                <a:cs typeface="Menlo Regular"/>
              </a:rPr>
              <a:t>  I i(1);</a:t>
            </a:r>
          </a:p>
          <a:p>
            <a:pPr marL="0" indent="0">
              <a:buNone/>
            </a:pPr>
            <a:r>
              <a:rPr lang="en-US" sz="2400" dirty="0">
                <a:latin typeface="Menlo Regular"/>
                <a:cs typeface="Menlo Regular"/>
              </a:rPr>
              <a:t>  while (x != I(1) &amp;&amp; x != n - I(1)) </a:t>
            </a:r>
            <a:r>
              <a:rPr lang="en-US" sz="2400" dirty="0" smtClean="0">
                <a:latin typeface="Menlo Regular"/>
                <a:cs typeface="Menlo Regular"/>
              </a:rPr>
              <a:t>{</a:t>
            </a:r>
          </a:p>
          <a:p>
            <a:pPr marL="0" indent="0">
              <a:buNone/>
            </a:pPr>
            <a:endParaRPr lang="en-US" sz="2400" dirty="0">
              <a:latin typeface="Menlo Regular"/>
              <a:cs typeface="Menlo Regular"/>
            </a:endParaRPr>
          </a:p>
          <a:p>
            <a:pPr marL="0" indent="0">
              <a:buNone/>
            </a:pPr>
            <a:r>
              <a:rPr lang="en-US" sz="2400" dirty="0" smtClean="0">
                <a:latin typeface="Menlo Regular"/>
                <a:cs typeface="Menlo Regular"/>
              </a:rPr>
              <a:t>    if (</a:t>
            </a:r>
            <a:r>
              <a:rPr lang="en-US" sz="2400" dirty="0" err="1" smtClean="0">
                <a:latin typeface="Menlo Regular"/>
                <a:cs typeface="Menlo Regular"/>
              </a:rPr>
              <a:t>i</a:t>
            </a:r>
            <a:r>
              <a:rPr lang="en-US" sz="2400" dirty="0" smtClean="0">
                <a:latin typeface="Menlo Regular"/>
                <a:cs typeface="Menlo Regular"/>
              </a:rPr>
              <a:t> &gt;= </a:t>
            </a:r>
            <a:r>
              <a:rPr lang="en-US" sz="2400" dirty="0">
                <a:latin typeface="Menlo Regular"/>
                <a:cs typeface="Menlo Regular"/>
              </a:rPr>
              <a:t>k) return false</a:t>
            </a:r>
            <a:r>
              <a:rPr lang="en-US" sz="2400" dirty="0" smtClean="0">
                <a:latin typeface="Menlo Regular"/>
                <a:cs typeface="Menlo Regular"/>
              </a:rPr>
              <a:t>;</a:t>
            </a:r>
          </a:p>
          <a:p>
            <a:pPr marL="0" indent="0">
              <a:buNone/>
            </a:pPr>
            <a:r>
              <a:rPr lang="en-US" sz="2400" dirty="0">
                <a:latin typeface="Menlo Regular"/>
                <a:cs typeface="Menlo Regular"/>
              </a:rPr>
              <a:t> </a:t>
            </a:r>
            <a:r>
              <a:rPr lang="en-US" sz="2400" dirty="0" smtClean="0">
                <a:latin typeface="Menlo Regular"/>
                <a:cs typeface="Menlo Regular"/>
              </a:rPr>
              <a:t>   ++</a:t>
            </a:r>
            <a:r>
              <a:rPr lang="en-US" sz="2400" dirty="0" err="1" smtClean="0">
                <a:latin typeface="Menlo Regular"/>
                <a:cs typeface="Menlo Regular"/>
              </a:rPr>
              <a:t>i</a:t>
            </a:r>
            <a:r>
              <a:rPr lang="en-US" sz="2400" dirty="0" smtClean="0">
                <a:latin typeface="Menlo Regular"/>
                <a:cs typeface="Menlo Regular"/>
              </a:rPr>
              <a:t>;</a:t>
            </a:r>
            <a:endParaRPr lang="en-US" sz="2400" dirty="0">
              <a:latin typeface="Menlo Regular"/>
              <a:cs typeface="Menlo Regular"/>
            </a:endParaRPr>
          </a:p>
          <a:p>
            <a:pPr marL="0" indent="0">
              <a:buNone/>
            </a:pPr>
            <a:r>
              <a:rPr lang="en-US" sz="2400" dirty="0">
                <a:latin typeface="Menlo Regular"/>
                <a:cs typeface="Menlo Regular"/>
              </a:rPr>
              <a:t>    x = op(x, x);</a:t>
            </a:r>
          </a:p>
          <a:p>
            <a:pPr marL="0" indent="0">
              <a:buNone/>
            </a:pPr>
            <a:r>
              <a:rPr lang="en-US" sz="2400" dirty="0">
                <a:latin typeface="Menlo Regular"/>
                <a:cs typeface="Menlo Regular"/>
              </a:rPr>
              <a:t>  }</a:t>
            </a:r>
          </a:p>
          <a:p>
            <a:pPr marL="0" indent="0">
              <a:buNone/>
            </a:pPr>
            <a:r>
              <a:rPr lang="en-US" sz="2400" dirty="0">
                <a:latin typeface="Menlo Regular"/>
                <a:cs typeface="Menlo Regular"/>
              </a:rPr>
              <a:t>  return x != I(1) || i == I(1);</a:t>
            </a:r>
          </a:p>
          <a:p>
            <a:pPr marL="0" indent="0">
              <a:buNone/>
            </a:pPr>
            <a:r>
              <a:rPr lang="en-US" sz="2400" dirty="0">
                <a:latin typeface="Menlo Regular"/>
                <a:cs typeface="Menlo Regular"/>
              </a:rPr>
              <a:t>}</a:t>
            </a: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245</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886201"/>
            <a:ext cx="3352800" cy="413358"/>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605876"/>
            <a:ext cx="6934200" cy="389466"/>
          </a:xfrm>
          <a:prstGeom prst="rect">
            <a:avLst/>
          </a:prstGeom>
        </p:spPr>
      </p:pic>
    </p:spTree>
    <p:extLst>
      <p:ext uri="{BB962C8B-B14F-4D97-AF65-F5344CB8AC3E}">
        <p14:creationId xmlns:p14="http://schemas.microsoft.com/office/powerpoint/2010/main" val="4202444996"/>
      </p:ext>
    </p:ext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763000" cy="6172200"/>
          </a:xfrm>
        </p:spPr>
        <p:txBody>
          <a:bodyPr>
            <a:noAutofit/>
          </a:bodyPr>
          <a:lstStyle/>
          <a:p>
            <a:pPr marL="0" indent="0">
              <a:buNone/>
            </a:pPr>
            <a:r>
              <a:rPr lang="en-US" sz="2400" dirty="0">
                <a:latin typeface="Menlo Regular"/>
                <a:cs typeface="Menlo Regular"/>
              </a:rPr>
              <a:t>template &lt;Integer I&gt;</a:t>
            </a:r>
          </a:p>
          <a:p>
            <a:pPr marL="0" indent="0">
              <a:buNone/>
            </a:pPr>
            <a:r>
              <a:rPr lang="en-US" sz="2400" dirty="0">
                <a:latin typeface="Menlo Regular"/>
                <a:cs typeface="Menlo Regular"/>
              </a:rPr>
              <a:t>bool </a:t>
            </a:r>
            <a:r>
              <a:rPr lang="en-US" sz="2400" dirty="0" err="1">
                <a:latin typeface="Menlo Regular"/>
                <a:cs typeface="Menlo Regular"/>
              </a:rPr>
              <a:t>miller_rabin_test</a:t>
            </a:r>
            <a:r>
              <a:rPr lang="en-US" sz="2400" dirty="0">
                <a:latin typeface="Menlo Regular"/>
                <a:cs typeface="Menlo Regular"/>
              </a:rPr>
              <a:t>(I n, I q, I k, I </a:t>
            </a:r>
            <a:r>
              <a:rPr lang="en-US" sz="2400" dirty="0" smtClean="0">
                <a:latin typeface="Menlo Regular"/>
                <a:cs typeface="Menlo Regular"/>
              </a:rPr>
              <a:t>w) {</a:t>
            </a:r>
          </a:p>
          <a:p>
            <a:pPr marL="0" indent="0">
              <a:buNone/>
            </a:pPr>
            <a:endParaRPr lang="en-US" sz="2400" dirty="0">
              <a:latin typeface="Menlo Regular"/>
              <a:cs typeface="Menlo Regular"/>
            </a:endParaRPr>
          </a:p>
          <a:p>
            <a:pPr marL="0" indent="0">
              <a:buNone/>
            </a:pPr>
            <a:r>
              <a:rPr lang="en-US" sz="2400" dirty="0" smtClean="0">
                <a:latin typeface="Menlo Regular"/>
                <a:cs typeface="Menlo Regular"/>
              </a:rPr>
              <a:t>  modulo_multiply</a:t>
            </a:r>
            <a:r>
              <a:rPr lang="en-US" sz="2400" dirty="0">
                <a:latin typeface="Menlo Regular"/>
                <a:cs typeface="Menlo Regular"/>
              </a:rPr>
              <a:t>&lt;I&gt; op(n);</a:t>
            </a:r>
          </a:p>
          <a:p>
            <a:pPr marL="0" indent="0">
              <a:buNone/>
            </a:pPr>
            <a:r>
              <a:rPr lang="en-US" sz="2400" dirty="0">
                <a:latin typeface="Menlo Regular"/>
                <a:cs typeface="Menlo Regular"/>
              </a:rPr>
              <a:t>  I x = power_semigroup(</a:t>
            </a:r>
            <a:r>
              <a:rPr lang="en-US" sz="2400" dirty="0" smtClean="0">
                <a:latin typeface="Menlo Regular"/>
                <a:cs typeface="Menlo Regular"/>
              </a:rPr>
              <a:t>w, </a:t>
            </a:r>
            <a:r>
              <a:rPr lang="en-US" sz="2400" dirty="0">
                <a:latin typeface="Menlo Regular"/>
                <a:cs typeface="Menlo Regular"/>
              </a:rPr>
              <a:t>q, op);</a:t>
            </a:r>
          </a:p>
          <a:p>
            <a:pPr marL="0" indent="0">
              <a:buNone/>
            </a:pPr>
            <a:r>
              <a:rPr lang="en-US" sz="2400" dirty="0">
                <a:latin typeface="Menlo Regular"/>
                <a:cs typeface="Menlo Regular"/>
              </a:rPr>
              <a:t>  </a:t>
            </a:r>
            <a:r>
              <a:rPr lang="fr-FR" sz="2400" dirty="0">
                <a:latin typeface="Menlo Regular"/>
                <a:cs typeface="Menlo Regular"/>
              </a:rPr>
              <a:t>if (x == I(1) || x == n - I(1)) return </a:t>
            </a:r>
            <a:r>
              <a:rPr lang="fr-FR" sz="2400" dirty="0" err="1">
                <a:latin typeface="Menlo Regular"/>
                <a:cs typeface="Menlo Regular"/>
              </a:rPr>
              <a:t>true</a:t>
            </a:r>
            <a:r>
              <a:rPr lang="fr-FR" sz="2400" dirty="0">
                <a:latin typeface="Menlo Regular"/>
                <a:cs typeface="Menlo Regular"/>
              </a:rPr>
              <a:t>;</a:t>
            </a:r>
            <a:endParaRPr lang="en-US" sz="2400" dirty="0">
              <a:latin typeface="Menlo Regular"/>
              <a:cs typeface="Menlo Regular"/>
            </a:endParaRPr>
          </a:p>
          <a:p>
            <a:pPr marL="0" indent="0">
              <a:buNone/>
            </a:pPr>
            <a:r>
              <a:rPr lang="en-US" sz="2400" dirty="0">
                <a:latin typeface="Menlo Regular"/>
                <a:cs typeface="Menlo Regular"/>
              </a:rPr>
              <a:t> </a:t>
            </a:r>
            <a:r>
              <a:rPr lang="en-US" sz="2400">
                <a:latin typeface="Menlo Regular"/>
                <a:cs typeface="Menlo Regular"/>
              </a:rPr>
              <a:t> </a:t>
            </a:r>
            <a:r>
              <a:rPr lang="da-DK" sz="2400" smtClean="0">
                <a:latin typeface="Menlo Regular"/>
                <a:cs typeface="Menlo Regular"/>
              </a:rPr>
              <a:t>for </a:t>
            </a:r>
            <a:r>
              <a:rPr lang="da-DK" sz="2400" dirty="0">
                <a:latin typeface="Menlo Regular"/>
                <a:cs typeface="Menlo Regular"/>
              </a:rPr>
              <a:t>(I i(1); i &lt; k; ++i) {</a:t>
            </a:r>
            <a:endParaRPr lang="en-US" sz="2400" dirty="0">
              <a:latin typeface="Menlo Regular"/>
              <a:cs typeface="Menlo Regular"/>
            </a:endParaRP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x </a:t>
            </a:r>
            <a:r>
              <a:rPr lang="en-US" sz="2400" dirty="0">
                <a:latin typeface="Menlo Regular"/>
                <a:cs typeface="Menlo Regular"/>
              </a:rPr>
              <a:t>= op(x, x);   </a:t>
            </a:r>
            <a:endParaRPr lang="en-US" sz="2400" dirty="0" smtClean="0">
              <a:latin typeface="Menlo Regular"/>
              <a:cs typeface="Menlo Regular"/>
            </a:endParaRPr>
          </a:p>
          <a:p>
            <a:pPr marL="0" indent="0">
              <a:buNone/>
            </a:pPr>
            <a:r>
              <a:rPr lang="en-US" sz="2400" dirty="0">
                <a:latin typeface="Menlo Regular"/>
                <a:cs typeface="Menlo Regular"/>
              </a:rPr>
              <a:t> </a:t>
            </a:r>
            <a:r>
              <a:rPr lang="en-US" sz="2400" dirty="0" smtClean="0">
                <a:latin typeface="Menlo Regular"/>
                <a:cs typeface="Menlo Regular"/>
              </a:rPr>
              <a:t>    if (x == n – I(1)) return true;</a:t>
            </a:r>
          </a:p>
          <a:p>
            <a:pPr marL="0" indent="0">
              <a:buNone/>
            </a:pPr>
            <a:r>
              <a:rPr lang="en-US" sz="2400" dirty="0">
                <a:latin typeface="Menlo Regular"/>
                <a:cs typeface="Menlo Regular"/>
              </a:rPr>
              <a:t> </a:t>
            </a:r>
            <a:r>
              <a:rPr lang="en-US" sz="2400" dirty="0" smtClean="0">
                <a:latin typeface="Menlo Regular"/>
                <a:cs typeface="Menlo Regular"/>
              </a:rPr>
              <a:t>    if </a:t>
            </a:r>
            <a:r>
              <a:rPr lang="en-US" sz="2400" dirty="0">
                <a:latin typeface="Menlo Regular"/>
                <a:cs typeface="Menlo Regular"/>
              </a:rPr>
              <a:t>(x == </a:t>
            </a:r>
            <a:r>
              <a:rPr lang="en-US" sz="2400" dirty="0" smtClean="0">
                <a:latin typeface="Menlo Regular"/>
                <a:cs typeface="Menlo Regular"/>
              </a:rPr>
              <a:t>I</a:t>
            </a:r>
            <a:r>
              <a:rPr lang="en-US" sz="2400" dirty="0">
                <a:latin typeface="Menlo Regular"/>
                <a:cs typeface="Menlo Regular"/>
              </a:rPr>
              <a:t>(1)) </a:t>
            </a:r>
            <a:r>
              <a:rPr lang="en-US" sz="2400" dirty="0" smtClean="0">
                <a:latin typeface="Menlo Regular"/>
                <a:cs typeface="Menlo Regular"/>
              </a:rPr>
              <a:t>    return false;</a:t>
            </a:r>
            <a:endParaRPr lang="en-US" sz="2400" dirty="0">
              <a:latin typeface="Menlo Regular"/>
              <a:cs typeface="Menlo Regular"/>
            </a:endParaRPr>
          </a:p>
          <a:p>
            <a:pPr marL="0" indent="0">
              <a:buNone/>
            </a:pPr>
            <a:r>
              <a:rPr lang="en-US" sz="2400" dirty="0" smtClean="0">
                <a:latin typeface="Menlo Regular"/>
                <a:cs typeface="Menlo Regular"/>
              </a:rPr>
              <a:t>  }</a:t>
            </a:r>
            <a:endParaRPr lang="en-US" sz="2400" dirty="0">
              <a:latin typeface="Menlo Regular"/>
              <a:cs typeface="Menlo Regular"/>
            </a:endParaRPr>
          </a:p>
          <a:p>
            <a:pPr marL="0" indent="0">
              <a:buNone/>
            </a:pPr>
            <a:r>
              <a:rPr lang="en-US" sz="2400" dirty="0">
                <a:latin typeface="Menlo Regular"/>
                <a:cs typeface="Menlo Regular"/>
              </a:rPr>
              <a:t>  return </a:t>
            </a:r>
            <a:r>
              <a:rPr lang="en-US" sz="2400" dirty="0" smtClean="0">
                <a:latin typeface="Menlo Regular"/>
                <a:cs typeface="Menlo Regular"/>
              </a:rPr>
              <a:t>false;</a:t>
            </a:r>
            <a:endParaRPr lang="en-US" sz="2400" dirty="0">
              <a:latin typeface="Menlo Regular"/>
              <a:cs typeface="Menlo Regular"/>
            </a:endParaRPr>
          </a:p>
          <a:p>
            <a:pPr marL="0" indent="0">
              <a:buNone/>
            </a:pPr>
            <a:r>
              <a:rPr lang="en-US" sz="2400" dirty="0">
                <a:latin typeface="Menlo Regular"/>
                <a:cs typeface="Menlo Regular"/>
              </a:rPr>
              <a:t>}</a:t>
            </a:r>
          </a:p>
          <a:p>
            <a:pPr marL="0" indent="0">
              <a:buNone/>
            </a:pPr>
            <a:endParaRPr lang="en-US" sz="2000"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246</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505200"/>
            <a:ext cx="3352800" cy="413358"/>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371600"/>
            <a:ext cx="6934200" cy="389466"/>
          </a:xfrm>
          <a:prstGeom prst="rect">
            <a:avLst/>
          </a:prstGeom>
        </p:spPr>
      </p:pic>
    </p:spTree>
    <p:extLst>
      <p:ext uri="{BB962C8B-B14F-4D97-AF65-F5344CB8AC3E}">
        <p14:creationId xmlns:p14="http://schemas.microsoft.com/office/powerpoint/2010/main" val="830181731"/>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Miller-Rabin Guarantee</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err="1" smtClean="0"/>
              <a:t>miller_rabin_test</a:t>
            </a:r>
            <a:r>
              <a:rPr lang="en-US" dirty="0" smtClean="0"/>
              <a:t> is wrong with probability at most 25% for a random </a:t>
            </a:r>
            <a:r>
              <a:rPr lang="en-US" i="1" dirty="0" smtClean="0"/>
              <a:t>w</a:t>
            </a:r>
            <a:r>
              <a:rPr lang="en-US" dirty="0" smtClean="0"/>
              <a:t>.</a:t>
            </a:r>
          </a:p>
          <a:p>
            <a:r>
              <a:rPr lang="en-US" dirty="0" smtClean="0"/>
              <a:t>Randomly choosing, say, 100 witnesses makes the probability of error less than 2</a:t>
            </a:r>
            <a:r>
              <a:rPr lang="en-US" baseline="30000" dirty="0" smtClean="0"/>
              <a:t>-200</a:t>
            </a:r>
            <a:endParaRPr lang="en-US" baseline="30000" dirty="0"/>
          </a:p>
          <a:p>
            <a:r>
              <a:rPr lang="en-US" dirty="0" smtClean="0"/>
              <a:t>“It is much more likely that our computer has dropped a bit, due […] to cosmic radiations.” </a:t>
            </a:r>
          </a:p>
          <a:p>
            <a:pPr marL="0" indent="0">
              <a:buNone/>
            </a:pPr>
            <a:r>
              <a:rPr lang="en-US" dirty="0" smtClean="0"/>
              <a:t>                           </a:t>
            </a:r>
            <a:r>
              <a:rPr lang="en-US" i="1" dirty="0" smtClean="0"/>
              <a:t>Donald E. Knuth</a:t>
            </a:r>
            <a:endParaRPr lang="en-US" i="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247</a:t>
            </a:fld>
            <a:endParaRPr lang="en-US"/>
          </a:p>
        </p:txBody>
      </p:sp>
    </p:spTree>
    <p:extLst>
      <p:ext uri="{BB962C8B-B14F-4D97-AF65-F5344CB8AC3E}">
        <p14:creationId xmlns:p14="http://schemas.microsoft.com/office/powerpoint/2010/main" val="3744946520"/>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Primes is in P </a:t>
            </a:r>
            <a:r>
              <a:rPr lang="en-US" b="1" dirty="0" smtClean="0"/>
              <a:t>(2002)</a:t>
            </a:r>
            <a:endParaRPr lang="en-US" b="1"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248</a:t>
            </a:fld>
            <a:endParaRPr lang="en-US"/>
          </a:p>
        </p:txBody>
      </p:sp>
      <p:pic>
        <p:nvPicPr>
          <p:cNvPr id="7" name="Content Placeholder 6"/>
          <p:cNvPicPr>
            <a:picLocks noGrp="1" noChangeAspect="1"/>
          </p:cNvPicPr>
          <p:nvPr>
            <p:ph idx="1"/>
          </p:nvPr>
        </p:nvPicPr>
        <p:blipFill>
          <a:blip r:embed="rId2"/>
          <a:srcRect t="-11967" b="-11967"/>
          <a:stretch>
            <a:fillRect/>
          </a:stretch>
        </p:blipFill>
        <p:spPr/>
      </p:pic>
      <p:sp>
        <p:nvSpPr>
          <p:cNvPr id="8" name="Rectangle 7"/>
          <p:cNvSpPr/>
          <p:nvPr/>
        </p:nvSpPr>
        <p:spPr>
          <a:xfrm>
            <a:off x="381000" y="5791200"/>
            <a:ext cx="8305800" cy="523220"/>
          </a:xfrm>
          <a:prstGeom prst="rect">
            <a:avLst/>
          </a:prstGeom>
        </p:spPr>
        <p:txBody>
          <a:bodyPr wrap="square">
            <a:spAutoFit/>
          </a:bodyPr>
          <a:lstStyle/>
          <a:p>
            <a:r>
              <a:rPr lang="en-US" sz="2800" dirty="0"/>
              <a:t>Manindra Agrawal, </a:t>
            </a:r>
            <a:r>
              <a:rPr lang="en-US" sz="2800" dirty="0" smtClean="0"/>
              <a:t> Neeraj </a:t>
            </a:r>
            <a:r>
              <a:rPr lang="en-US" sz="2800" dirty="0"/>
              <a:t>Kayal, and Nitin Saxena</a:t>
            </a:r>
          </a:p>
        </p:txBody>
      </p:sp>
    </p:spTree>
    <p:extLst>
      <p:ext uri="{BB962C8B-B14F-4D97-AF65-F5344CB8AC3E}">
        <p14:creationId xmlns:p14="http://schemas.microsoft.com/office/powerpoint/2010/main" val="2531897996"/>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treatment of AKS</a:t>
            </a:r>
            <a:endParaRPr lang="en-US" dirty="0"/>
          </a:p>
        </p:txBody>
      </p:sp>
      <p:sp>
        <p:nvSpPr>
          <p:cNvPr id="3" name="Content Placeholder 2"/>
          <p:cNvSpPr>
            <a:spLocks noGrp="1"/>
          </p:cNvSpPr>
          <p:nvPr>
            <p:ph idx="1"/>
          </p:nvPr>
        </p:nvSpPr>
        <p:spPr/>
        <p:txBody>
          <a:bodyPr/>
          <a:lstStyle/>
          <a:p>
            <a:pPr marL="0" indent="0">
              <a:buNone/>
            </a:pPr>
            <a:r>
              <a:rPr lang="en-US" dirty="0" smtClean="0"/>
              <a:t>There is a </a:t>
            </a:r>
            <a:r>
              <a:rPr lang="en-US" dirty="0" err="1" smtClean="0"/>
              <a:t>pdf</a:t>
            </a:r>
            <a:r>
              <a:rPr lang="en-US" dirty="0" smtClean="0"/>
              <a:t> of Andrew Granville’s expository paper on the wiki. It is very well written, but still quite difficult for a non-specialist.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249</a:t>
            </a:fld>
            <a:endParaRPr lang="en-US"/>
          </a:p>
        </p:txBody>
      </p:sp>
    </p:spTree>
    <p:extLst>
      <p:ext uri="{BB962C8B-B14F-4D97-AF65-F5344CB8AC3E}">
        <p14:creationId xmlns:p14="http://schemas.microsoft.com/office/powerpoint/2010/main" val="13740698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systems</a:t>
            </a:r>
            <a:endParaRPr lang="en-US" dirty="0"/>
          </a:p>
        </p:txBody>
      </p:sp>
      <p:sp>
        <p:nvSpPr>
          <p:cNvPr id="3" name="Content Placeholder 2"/>
          <p:cNvSpPr>
            <a:spLocks noGrp="1"/>
          </p:cNvSpPr>
          <p:nvPr>
            <p:ph idx="1"/>
          </p:nvPr>
        </p:nvSpPr>
        <p:spPr/>
        <p:txBody>
          <a:bodyPr/>
          <a:lstStyle/>
          <a:p>
            <a:r>
              <a:rPr lang="en-US" dirty="0" smtClean="0"/>
              <a:t>All civilizations developed number systems</a:t>
            </a:r>
          </a:p>
          <a:p>
            <a:r>
              <a:rPr lang="en-US" dirty="0" smtClean="0"/>
              <a:t>Fundamental requirement for </a:t>
            </a:r>
          </a:p>
          <a:p>
            <a:pPr lvl="1"/>
            <a:r>
              <a:rPr lang="en-US" dirty="0"/>
              <a:t>C</a:t>
            </a:r>
            <a:r>
              <a:rPr lang="en-US" dirty="0" smtClean="0"/>
              <a:t>ollecting taxes</a:t>
            </a:r>
          </a:p>
          <a:p>
            <a:pPr lvl="1"/>
            <a:r>
              <a:rPr lang="en-US" dirty="0" smtClean="0"/>
              <a:t>Calendar computation to determine cultivation dates</a:t>
            </a:r>
          </a:p>
        </p:txBody>
      </p:sp>
      <p:sp>
        <p:nvSpPr>
          <p:cNvPr id="5" name="Slide Number Placeholder 4"/>
          <p:cNvSpPr>
            <a:spLocks noGrp="1"/>
          </p:cNvSpPr>
          <p:nvPr>
            <p:ph type="sldNum" sz="quarter" idx="12"/>
          </p:nvPr>
        </p:nvSpPr>
        <p:spPr/>
        <p:txBody>
          <a:bodyPr/>
          <a:lstStyle/>
          <a:p>
            <a:fld id="{4AA04D0C-89BA-0845-9137-904D20B84DDB}" type="slidenum">
              <a:rPr lang="en-US" smtClean="0"/>
              <a:pPr/>
              <a:t>25</a:t>
            </a:fld>
            <a:endParaRPr lang="en-US"/>
          </a:p>
        </p:txBody>
      </p:sp>
    </p:spTree>
    <p:extLst>
      <p:ext uri="{BB962C8B-B14F-4D97-AF65-F5344CB8AC3E}">
        <p14:creationId xmlns:p14="http://schemas.microsoft.com/office/powerpoint/2010/main" val="3623292761"/>
      </p:ext>
    </p:ext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Cryptology</a:t>
            </a:r>
            <a:endParaRPr lang="en-US" dirty="0"/>
          </a:p>
        </p:txBody>
      </p:sp>
      <p:sp>
        <p:nvSpPr>
          <p:cNvPr id="3" name="Content Placeholder 2"/>
          <p:cNvSpPr>
            <a:spLocks noGrp="1"/>
          </p:cNvSpPr>
          <p:nvPr>
            <p:ph idx="1"/>
          </p:nvPr>
        </p:nvSpPr>
        <p:spPr/>
        <p:txBody>
          <a:bodyPr/>
          <a:lstStyle/>
          <a:p>
            <a:r>
              <a:rPr lang="en-US" i="1" dirty="0"/>
              <a:t>Cryptography</a:t>
            </a:r>
            <a:r>
              <a:rPr lang="en-US" dirty="0"/>
              <a:t> develops </a:t>
            </a:r>
            <a:r>
              <a:rPr lang="en-US" dirty="0" smtClean="0"/>
              <a:t>ciphers. </a:t>
            </a:r>
          </a:p>
          <a:p>
            <a:r>
              <a:rPr lang="en-US" i="1" dirty="0"/>
              <a:t>C</a:t>
            </a:r>
            <a:r>
              <a:rPr lang="en-US" i="1" dirty="0" smtClean="0"/>
              <a:t>ryptanalysis</a:t>
            </a:r>
            <a:r>
              <a:rPr lang="en-US" dirty="0" smtClean="0"/>
              <a:t> </a:t>
            </a:r>
            <a:r>
              <a:rPr lang="en-US" dirty="0"/>
              <a:t>breaks </a:t>
            </a:r>
            <a:r>
              <a:rPr lang="en-US" dirty="0" smtClean="0"/>
              <a:t>ciphers.</a:t>
            </a:r>
          </a:p>
          <a:p>
            <a:endParaRPr lang="en-US" dirty="0"/>
          </a:p>
          <a:p>
            <a:r>
              <a:rPr lang="en-US" dirty="0"/>
              <a:t>For a brief history of Cryptology, read my notes on the wiki.</a:t>
            </a:r>
          </a:p>
        </p:txBody>
      </p:sp>
      <p:sp>
        <p:nvSpPr>
          <p:cNvPr id="4" name="Slide Number Placeholder 3"/>
          <p:cNvSpPr>
            <a:spLocks noGrp="1"/>
          </p:cNvSpPr>
          <p:nvPr>
            <p:ph type="sldNum" sz="quarter" idx="12"/>
          </p:nvPr>
        </p:nvSpPr>
        <p:spPr/>
        <p:txBody>
          <a:bodyPr/>
          <a:lstStyle/>
          <a:p>
            <a:fld id="{4AA04D0C-89BA-0845-9137-904D20B84DDB}" type="slidenum">
              <a:rPr lang="en-US" smtClean="0"/>
              <a:pPr/>
              <a:t>250</a:t>
            </a:fld>
            <a:endParaRPr lang="en-US"/>
          </a:p>
        </p:txBody>
      </p:sp>
    </p:spTree>
    <p:extLst>
      <p:ext uri="{BB962C8B-B14F-4D97-AF65-F5344CB8AC3E}">
        <p14:creationId xmlns:p14="http://schemas.microsoft.com/office/powerpoint/2010/main" val="2253815208"/>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Cryptosystem</a:t>
            </a:r>
            <a:endParaRPr lang="en-US" dirty="0"/>
          </a:p>
        </p:txBody>
      </p:sp>
      <p:sp>
        <p:nvSpPr>
          <p:cNvPr id="3" name="Content Placeholder 2"/>
          <p:cNvSpPr>
            <a:spLocks noGrp="1"/>
          </p:cNvSpPr>
          <p:nvPr>
            <p:ph idx="1"/>
          </p:nvPr>
        </p:nvSpPr>
        <p:spPr/>
        <p:txBody>
          <a:bodyPr/>
          <a:lstStyle/>
          <a:p>
            <a:r>
              <a:rPr lang="en-US" dirty="0"/>
              <a:t>plaintext =&gt; </a:t>
            </a:r>
            <a:r>
              <a:rPr lang="en-US" dirty="0" smtClean="0"/>
              <a:t>encryption(key</a:t>
            </a:r>
            <a:r>
              <a:rPr lang="en-US" baseline="-25000" dirty="0" smtClean="0"/>
              <a:t>0</a:t>
            </a:r>
            <a:r>
              <a:rPr lang="en-US" dirty="0" smtClean="0"/>
              <a:t>) =&gt; ciphertext</a:t>
            </a:r>
          </a:p>
          <a:p>
            <a:endParaRPr lang="en-US" dirty="0"/>
          </a:p>
          <a:p>
            <a:r>
              <a:rPr lang="en-US" dirty="0" smtClean="0"/>
              <a:t>ciphertext =</a:t>
            </a:r>
            <a:r>
              <a:rPr lang="en-US" dirty="0"/>
              <a:t>&gt; </a:t>
            </a:r>
            <a:r>
              <a:rPr lang="en-US" dirty="0" smtClean="0"/>
              <a:t>decryption(key</a:t>
            </a:r>
            <a:r>
              <a:rPr lang="en-US" baseline="-25000" dirty="0" smtClean="0"/>
              <a:t>1</a:t>
            </a:r>
            <a:r>
              <a:rPr lang="en-US" dirty="0" smtClean="0"/>
              <a:t>) </a:t>
            </a:r>
            <a:r>
              <a:rPr lang="en-US" dirty="0"/>
              <a:t>=&gt; </a:t>
            </a:r>
            <a:r>
              <a:rPr lang="en-US" dirty="0" smtClean="0"/>
              <a:t>plaintext</a:t>
            </a:r>
          </a:p>
          <a:p>
            <a:endParaRPr lang="en-US" dirty="0"/>
          </a:p>
          <a:p>
            <a:r>
              <a:rPr lang="en-US" dirty="0" smtClean="0"/>
              <a:t>the system is </a:t>
            </a:r>
            <a:r>
              <a:rPr lang="en-US" i="1" dirty="0" smtClean="0"/>
              <a:t>symmetric</a:t>
            </a:r>
            <a:r>
              <a:rPr lang="en-US" dirty="0" smtClean="0"/>
              <a:t> if key</a:t>
            </a:r>
            <a:r>
              <a:rPr lang="en-US" baseline="-25000" dirty="0"/>
              <a:t>0</a:t>
            </a:r>
            <a:r>
              <a:rPr lang="en-US" dirty="0" smtClean="0"/>
              <a:t> = key</a:t>
            </a:r>
            <a:r>
              <a:rPr lang="en-US" baseline="-25000" dirty="0" smtClean="0"/>
              <a:t>1</a:t>
            </a:r>
          </a:p>
          <a:p>
            <a:endParaRPr lang="en-US" baseline="-25000" dirty="0"/>
          </a:p>
          <a:p>
            <a:r>
              <a:rPr lang="en-US" dirty="0" smtClean="0"/>
              <a:t>the system is </a:t>
            </a:r>
            <a:r>
              <a:rPr lang="en-US" i="1" dirty="0" smtClean="0"/>
              <a:t>asymmetric</a:t>
            </a:r>
            <a:r>
              <a:rPr lang="en-US" dirty="0" smtClean="0"/>
              <a:t> otherwise</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251</a:t>
            </a:fld>
            <a:endParaRPr lang="en-US"/>
          </a:p>
        </p:txBody>
      </p:sp>
    </p:spTree>
    <p:extLst>
      <p:ext uri="{BB962C8B-B14F-4D97-AF65-F5344CB8AC3E}">
        <p14:creationId xmlns:p14="http://schemas.microsoft.com/office/powerpoint/2010/main" val="2833287444"/>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Key Cryptosystem</a:t>
            </a:r>
            <a:endParaRPr lang="en-US" dirty="0"/>
          </a:p>
        </p:txBody>
      </p:sp>
      <p:sp>
        <p:nvSpPr>
          <p:cNvPr id="3" name="Content Placeholder 2"/>
          <p:cNvSpPr>
            <a:spLocks noGrp="1"/>
          </p:cNvSpPr>
          <p:nvPr>
            <p:ph idx="1"/>
          </p:nvPr>
        </p:nvSpPr>
        <p:spPr/>
        <p:txBody>
          <a:bodyPr/>
          <a:lstStyle/>
          <a:p>
            <a:r>
              <a:rPr lang="en-US" dirty="0"/>
              <a:t>A</a:t>
            </a:r>
            <a:r>
              <a:rPr lang="en-US" dirty="0" smtClean="0"/>
              <a:t>n </a:t>
            </a:r>
            <a:r>
              <a:rPr lang="en-US" dirty="0"/>
              <a:t>encryption scheme in which users would have a pair of keys, a public key </a:t>
            </a:r>
            <a:r>
              <a:rPr lang="en-US" i="1" dirty="0" smtClean="0"/>
              <a:t>pub </a:t>
            </a:r>
            <a:r>
              <a:rPr lang="en-US" dirty="0"/>
              <a:t>for encrypting, and a private key </a:t>
            </a:r>
            <a:r>
              <a:rPr lang="en-US" i="1" dirty="0" err="1" smtClean="0"/>
              <a:t>prv</a:t>
            </a:r>
            <a:r>
              <a:rPr lang="en-US" i="1" dirty="0" smtClean="0"/>
              <a:t> </a:t>
            </a:r>
            <a:r>
              <a:rPr lang="en-US" dirty="0"/>
              <a:t>for decrypting. </a:t>
            </a:r>
            <a:endParaRPr lang="en-US" dirty="0" smtClean="0"/>
          </a:p>
          <a:p>
            <a:r>
              <a:rPr lang="en-US" dirty="0"/>
              <a:t>When Alice wants to send a message to Bob she </a:t>
            </a:r>
            <a:r>
              <a:rPr lang="en-US" dirty="0" smtClean="0"/>
              <a:t>encrypts with Bob’s public key</a:t>
            </a:r>
            <a:r>
              <a:rPr lang="en-US" i="1" dirty="0" smtClean="0"/>
              <a:t>. </a:t>
            </a:r>
            <a:r>
              <a:rPr lang="en-US" dirty="0"/>
              <a:t>Bob </a:t>
            </a:r>
            <a:r>
              <a:rPr lang="en-US" dirty="0" smtClean="0"/>
              <a:t>uses </a:t>
            </a:r>
            <a:r>
              <a:rPr lang="en-US" dirty="0"/>
              <a:t>his private </a:t>
            </a:r>
            <a:r>
              <a:rPr lang="en-US" dirty="0" smtClean="0"/>
              <a:t>key to </a:t>
            </a:r>
            <a:r>
              <a:rPr lang="en-US" dirty="0"/>
              <a:t>decipher </a:t>
            </a:r>
            <a:r>
              <a:rPr lang="en-US" dirty="0" smtClean="0"/>
              <a:t>her message</a:t>
            </a:r>
            <a:r>
              <a:rPr lang="en-US" dirty="0"/>
              <a:t>. </a:t>
            </a:r>
          </a:p>
          <a:p>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252</a:t>
            </a:fld>
            <a:endParaRPr lang="en-US"/>
          </a:p>
        </p:txBody>
      </p:sp>
    </p:spTree>
    <p:extLst>
      <p:ext uri="{BB962C8B-B14F-4D97-AF65-F5344CB8AC3E}">
        <p14:creationId xmlns:p14="http://schemas.microsoft.com/office/powerpoint/2010/main" val="166974273"/>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a Public Key Cryptosystem</a:t>
            </a:r>
            <a:endParaRPr lang="en-US" dirty="0"/>
          </a:p>
        </p:txBody>
      </p:sp>
      <p:sp>
        <p:nvSpPr>
          <p:cNvPr id="3" name="Content Placeholder 2"/>
          <p:cNvSpPr>
            <a:spLocks noGrp="1"/>
          </p:cNvSpPr>
          <p:nvPr>
            <p:ph idx="1"/>
          </p:nvPr>
        </p:nvSpPr>
        <p:spPr/>
        <p:txBody>
          <a:bodyPr/>
          <a:lstStyle/>
          <a:p>
            <a:r>
              <a:rPr lang="en-US" sz="2800" dirty="0"/>
              <a:t>T</a:t>
            </a:r>
            <a:r>
              <a:rPr lang="en-US" sz="2800" dirty="0" smtClean="0"/>
              <a:t>he encryption function </a:t>
            </a:r>
            <a:r>
              <a:rPr lang="en-US" sz="2800" dirty="0"/>
              <a:t>needs to be a </a:t>
            </a:r>
            <a:r>
              <a:rPr lang="en-US" sz="2800" i="1" dirty="0"/>
              <a:t>one-way </a:t>
            </a:r>
            <a:r>
              <a:rPr lang="en-US" sz="2800" i="1" dirty="0" smtClean="0"/>
              <a:t>function: </a:t>
            </a:r>
            <a:r>
              <a:rPr lang="en-US" sz="2800" dirty="0" smtClean="0"/>
              <a:t>easy </a:t>
            </a:r>
            <a:r>
              <a:rPr lang="en-US" sz="2800" dirty="0"/>
              <a:t>to </a:t>
            </a:r>
            <a:r>
              <a:rPr lang="en-US" sz="2800" dirty="0" smtClean="0"/>
              <a:t>compute with </a:t>
            </a:r>
            <a:r>
              <a:rPr lang="en-US" sz="2800" dirty="0"/>
              <a:t>an inverse </a:t>
            </a:r>
            <a:r>
              <a:rPr lang="en-US" sz="2800" dirty="0" smtClean="0"/>
              <a:t>that </a:t>
            </a:r>
            <a:r>
              <a:rPr lang="en-US" sz="2800" dirty="0"/>
              <a:t>is hard to compute</a:t>
            </a:r>
            <a:r>
              <a:rPr lang="en-US" sz="2800" dirty="0" smtClean="0"/>
              <a:t>.</a:t>
            </a:r>
          </a:p>
          <a:p>
            <a:pPr lvl="1"/>
            <a:r>
              <a:rPr lang="en-US" sz="2400" dirty="0" smtClean="0"/>
              <a:t>hard means exponential in the size of the key </a:t>
            </a:r>
          </a:p>
          <a:p>
            <a:r>
              <a:rPr lang="en-US" sz="2800" dirty="0"/>
              <a:t>T</a:t>
            </a:r>
            <a:r>
              <a:rPr lang="en-US" sz="2800" dirty="0" smtClean="0"/>
              <a:t>he </a:t>
            </a:r>
            <a:r>
              <a:rPr lang="en-US" sz="2800" dirty="0"/>
              <a:t>inverse function has to be easy to compute </a:t>
            </a:r>
            <a:r>
              <a:rPr lang="en-US" sz="2800" dirty="0" smtClean="0"/>
              <a:t>when you have </a:t>
            </a:r>
            <a:r>
              <a:rPr lang="en-US" sz="2800" dirty="0"/>
              <a:t>access to a certain additional piece of </a:t>
            </a:r>
            <a:r>
              <a:rPr lang="en-US" sz="2800" dirty="0" smtClean="0"/>
              <a:t>information (</a:t>
            </a:r>
            <a:r>
              <a:rPr lang="en-US" sz="2800" i="1" dirty="0" smtClean="0"/>
              <a:t>trapdoor</a:t>
            </a:r>
            <a:r>
              <a:rPr lang="en-US" sz="2800" dirty="0" smtClean="0"/>
              <a:t>).</a:t>
            </a:r>
          </a:p>
          <a:p>
            <a:r>
              <a:rPr lang="en-US" sz="2800" dirty="0" smtClean="0"/>
              <a:t> </a:t>
            </a:r>
            <a:r>
              <a:rPr lang="en-US" sz="2800" dirty="0"/>
              <a:t>A function meeting these two requirements is known as a </a:t>
            </a:r>
            <a:r>
              <a:rPr lang="en-US" sz="2800" i="1" dirty="0"/>
              <a:t>trapdoor one-way function. </a:t>
            </a:r>
            <a:endParaRPr lang="en-US" sz="2800" i="1" dirty="0" smtClean="0"/>
          </a:p>
          <a:p>
            <a:r>
              <a:rPr lang="en-US" sz="2800" dirty="0" smtClean="0"/>
              <a:t>Both encryption and decryption functions are publicly known. </a:t>
            </a:r>
            <a:endParaRPr lang="en-US" sz="2800"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253</a:t>
            </a:fld>
            <a:endParaRPr lang="en-US"/>
          </a:p>
        </p:txBody>
      </p:sp>
    </p:spTree>
    <p:extLst>
      <p:ext uri="{BB962C8B-B14F-4D97-AF65-F5344CB8AC3E}">
        <p14:creationId xmlns:p14="http://schemas.microsoft.com/office/powerpoint/2010/main" val="1817054330"/>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Inventors of Public Key Cryptosystems</a:t>
            </a:r>
            <a:endParaRPr lang="en-US" dirty="0"/>
          </a:p>
        </p:txBody>
      </p:sp>
      <p:sp>
        <p:nvSpPr>
          <p:cNvPr id="3" name="Content Placeholder 2"/>
          <p:cNvSpPr>
            <a:spLocks noGrp="1"/>
          </p:cNvSpPr>
          <p:nvPr>
            <p:ph idx="1"/>
          </p:nvPr>
        </p:nvSpPr>
        <p:spPr/>
        <p:txBody>
          <a:bodyPr/>
          <a:lstStyle/>
          <a:p>
            <a:r>
              <a:rPr lang="en-US" dirty="0" smtClean="0"/>
              <a:t>Whit Diffie, Martin Hellman, Ralph </a:t>
            </a:r>
            <a:r>
              <a:rPr lang="en-US" dirty="0" err="1" smtClean="0"/>
              <a:t>Merkle</a:t>
            </a:r>
            <a:endParaRPr lang="en-US" dirty="0" smtClean="0"/>
          </a:p>
          <a:p>
            <a:pPr lvl="1"/>
            <a:r>
              <a:rPr lang="en-US" dirty="0" smtClean="0"/>
              <a:t>preceded by James Ellis </a:t>
            </a:r>
          </a:p>
          <a:p>
            <a:r>
              <a:rPr lang="en-US" dirty="0" smtClean="0"/>
              <a:t>Ron </a:t>
            </a:r>
            <a:r>
              <a:rPr lang="en-US" dirty="0"/>
              <a:t>Rivest, </a:t>
            </a:r>
            <a:r>
              <a:rPr lang="en-US" dirty="0" err="1"/>
              <a:t>Adi</a:t>
            </a:r>
            <a:r>
              <a:rPr lang="en-US" dirty="0"/>
              <a:t> Shamir and Len </a:t>
            </a:r>
            <a:r>
              <a:rPr lang="en-US" dirty="0" err="1" smtClean="0"/>
              <a:t>Adleman</a:t>
            </a:r>
            <a:endParaRPr lang="en-US" dirty="0" smtClean="0"/>
          </a:p>
          <a:p>
            <a:pPr lvl="1"/>
            <a:r>
              <a:rPr lang="en-US" dirty="0" smtClean="0"/>
              <a:t> preceded by Clifford Cocks</a:t>
            </a:r>
          </a:p>
          <a:p>
            <a:pPr lvl="2"/>
            <a:r>
              <a:rPr lang="en-US" dirty="0" smtClean="0"/>
              <a:t>preceded by unnamed NSA researcher</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254</a:t>
            </a:fld>
            <a:endParaRPr lang="en-US"/>
          </a:p>
        </p:txBody>
      </p:sp>
    </p:spTree>
    <p:extLst>
      <p:ext uri="{BB962C8B-B14F-4D97-AF65-F5344CB8AC3E}">
        <p14:creationId xmlns:p14="http://schemas.microsoft.com/office/powerpoint/2010/main" val="2978397421"/>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Clifford Cocks (1950 - )</a:t>
            </a:r>
            <a:br>
              <a:rPr lang="en-US" dirty="0" smtClean="0"/>
            </a:br>
            <a:r>
              <a:rPr lang="en-US" dirty="0" smtClean="0"/>
              <a:t>the secret inventor of RSA</a:t>
            </a:r>
            <a:endParaRPr lang="en-US" dirty="0"/>
          </a:p>
        </p:txBody>
      </p:sp>
      <p:pic>
        <p:nvPicPr>
          <p:cNvPr id="5" name="Content Placeholder 4"/>
          <p:cNvPicPr>
            <a:picLocks noGrp="1" noChangeAspect="1"/>
          </p:cNvPicPr>
          <p:nvPr>
            <p:ph idx="1"/>
          </p:nvPr>
        </p:nvPicPr>
        <p:blipFill>
          <a:blip r:embed="rId2"/>
          <a:srcRect l="-18099" r="-18099"/>
          <a:stretch>
            <a:fillRect/>
          </a:stretch>
        </p:blipFill>
        <p:spPr/>
      </p:pic>
    </p:spTree>
    <p:extLst>
      <p:ext uri="{BB962C8B-B14F-4D97-AF65-F5344CB8AC3E}">
        <p14:creationId xmlns:p14="http://schemas.microsoft.com/office/powerpoint/2010/main" val="964657942"/>
      </p:ext>
    </p:extLst>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 key generation</a:t>
            </a:r>
            <a:endParaRPr lang="en-US" dirty="0"/>
          </a:p>
        </p:txBody>
      </p:sp>
      <p:sp>
        <p:nvSpPr>
          <p:cNvPr id="3" name="Content Placeholder 2"/>
          <p:cNvSpPr>
            <a:spLocks noGrp="1"/>
          </p:cNvSpPr>
          <p:nvPr>
            <p:ph idx="1"/>
          </p:nvPr>
        </p:nvSpPr>
        <p:spPr>
          <a:xfrm>
            <a:off x="457200" y="1447800"/>
            <a:ext cx="8229600" cy="4678363"/>
          </a:xfrm>
        </p:spPr>
        <p:txBody>
          <a:bodyPr/>
          <a:lstStyle/>
          <a:p>
            <a:r>
              <a:rPr lang="en-US" sz="2800" dirty="0" smtClean="0"/>
              <a:t>Compute</a:t>
            </a:r>
          </a:p>
          <a:p>
            <a:pPr lvl="1"/>
            <a:r>
              <a:rPr lang="en-US" sz="2400" dirty="0" smtClean="0"/>
              <a:t>random large primes </a:t>
            </a:r>
            <a:r>
              <a:rPr lang="en-US" sz="2400" i="1" dirty="0" smtClean="0"/>
              <a:t>p</a:t>
            </a:r>
            <a:r>
              <a:rPr lang="en-US" sz="2400" i="1" baseline="-25000" dirty="0" smtClean="0"/>
              <a:t>1</a:t>
            </a:r>
            <a:r>
              <a:rPr lang="en-US" sz="2400" baseline="-25000" dirty="0" smtClean="0"/>
              <a:t> </a:t>
            </a:r>
            <a:r>
              <a:rPr lang="en-US" sz="2400" dirty="0" smtClean="0"/>
              <a:t>and </a:t>
            </a:r>
            <a:r>
              <a:rPr lang="en-US" sz="2400" i="1" dirty="0" smtClean="0"/>
              <a:t>p</a:t>
            </a:r>
            <a:r>
              <a:rPr lang="en-US" sz="2400" i="1" baseline="-25000" dirty="0" smtClean="0"/>
              <a:t>2</a:t>
            </a:r>
            <a:endParaRPr lang="en-US" sz="2400" dirty="0"/>
          </a:p>
          <a:p>
            <a:pPr lvl="1"/>
            <a:r>
              <a:rPr lang="en-US" sz="2400" i="1" dirty="0" smtClean="0"/>
              <a:t>n = p</a:t>
            </a:r>
            <a:r>
              <a:rPr lang="en-US" sz="2400" i="1" baseline="-25000" dirty="0" smtClean="0"/>
              <a:t>1</a:t>
            </a:r>
            <a:r>
              <a:rPr lang="en-US" sz="2400" i="1" dirty="0" smtClean="0"/>
              <a:t>p</a:t>
            </a:r>
            <a:r>
              <a:rPr lang="en-US" sz="2400" i="1" baseline="-25000" dirty="0" smtClean="0"/>
              <a:t>2</a:t>
            </a:r>
            <a:endParaRPr lang="en-US" sz="2400" i="1" dirty="0" smtClean="0"/>
          </a:p>
          <a:p>
            <a:pPr lvl="1"/>
            <a:r>
              <a:rPr lang="el-GR" sz="2400" i="1" dirty="0" smtClean="0"/>
              <a:t>φ</a:t>
            </a:r>
            <a:r>
              <a:rPr lang="en-US" sz="2400" i="1" dirty="0" smtClean="0"/>
              <a:t>(p</a:t>
            </a:r>
            <a:r>
              <a:rPr lang="en-US" sz="2400" i="1" baseline="-25000" dirty="0" smtClean="0"/>
              <a:t>1</a:t>
            </a:r>
            <a:r>
              <a:rPr lang="en-US" sz="2400" i="1" dirty="0" smtClean="0"/>
              <a:t>p</a:t>
            </a:r>
            <a:r>
              <a:rPr lang="en-US" sz="2400" i="1" baseline="-25000" dirty="0" smtClean="0"/>
              <a:t>2</a:t>
            </a:r>
            <a:r>
              <a:rPr lang="en-US" sz="2400" i="1" dirty="0" smtClean="0"/>
              <a:t>)</a:t>
            </a:r>
            <a:r>
              <a:rPr lang="en-US" sz="2400" i="1" dirty="0"/>
              <a:t> </a:t>
            </a:r>
            <a:r>
              <a:rPr lang="en-US" sz="2400" i="1" dirty="0" smtClean="0"/>
              <a:t>= (p</a:t>
            </a:r>
            <a:r>
              <a:rPr lang="en-US" sz="2400" i="1" baseline="-25000" dirty="0" smtClean="0"/>
              <a:t>1 </a:t>
            </a:r>
            <a:r>
              <a:rPr lang="en-US" sz="2400" i="1" dirty="0" smtClean="0"/>
              <a:t>– 1)(p</a:t>
            </a:r>
            <a:r>
              <a:rPr lang="en-US" sz="2400" i="1" baseline="-25000" dirty="0" smtClean="0"/>
              <a:t>2</a:t>
            </a:r>
            <a:r>
              <a:rPr lang="en-US" sz="2400" i="1" dirty="0" smtClean="0"/>
              <a:t> – 1)</a:t>
            </a:r>
            <a:endParaRPr lang="en-US" sz="2400" i="1" dirty="0"/>
          </a:p>
          <a:p>
            <a:pPr lvl="1"/>
            <a:r>
              <a:rPr lang="en-US" sz="2400" dirty="0" smtClean="0"/>
              <a:t>random </a:t>
            </a:r>
            <a:r>
              <a:rPr lang="en-US" sz="2400" i="1" dirty="0" smtClean="0"/>
              <a:t>pub</a:t>
            </a:r>
            <a:r>
              <a:rPr lang="en-US" sz="2400" dirty="0" smtClean="0"/>
              <a:t>, </a:t>
            </a:r>
            <a:r>
              <a:rPr lang="en-US" sz="2400" dirty="0" err="1" smtClean="0"/>
              <a:t>coprime</a:t>
            </a:r>
            <a:r>
              <a:rPr lang="en-US" sz="2400" dirty="0" smtClean="0"/>
              <a:t> with </a:t>
            </a:r>
            <a:r>
              <a:rPr lang="el-GR" sz="2400" i="1" dirty="0"/>
              <a:t>φ</a:t>
            </a:r>
            <a:r>
              <a:rPr lang="en-US" sz="2400" i="1" dirty="0"/>
              <a:t>(p</a:t>
            </a:r>
            <a:r>
              <a:rPr lang="en-US" sz="2400" i="1" baseline="-25000" dirty="0"/>
              <a:t>1</a:t>
            </a:r>
            <a:r>
              <a:rPr lang="en-US" sz="2400" i="1" dirty="0"/>
              <a:t>p</a:t>
            </a:r>
            <a:r>
              <a:rPr lang="en-US" sz="2400" i="1" baseline="-25000" dirty="0"/>
              <a:t>2</a:t>
            </a:r>
            <a:r>
              <a:rPr lang="en-US" sz="2400" i="1" dirty="0"/>
              <a:t>) </a:t>
            </a:r>
            <a:endParaRPr lang="en-US" sz="2400" i="1" dirty="0" smtClean="0"/>
          </a:p>
          <a:p>
            <a:pPr lvl="1"/>
            <a:r>
              <a:rPr lang="en-US" sz="2400" i="1" dirty="0" err="1" smtClean="0"/>
              <a:t>prv</a:t>
            </a:r>
            <a:r>
              <a:rPr lang="en-US" sz="2400" dirty="0" smtClean="0"/>
              <a:t>, the multiplicative inverse of </a:t>
            </a:r>
            <a:r>
              <a:rPr lang="en-US" sz="2400" i="1" dirty="0" smtClean="0"/>
              <a:t>pub</a:t>
            </a:r>
            <a:r>
              <a:rPr lang="en-US" sz="2400" dirty="0" smtClean="0"/>
              <a:t> modulo </a:t>
            </a:r>
            <a:r>
              <a:rPr lang="el-GR" sz="2400" i="1" dirty="0"/>
              <a:t>φ</a:t>
            </a:r>
            <a:r>
              <a:rPr lang="en-US" sz="2400" i="1" dirty="0"/>
              <a:t>(p</a:t>
            </a:r>
            <a:r>
              <a:rPr lang="en-US" sz="2400" i="1" baseline="-25000" dirty="0"/>
              <a:t>1</a:t>
            </a:r>
            <a:r>
              <a:rPr lang="en-US" sz="2400" i="1" dirty="0"/>
              <a:t>p</a:t>
            </a:r>
            <a:r>
              <a:rPr lang="en-US" sz="2400" i="1" baseline="-25000" dirty="0"/>
              <a:t>2</a:t>
            </a:r>
            <a:r>
              <a:rPr lang="en-US" sz="2400" i="1" dirty="0"/>
              <a:t>) </a:t>
            </a:r>
            <a:endParaRPr lang="en-US" sz="2400" i="1" dirty="0" smtClean="0"/>
          </a:p>
          <a:p>
            <a:pPr lvl="2"/>
            <a:r>
              <a:rPr lang="en-US" sz="2000" dirty="0" smtClean="0"/>
              <a:t>wait for the 2</a:t>
            </a:r>
            <a:r>
              <a:rPr lang="en-US" sz="2000" baseline="30000" dirty="0" smtClean="0"/>
              <a:t>nd</a:t>
            </a:r>
            <a:r>
              <a:rPr lang="en-US" sz="2000" dirty="0" smtClean="0"/>
              <a:t> journey for the algorithm</a:t>
            </a:r>
          </a:p>
          <a:p>
            <a:r>
              <a:rPr lang="en-US" sz="2800" dirty="0" smtClean="0"/>
              <a:t>Destroy: </a:t>
            </a:r>
            <a:r>
              <a:rPr lang="en-US" sz="2800" i="1" dirty="0" smtClean="0"/>
              <a:t>p</a:t>
            </a:r>
            <a:r>
              <a:rPr lang="en-US" sz="2800" i="1" baseline="-25000" dirty="0" smtClean="0"/>
              <a:t>1</a:t>
            </a:r>
            <a:r>
              <a:rPr lang="en-US" sz="2800" baseline="-25000" dirty="0" smtClean="0"/>
              <a:t> </a:t>
            </a:r>
            <a:r>
              <a:rPr lang="en-US" sz="2800" dirty="0" smtClean="0"/>
              <a:t>, </a:t>
            </a:r>
            <a:r>
              <a:rPr lang="en-US" sz="2800" i="1" dirty="0" smtClean="0"/>
              <a:t>p</a:t>
            </a:r>
            <a:r>
              <a:rPr lang="en-US" sz="2800" i="1" baseline="-25000" dirty="0" smtClean="0"/>
              <a:t>2</a:t>
            </a:r>
            <a:endParaRPr lang="en-US" sz="2800" dirty="0"/>
          </a:p>
          <a:p>
            <a:r>
              <a:rPr lang="en-US" sz="2800" dirty="0" smtClean="0"/>
              <a:t>Publish:</a:t>
            </a:r>
            <a:r>
              <a:rPr lang="en-US" sz="2800" i="1" dirty="0" smtClean="0"/>
              <a:t> (pub, n)</a:t>
            </a:r>
          </a:p>
          <a:p>
            <a:pPr marL="342900" lvl="1" indent="-342900">
              <a:buFontTx/>
              <a:buChar char="•"/>
            </a:pPr>
            <a:r>
              <a:rPr lang="en-US" dirty="0" smtClean="0"/>
              <a:t>Keep secret: </a:t>
            </a:r>
            <a:r>
              <a:rPr lang="en-US" i="1" dirty="0" err="1" smtClean="0"/>
              <a:t>prv</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256</a:t>
            </a:fld>
            <a:endParaRPr lang="en-US"/>
          </a:p>
        </p:txBody>
      </p:sp>
    </p:spTree>
    <p:extLst>
      <p:ext uri="{BB962C8B-B14F-4D97-AF65-F5344CB8AC3E}">
        <p14:creationId xmlns:p14="http://schemas.microsoft.com/office/powerpoint/2010/main" val="3249434644"/>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Encoding/decoding</a:t>
            </a:r>
            <a:endParaRPr lang="en-US" dirty="0"/>
          </a:p>
        </p:txBody>
      </p:sp>
      <p:sp>
        <p:nvSpPr>
          <p:cNvPr id="3" name="Content Placeholder 2"/>
          <p:cNvSpPr>
            <a:spLocks noGrp="1"/>
          </p:cNvSpPr>
          <p:nvPr>
            <p:ph idx="1"/>
          </p:nvPr>
        </p:nvSpPr>
        <p:spPr/>
        <p:txBody>
          <a:bodyPr/>
          <a:lstStyle/>
          <a:p>
            <a:r>
              <a:rPr lang="en-US" dirty="0" smtClean="0"/>
              <a:t>Encode:</a:t>
            </a:r>
          </a:p>
          <a:p>
            <a:pPr marL="0" indent="0">
              <a:buNone/>
            </a:pPr>
            <a:r>
              <a:rPr lang="en-US" dirty="0" smtClean="0"/>
              <a:t>     </a:t>
            </a:r>
            <a:r>
              <a:rPr lang="en-US" sz="2400" dirty="0" smtClean="0">
                <a:latin typeface="Menlo Regular"/>
                <a:cs typeface="Menlo Regular"/>
              </a:rPr>
              <a:t>power_semigroup(</a:t>
            </a:r>
            <a:r>
              <a:rPr lang="en-US" sz="2400" dirty="0" err="1" smtClean="0">
                <a:latin typeface="Menlo Regular"/>
                <a:cs typeface="Menlo Regular"/>
              </a:rPr>
              <a:t>plain_text_block</a:t>
            </a:r>
            <a:r>
              <a:rPr lang="en-US" sz="2400" dirty="0" smtClean="0">
                <a:latin typeface="Menlo Regular"/>
                <a:cs typeface="Menlo Regular"/>
              </a:rPr>
              <a:t>,</a:t>
            </a:r>
            <a:br>
              <a:rPr lang="en-US" sz="2400" dirty="0" smtClean="0">
                <a:latin typeface="Menlo Regular"/>
                <a:cs typeface="Menlo Regular"/>
              </a:rPr>
            </a:br>
            <a:r>
              <a:rPr lang="en-US" sz="2400" dirty="0" smtClean="0">
                <a:latin typeface="Menlo Regular"/>
                <a:cs typeface="Menlo Regular"/>
              </a:rPr>
              <a:t>                   pub,</a:t>
            </a:r>
            <a:br>
              <a:rPr lang="en-US" sz="2400" dirty="0" smtClean="0">
                <a:latin typeface="Menlo Regular"/>
                <a:cs typeface="Menlo Regular"/>
              </a:rPr>
            </a:br>
            <a:r>
              <a:rPr lang="en-US" sz="2400" dirty="0" smtClean="0">
                <a:latin typeface="Menlo Regular"/>
                <a:cs typeface="Menlo Regular"/>
              </a:rPr>
              <a:t>                   modulo_multiply&lt;I&gt;(n))</a:t>
            </a:r>
            <a:r>
              <a:rPr lang="en-US" sz="2800" dirty="0" smtClean="0">
                <a:latin typeface="Menlo Regular"/>
                <a:cs typeface="Menlo Regular"/>
              </a:rPr>
              <a:t>;</a:t>
            </a:r>
          </a:p>
          <a:p>
            <a:r>
              <a:rPr lang="en-US" dirty="0" smtClean="0"/>
              <a:t>Decode</a:t>
            </a:r>
            <a:r>
              <a:rPr lang="en-US" dirty="0"/>
              <a:t>:</a:t>
            </a:r>
          </a:p>
          <a:p>
            <a:pPr marL="0" indent="0">
              <a:buNone/>
            </a:pPr>
            <a:r>
              <a:rPr lang="en-US" dirty="0"/>
              <a:t>     </a:t>
            </a:r>
            <a:r>
              <a:rPr lang="en-US" sz="2400" dirty="0">
                <a:latin typeface="Menlo Regular"/>
                <a:cs typeface="Menlo Regular"/>
              </a:rPr>
              <a:t>power_semigroup</a:t>
            </a:r>
            <a:r>
              <a:rPr lang="en-US" sz="2400" dirty="0" smtClean="0">
                <a:latin typeface="Menlo Regular"/>
                <a:cs typeface="Menlo Regular"/>
              </a:rPr>
              <a:t>(</a:t>
            </a:r>
            <a:r>
              <a:rPr lang="en-US" sz="2400" dirty="0" err="1" smtClean="0">
                <a:latin typeface="Menlo Regular"/>
                <a:cs typeface="Menlo Regular"/>
              </a:rPr>
              <a:t>cipher_text_block</a:t>
            </a:r>
            <a:r>
              <a:rPr lang="en-US" sz="2400" dirty="0" smtClean="0">
                <a:latin typeface="Menlo Regular"/>
                <a:cs typeface="Menlo Regular"/>
              </a:rPr>
              <a:t>,</a:t>
            </a:r>
            <a:r>
              <a:rPr lang="en-US" sz="2400" dirty="0">
                <a:latin typeface="Menlo Regular"/>
                <a:cs typeface="Menlo Regular"/>
              </a:rPr>
              <a:t/>
            </a:r>
            <a:br>
              <a:rPr lang="en-US" sz="2400" dirty="0">
                <a:latin typeface="Menlo Regular"/>
                <a:cs typeface="Menlo Regular"/>
              </a:rPr>
            </a:br>
            <a:r>
              <a:rPr lang="en-US" sz="2400" dirty="0">
                <a:latin typeface="Menlo Regular"/>
                <a:cs typeface="Menlo Regular"/>
              </a:rPr>
              <a:t>                   </a:t>
            </a:r>
            <a:r>
              <a:rPr lang="en-US" sz="2400" dirty="0" err="1" smtClean="0">
                <a:latin typeface="Menlo Regular"/>
                <a:cs typeface="Menlo Regular"/>
              </a:rPr>
              <a:t>prv</a:t>
            </a:r>
            <a:r>
              <a:rPr lang="en-US" sz="2400" dirty="0" smtClean="0">
                <a:latin typeface="Menlo Regular"/>
                <a:cs typeface="Menlo Regular"/>
              </a:rPr>
              <a:t>,</a:t>
            </a:r>
            <a:r>
              <a:rPr lang="en-US" sz="2400" dirty="0">
                <a:latin typeface="Menlo Regular"/>
                <a:cs typeface="Menlo Regular"/>
              </a:rPr>
              <a:t/>
            </a:r>
            <a:br>
              <a:rPr lang="en-US" sz="2400" dirty="0">
                <a:latin typeface="Menlo Regular"/>
                <a:cs typeface="Menlo Regular"/>
              </a:rPr>
            </a:br>
            <a:r>
              <a:rPr lang="en-US" sz="2400" dirty="0">
                <a:latin typeface="Menlo Regular"/>
                <a:cs typeface="Menlo Regular"/>
              </a:rPr>
              <a:t>                   modulo_multiply&lt;I&gt;(n))</a:t>
            </a:r>
            <a:r>
              <a:rPr lang="en-US" sz="2800" dirty="0">
                <a:latin typeface="Menlo Regular"/>
                <a:cs typeface="Menlo Regular"/>
              </a:rPr>
              <a:t>;</a:t>
            </a:r>
          </a:p>
          <a:p>
            <a:pPr marL="457200" lvl="1"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257</a:t>
            </a:fld>
            <a:endParaRPr lang="en-US"/>
          </a:p>
        </p:txBody>
      </p:sp>
    </p:spTree>
    <p:extLst>
      <p:ext uri="{BB962C8B-B14F-4D97-AF65-F5344CB8AC3E}">
        <p14:creationId xmlns:p14="http://schemas.microsoft.com/office/powerpoint/2010/main" val="274696030"/>
      </p:ext>
    </p:extLst>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t>
            </a:r>
            <a:r>
              <a:rPr lang="en-US" dirty="0" smtClean="0"/>
              <a:t>ustification of RSA</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258</a:t>
            </a:fld>
            <a:endParaRPr lang="en-US"/>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l="-14323" r="-14323"/>
          <a:stretch>
            <a:fillRect/>
          </a:stretch>
        </p:blipFill>
        <p:spPr/>
      </p:pic>
    </p:spTree>
    <p:extLst>
      <p:ext uri="{BB962C8B-B14F-4D97-AF65-F5344CB8AC3E}">
        <p14:creationId xmlns:p14="http://schemas.microsoft.com/office/powerpoint/2010/main" val="2164540545"/>
      </p:ext>
    </p:extLst>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Presupposition</a:t>
            </a:r>
            <a:endParaRPr lang="en-US" dirty="0"/>
          </a:p>
        </p:txBody>
      </p:sp>
      <p:sp>
        <p:nvSpPr>
          <p:cNvPr id="3" name="Content Placeholder 2"/>
          <p:cNvSpPr>
            <a:spLocks noGrp="1"/>
          </p:cNvSpPr>
          <p:nvPr>
            <p:ph idx="1"/>
          </p:nvPr>
        </p:nvSpPr>
        <p:spPr/>
        <p:txBody>
          <a:bodyPr/>
          <a:lstStyle/>
          <a:p>
            <a:r>
              <a:rPr lang="en-US" dirty="0" smtClean="0"/>
              <a:t>Factoring is hard and, therefore, </a:t>
            </a:r>
            <a:r>
              <a:rPr lang="en-US" dirty="0"/>
              <a:t>c</a:t>
            </a:r>
            <a:r>
              <a:rPr lang="en-US" dirty="0" smtClean="0"/>
              <a:t>omputing </a:t>
            </a:r>
            <a:r>
              <a:rPr lang="el-GR" i="1" dirty="0" smtClean="0"/>
              <a:t>φ</a:t>
            </a:r>
            <a:r>
              <a:rPr lang="en-US" dirty="0"/>
              <a:t> </a:t>
            </a:r>
            <a:r>
              <a:rPr lang="en-US" dirty="0" smtClean="0"/>
              <a:t>is not feasible.</a:t>
            </a:r>
          </a:p>
          <a:p>
            <a:endParaRPr lang="en-US" i="1" dirty="0"/>
          </a:p>
          <a:p>
            <a:r>
              <a:rPr lang="en-US" dirty="0" smtClean="0"/>
              <a:t>The presupposition is not true if quantum computers are realizable. </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259</a:t>
            </a:fld>
            <a:endParaRPr lang="en-US"/>
          </a:p>
        </p:txBody>
      </p:sp>
    </p:spTree>
    <p:extLst>
      <p:ext uri="{BB962C8B-B14F-4D97-AF65-F5344CB8AC3E}">
        <p14:creationId xmlns:p14="http://schemas.microsoft.com/office/powerpoint/2010/main" val="41059459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Source?</a:t>
            </a:r>
            <a:endParaRPr lang="en-US" dirty="0"/>
          </a:p>
        </p:txBody>
      </p:sp>
      <p:sp>
        <p:nvSpPr>
          <p:cNvPr id="3" name="Content Placeholder 2"/>
          <p:cNvSpPr>
            <a:spLocks noGrp="1"/>
          </p:cNvSpPr>
          <p:nvPr>
            <p:ph idx="1"/>
          </p:nvPr>
        </p:nvSpPr>
        <p:spPr/>
        <p:txBody>
          <a:bodyPr/>
          <a:lstStyle/>
          <a:p>
            <a:pPr marL="342900" lvl="2" indent="-342900"/>
            <a:r>
              <a:rPr lang="en-US" sz="2800" dirty="0" smtClean="0"/>
              <a:t>How could they all discover </a:t>
            </a:r>
            <a:r>
              <a:rPr lang="en-US" sz="2800" dirty="0" err="1" smtClean="0"/>
              <a:t>Pythogorean</a:t>
            </a:r>
            <a:r>
              <a:rPr lang="en-US" sz="2800" dirty="0" smtClean="0"/>
              <a:t> triples?</a:t>
            </a:r>
          </a:p>
          <a:p>
            <a:r>
              <a:rPr lang="en-US" sz="2800" dirty="0" smtClean="0"/>
              <a:t>Van der </a:t>
            </a:r>
            <a:r>
              <a:rPr lang="en-US" sz="2800" dirty="0" err="1" smtClean="0"/>
              <a:t>Waerden</a:t>
            </a:r>
            <a:r>
              <a:rPr lang="en-US" sz="2800" dirty="0" smtClean="0"/>
              <a:t> conjecture</a:t>
            </a:r>
          </a:p>
          <a:p>
            <a:pPr lvl="1"/>
            <a:r>
              <a:rPr lang="en-US" dirty="0" smtClean="0"/>
              <a:t>Common Neolithic source (3000 BC)</a:t>
            </a:r>
          </a:p>
          <a:p>
            <a:pPr lvl="1"/>
            <a:r>
              <a:rPr lang="en-US" dirty="0" smtClean="0"/>
              <a:t>Spreads through </a:t>
            </a:r>
          </a:p>
          <a:p>
            <a:pPr lvl="2"/>
            <a:r>
              <a:rPr lang="en-US" sz="3200" dirty="0" smtClean="0"/>
              <a:t>Babylonia: Plimpton 322</a:t>
            </a:r>
          </a:p>
          <a:p>
            <a:pPr lvl="2"/>
            <a:r>
              <a:rPr lang="en-US" sz="3200" dirty="0" smtClean="0"/>
              <a:t>China: Nine Chapters </a:t>
            </a:r>
          </a:p>
          <a:p>
            <a:pPr lvl="3"/>
            <a:r>
              <a:rPr lang="en-US" sz="2800" dirty="0" smtClean="0"/>
              <a:t>(</a:t>
            </a:r>
            <a:r>
              <a:rPr lang="ja-JP" altLang="en-US" sz="2800" dirty="0" smtClean="0"/>
              <a:t>九章算術</a:t>
            </a:r>
            <a:r>
              <a:rPr lang="en-US" altLang="ja-JP" sz="2800" dirty="0" smtClean="0"/>
              <a:t> </a:t>
            </a:r>
            <a:r>
              <a:rPr lang="en-US" sz="2800" i="1" dirty="0" err="1" smtClean="0"/>
              <a:t>Jiǔzhāng</a:t>
            </a:r>
            <a:r>
              <a:rPr lang="en-US" sz="2800" i="1" dirty="0" smtClean="0"/>
              <a:t> </a:t>
            </a:r>
            <a:r>
              <a:rPr lang="en-US" sz="2800" i="1" dirty="0" err="1" smtClean="0"/>
              <a:t>Suànshù</a:t>
            </a:r>
            <a:r>
              <a:rPr lang="en-US" sz="2800" dirty="0" smtClean="0"/>
              <a:t>)</a:t>
            </a:r>
          </a:p>
          <a:p>
            <a:pPr lvl="2"/>
            <a:r>
              <a:rPr lang="en-US" sz="3200" dirty="0" smtClean="0"/>
              <a:t>India: </a:t>
            </a:r>
            <a:r>
              <a:rPr lang="en-US" sz="3200" dirty="0" err="1" smtClean="0"/>
              <a:t>Baudha-yana’s</a:t>
            </a:r>
            <a:r>
              <a:rPr lang="en-US" sz="3200" dirty="0" smtClean="0"/>
              <a:t> </a:t>
            </a:r>
            <a:r>
              <a:rPr lang="en-US" sz="3200" dirty="0" err="1" smtClean="0"/>
              <a:t>Sulvasutra</a:t>
            </a:r>
            <a:endParaRPr lang="en-US" sz="3200" dirty="0" smtClean="0"/>
          </a:p>
        </p:txBody>
      </p:sp>
      <p:sp>
        <p:nvSpPr>
          <p:cNvPr id="5" name="Slide Number Placeholder 4"/>
          <p:cNvSpPr>
            <a:spLocks noGrp="1"/>
          </p:cNvSpPr>
          <p:nvPr>
            <p:ph type="sldNum" sz="quarter" idx="12"/>
          </p:nvPr>
        </p:nvSpPr>
        <p:spPr/>
        <p:txBody>
          <a:bodyPr/>
          <a:lstStyle/>
          <a:p>
            <a:fld id="{4AA04D0C-89BA-0845-9137-904D20B84DDB}" type="slidenum">
              <a:rPr lang="en-US" smtClean="0"/>
              <a:pPr/>
              <a:t>26</a:t>
            </a:fld>
            <a:endParaRPr lang="en-US"/>
          </a:p>
        </p:txBody>
      </p:sp>
    </p:spTree>
    <p:extLst>
      <p:ext uri="{BB962C8B-B14F-4D97-AF65-F5344CB8AC3E}">
        <p14:creationId xmlns:p14="http://schemas.microsoft.com/office/powerpoint/2010/main" val="2737533683"/>
      </p:ext>
    </p:ext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extended_gcd</a:t>
            </a:r>
            <a:endParaRPr lang="en-US" dirty="0"/>
          </a:p>
        </p:txBody>
      </p:sp>
      <p:sp>
        <p:nvSpPr>
          <p:cNvPr id="3" name="Content Placeholder 2"/>
          <p:cNvSpPr>
            <a:spLocks noGrp="1"/>
          </p:cNvSpPr>
          <p:nvPr>
            <p:ph idx="1"/>
          </p:nvPr>
        </p:nvSpPr>
        <p:spPr>
          <a:xfrm>
            <a:off x="457200" y="1600200"/>
            <a:ext cx="8229600" cy="4800600"/>
          </a:xfrm>
        </p:spPr>
        <p:txBody>
          <a:bodyPr>
            <a:normAutofit fontScale="40000" lnSpcReduction="20000"/>
          </a:bodyPr>
          <a:lstStyle/>
          <a:p>
            <a:pPr marL="0" indent="0">
              <a:buNone/>
            </a:pPr>
            <a:r>
              <a:rPr lang="en-US" sz="4400" dirty="0">
                <a:latin typeface="Menlo Regular"/>
                <a:cs typeface="Menlo Regular"/>
              </a:rPr>
              <a:t>template &lt;</a:t>
            </a:r>
            <a:r>
              <a:rPr lang="en-US" sz="4400" dirty="0" err="1">
                <a:latin typeface="Menlo Regular"/>
                <a:cs typeface="Menlo Regular"/>
              </a:rPr>
              <a:t>EuclideanDomain</a:t>
            </a:r>
            <a:r>
              <a:rPr lang="en-US" sz="4400" dirty="0">
                <a:latin typeface="Menlo Regular"/>
                <a:cs typeface="Menlo Regular"/>
              </a:rPr>
              <a:t> I&gt;</a:t>
            </a:r>
          </a:p>
          <a:p>
            <a:pPr marL="0" indent="0">
              <a:buNone/>
            </a:pPr>
            <a:r>
              <a:rPr lang="en-US" sz="4400" dirty="0" err="1">
                <a:latin typeface="Menlo Regular"/>
                <a:cs typeface="Menlo Regular"/>
              </a:rPr>
              <a:t>std</a:t>
            </a:r>
            <a:r>
              <a:rPr lang="en-US" sz="4400" dirty="0">
                <a:latin typeface="Menlo Regular"/>
                <a:cs typeface="Menlo Regular"/>
              </a:rPr>
              <a:t>::pair &lt;I, I&gt; extended_gcd(I a , I b) {</a:t>
            </a:r>
          </a:p>
          <a:p>
            <a:pPr marL="0" indent="0">
              <a:buNone/>
            </a:pPr>
            <a:r>
              <a:rPr lang="en-US" sz="4400" dirty="0">
                <a:latin typeface="Menlo Regular"/>
                <a:cs typeface="Menlo Regular"/>
              </a:rPr>
              <a:t>  if (b == 0) return </a:t>
            </a:r>
            <a:r>
              <a:rPr lang="en-US" sz="4400" dirty="0" err="1">
                <a:latin typeface="Menlo Regular"/>
                <a:cs typeface="Menlo Regular"/>
              </a:rPr>
              <a:t>std</a:t>
            </a:r>
            <a:r>
              <a:rPr lang="en-US" sz="4400" dirty="0">
                <a:latin typeface="Menlo Regular"/>
                <a:cs typeface="Menlo Regular"/>
              </a:rPr>
              <a:t>::</a:t>
            </a:r>
            <a:r>
              <a:rPr lang="en-US" sz="4400" dirty="0" err="1">
                <a:latin typeface="Menlo Regular"/>
                <a:cs typeface="Menlo Regular"/>
              </a:rPr>
              <a:t>make_pair</a:t>
            </a:r>
            <a:r>
              <a:rPr lang="en-US" sz="4400" dirty="0">
                <a:latin typeface="Menlo Regular"/>
                <a:cs typeface="Menlo Regular"/>
              </a:rPr>
              <a:t>(I(1), a); </a:t>
            </a:r>
          </a:p>
          <a:p>
            <a:pPr marL="0" indent="0">
              <a:buNone/>
            </a:pPr>
            <a:r>
              <a:rPr lang="en-US" sz="4400" dirty="0">
                <a:latin typeface="Menlo Regular"/>
                <a:cs typeface="Menlo Regular"/>
              </a:rPr>
              <a:t>  I u(1);</a:t>
            </a:r>
          </a:p>
          <a:p>
            <a:pPr marL="0" indent="0">
              <a:buNone/>
            </a:pPr>
            <a:r>
              <a:rPr lang="en-US" sz="4400" dirty="0">
                <a:latin typeface="Menlo Regular"/>
                <a:cs typeface="Menlo Regular"/>
              </a:rPr>
              <a:t>  I v(0);</a:t>
            </a:r>
          </a:p>
          <a:p>
            <a:pPr marL="0" indent="0">
              <a:buNone/>
            </a:pPr>
            <a:r>
              <a:rPr lang="en-US" sz="4400" dirty="0">
                <a:latin typeface="Menlo Regular"/>
                <a:cs typeface="Menlo Regular"/>
              </a:rPr>
              <a:t>  while (true) {</a:t>
            </a:r>
          </a:p>
          <a:p>
            <a:pPr marL="0" indent="0">
              <a:buNone/>
            </a:pPr>
            <a:r>
              <a:rPr lang="en-US" sz="4400" dirty="0">
                <a:latin typeface="Menlo Regular"/>
                <a:cs typeface="Menlo Regular"/>
              </a:rPr>
              <a:t>    I q = a / b; </a:t>
            </a:r>
          </a:p>
          <a:p>
            <a:pPr marL="0" indent="0">
              <a:buNone/>
            </a:pPr>
            <a:r>
              <a:rPr lang="en-US" sz="4400" dirty="0">
                <a:latin typeface="Menlo Regular"/>
                <a:cs typeface="Menlo Regular"/>
              </a:rPr>
              <a:t>    a -= q * b;  // a = a % b;</a:t>
            </a:r>
          </a:p>
          <a:p>
            <a:pPr marL="0" indent="0">
              <a:buNone/>
            </a:pPr>
            <a:r>
              <a:rPr lang="en-US" sz="4400" dirty="0">
                <a:latin typeface="Menlo Regular"/>
                <a:cs typeface="Menlo Regular"/>
              </a:rPr>
              <a:t>    if (a == </a:t>
            </a:r>
            <a:r>
              <a:rPr lang="en-US" sz="4400" dirty="0" smtClean="0">
                <a:latin typeface="Menlo Regular"/>
                <a:cs typeface="Menlo Regular"/>
              </a:rPr>
              <a:t>I(0)) </a:t>
            </a:r>
            <a:r>
              <a:rPr lang="en-US" sz="4400" dirty="0">
                <a:latin typeface="Menlo Regular"/>
                <a:cs typeface="Menlo Regular"/>
              </a:rPr>
              <a:t>return </a:t>
            </a:r>
            <a:r>
              <a:rPr lang="en-US" sz="4400" dirty="0" err="1">
                <a:latin typeface="Menlo Regular"/>
                <a:cs typeface="Menlo Regular"/>
              </a:rPr>
              <a:t>std</a:t>
            </a:r>
            <a:r>
              <a:rPr lang="en-US" sz="4400" dirty="0">
                <a:latin typeface="Menlo Regular"/>
                <a:cs typeface="Menlo Regular"/>
              </a:rPr>
              <a:t>::</a:t>
            </a:r>
            <a:r>
              <a:rPr lang="en-US" sz="4400" dirty="0" err="1">
                <a:latin typeface="Menlo Regular"/>
                <a:cs typeface="Menlo Regular"/>
              </a:rPr>
              <a:t>make_pair</a:t>
            </a:r>
            <a:r>
              <a:rPr lang="en-US" sz="4400" dirty="0">
                <a:latin typeface="Menlo Regular"/>
                <a:cs typeface="Menlo Regular"/>
              </a:rPr>
              <a:t>(v, b); </a:t>
            </a:r>
          </a:p>
          <a:p>
            <a:pPr marL="0" indent="0">
              <a:buNone/>
            </a:pPr>
            <a:r>
              <a:rPr lang="en-US" sz="4400" dirty="0">
                <a:latin typeface="Menlo Regular"/>
                <a:cs typeface="Menlo Regular"/>
              </a:rPr>
              <a:t>    u -= q * v;</a:t>
            </a:r>
          </a:p>
          <a:p>
            <a:pPr marL="0" indent="0">
              <a:buNone/>
            </a:pPr>
            <a:endParaRPr lang="en-US" sz="4400" dirty="0">
              <a:latin typeface="Menlo Regular"/>
              <a:cs typeface="Menlo Regular"/>
            </a:endParaRPr>
          </a:p>
          <a:p>
            <a:pPr marL="0" indent="0">
              <a:buNone/>
            </a:pPr>
            <a:r>
              <a:rPr lang="en-US" sz="4400" dirty="0">
                <a:latin typeface="Menlo Regular"/>
                <a:cs typeface="Menlo Regular"/>
              </a:rPr>
              <a:t>    q = b / a; </a:t>
            </a:r>
          </a:p>
          <a:p>
            <a:pPr marL="0" indent="0">
              <a:buNone/>
            </a:pPr>
            <a:r>
              <a:rPr lang="en-US" sz="4400" dirty="0">
                <a:latin typeface="Menlo Regular"/>
                <a:cs typeface="Menlo Regular"/>
              </a:rPr>
              <a:t>    b -= q * a;  // b = b % a;</a:t>
            </a:r>
          </a:p>
          <a:p>
            <a:pPr marL="0" indent="0">
              <a:buNone/>
            </a:pPr>
            <a:r>
              <a:rPr lang="en-US" sz="4400" dirty="0">
                <a:latin typeface="Menlo Regular"/>
                <a:cs typeface="Menlo Regular"/>
              </a:rPr>
              <a:t>    if (b == </a:t>
            </a:r>
            <a:r>
              <a:rPr lang="en-US" sz="4400" dirty="0" smtClean="0">
                <a:latin typeface="Menlo Regular"/>
                <a:cs typeface="Menlo Regular"/>
              </a:rPr>
              <a:t>I(0)) </a:t>
            </a:r>
            <a:r>
              <a:rPr lang="en-US" sz="4400" dirty="0">
                <a:latin typeface="Menlo Regular"/>
                <a:cs typeface="Menlo Regular"/>
              </a:rPr>
              <a:t>return </a:t>
            </a:r>
            <a:r>
              <a:rPr lang="en-US" sz="4400" dirty="0" err="1">
                <a:latin typeface="Menlo Regular"/>
                <a:cs typeface="Menlo Regular"/>
              </a:rPr>
              <a:t>std</a:t>
            </a:r>
            <a:r>
              <a:rPr lang="en-US" sz="4400" dirty="0">
                <a:latin typeface="Menlo Regular"/>
                <a:cs typeface="Menlo Regular"/>
              </a:rPr>
              <a:t>::</a:t>
            </a:r>
            <a:r>
              <a:rPr lang="en-US" sz="4400" dirty="0" err="1">
                <a:latin typeface="Menlo Regular"/>
                <a:cs typeface="Menlo Regular"/>
              </a:rPr>
              <a:t>make_pair</a:t>
            </a:r>
            <a:r>
              <a:rPr lang="en-US" sz="4400" dirty="0">
                <a:latin typeface="Menlo Regular"/>
                <a:cs typeface="Menlo Regular"/>
              </a:rPr>
              <a:t>(u, a);</a:t>
            </a:r>
          </a:p>
          <a:p>
            <a:pPr marL="0" indent="0">
              <a:buNone/>
            </a:pPr>
            <a:r>
              <a:rPr lang="en-US" sz="4400" dirty="0">
                <a:latin typeface="Menlo Regular"/>
                <a:cs typeface="Menlo Regular"/>
              </a:rPr>
              <a:t>    v -= q * u; </a:t>
            </a:r>
          </a:p>
          <a:p>
            <a:pPr marL="0" indent="0">
              <a:buNone/>
            </a:pPr>
            <a:r>
              <a:rPr lang="en-US" sz="4400" dirty="0">
                <a:latin typeface="Menlo Regular"/>
                <a:cs typeface="Menlo Regular"/>
              </a:rPr>
              <a:t>  }</a:t>
            </a:r>
          </a:p>
          <a:p>
            <a:pPr marL="0" indent="0">
              <a:buNone/>
            </a:pPr>
            <a:r>
              <a:rPr lang="en-US" sz="4400" dirty="0">
                <a:latin typeface="Menlo Regular"/>
                <a:cs typeface="Menlo Regular"/>
              </a:rPr>
              <a:t>}</a:t>
            </a:r>
          </a:p>
          <a:p>
            <a:pPr marL="0" indent="0">
              <a:buNone/>
            </a:pPr>
            <a:endParaRPr lang="en-US" sz="4400" dirty="0">
              <a:cs typeface="Menlo Regular"/>
            </a:endParaRPr>
          </a:p>
          <a:p>
            <a:pPr marL="0" indent="0">
              <a:buNone/>
            </a:pPr>
            <a:endParaRPr lang="en-US" dirty="0">
              <a:latin typeface="Menlo Regular"/>
              <a:cs typeface="Menlo Regula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260</a:t>
            </a:fld>
            <a:endParaRPr lang="en-US"/>
          </a:p>
        </p:txBody>
      </p:sp>
    </p:spTree>
    <p:extLst>
      <p:ext uri="{BB962C8B-B14F-4D97-AF65-F5344CB8AC3E}">
        <p14:creationId xmlns:p14="http://schemas.microsoft.com/office/powerpoint/2010/main" val="2947538795"/>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enlo Regular"/>
                <a:cs typeface="Menlo Regular"/>
              </a:rPr>
              <a:t>multiplicative_inverse</a:t>
            </a:r>
            <a:endParaRPr lang="en-US" dirty="0"/>
          </a:p>
        </p:txBody>
      </p:sp>
      <p:sp>
        <p:nvSpPr>
          <p:cNvPr id="3" name="Content Placeholder 2"/>
          <p:cNvSpPr>
            <a:spLocks noGrp="1"/>
          </p:cNvSpPr>
          <p:nvPr>
            <p:ph idx="1"/>
          </p:nvPr>
        </p:nvSpPr>
        <p:spPr/>
        <p:txBody>
          <a:bodyPr>
            <a:noAutofit/>
          </a:bodyPr>
          <a:lstStyle/>
          <a:p>
            <a:pPr marL="0" indent="0">
              <a:buNone/>
            </a:pPr>
            <a:r>
              <a:rPr lang="en-US" sz="2400" dirty="0">
                <a:latin typeface="Menlo Regular"/>
                <a:cs typeface="Menlo Regular"/>
              </a:rPr>
              <a:t>template &lt;Integer I&gt;</a:t>
            </a:r>
          </a:p>
          <a:p>
            <a:pPr marL="0" indent="0">
              <a:buNone/>
            </a:pPr>
            <a:r>
              <a:rPr lang="en-US" sz="2400" dirty="0">
                <a:latin typeface="Menlo Regular"/>
                <a:cs typeface="Menlo Regular"/>
              </a:rPr>
              <a:t>I multiplicative_inverse(I a, I n) {</a:t>
            </a:r>
          </a:p>
          <a:p>
            <a:pPr marL="0" indent="0">
              <a:buNone/>
            </a:pPr>
            <a:r>
              <a:rPr lang="en-US" sz="2400" dirty="0">
                <a:latin typeface="Menlo Regular"/>
                <a:cs typeface="Menlo Regular"/>
              </a:rPr>
              <a:t>  </a:t>
            </a:r>
            <a:r>
              <a:rPr lang="en-US" sz="2400" dirty="0" err="1">
                <a:latin typeface="Menlo Regular"/>
                <a:cs typeface="Menlo Regular"/>
              </a:rPr>
              <a:t>std</a:t>
            </a:r>
            <a:r>
              <a:rPr lang="en-US" sz="2400" dirty="0">
                <a:latin typeface="Menlo Regular"/>
                <a:cs typeface="Menlo Regular"/>
              </a:rPr>
              <a:t>::pair&lt;I, I&gt; p = extended_gcd(a, n);</a:t>
            </a:r>
          </a:p>
          <a:p>
            <a:pPr marL="0" indent="0">
              <a:buNone/>
            </a:pPr>
            <a:r>
              <a:rPr lang="en-US" sz="2400" dirty="0">
                <a:latin typeface="Menlo Regular"/>
                <a:cs typeface="Menlo Regular"/>
              </a:rPr>
              <a:t>  if (</a:t>
            </a:r>
            <a:r>
              <a:rPr lang="en-US" sz="2400" dirty="0" err="1">
                <a:latin typeface="Menlo Regular"/>
                <a:cs typeface="Menlo Regular"/>
              </a:rPr>
              <a:t>p.second</a:t>
            </a:r>
            <a:r>
              <a:rPr lang="en-US" sz="2400" dirty="0">
                <a:latin typeface="Menlo Regular"/>
                <a:cs typeface="Menlo Regular"/>
              </a:rPr>
              <a:t> != I(1)) return I(0);</a:t>
            </a:r>
          </a:p>
          <a:p>
            <a:pPr marL="0" indent="0">
              <a:buNone/>
            </a:pPr>
            <a:r>
              <a:rPr lang="en-US" sz="2400" dirty="0">
                <a:latin typeface="Menlo Regular"/>
                <a:cs typeface="Menlo Regular"/>
              </a:rPr>
              <a:t>  if (</a:t>
            </a:r>
            <a:r>
              <a:rPr lang="en-US" sz="2400" dirty="0" err="1">
                <a:latin typeface="Menlo Regular"/>
                <a:cs typeface="Menlo Regular"/>
              </a:rPr>
              <a:t>p.first</a:t>
            </a:r>
            <a:r>
              <a:rPr lang="en-US" sz="2400" dirty="0">
                <a:latin typeface="Menlo Regular"/>
                <a:cs typeface="Menlo Regular"/>
              </a:rPr>
              <a:t> &lt; I(0)) return </a:t>
            </a:r>
            <a:r>
              <a:rPr lang="en-US" sz="2400" dirty="0" err="1">
                <a:latin typeface="Menlo Regular"/>
                <a:cs typeface="Menlo Regular"/>
              </a:rPr>
              <a:t>p.first</a:t>
            </a:r>
            <a:r>
              <a:rPr lang="en-US" sz="2400" dirty="0">
                <a:latin typeface="Menlo Regular"/>
                <a:cs typeface="Menlo Regular"/>
              </a:rPr>
              <a:t> + n;</a:t>
            </a:r>
          </a:p>
          <a:p>
            <a:pPr marL="0" indent="0">
              <a:buNone/>
            </a:pPr>
            <a:r>
              <a:rPr lang="en-US" sz="2400" dirty="0">
                <a:latin typeface="Menlo Regular"/>
                <a:cs typeface="Menlo Regular"/>
              </a:rPr>
              <a:t>  return </a:t>
            </a:r>
            <a:r>
              <a:rPr lang="en-US" sz="2400" dirty="0" err="1">
                <a:latin typeface="Menlo Regular"/>
                <a:cs typeface="Menlo Regular"/>
              </a:rPr>
              <a:t>p.first</a:t>
            </a:r>
            <a:r>
              <a:rPr lang="en-US" sz="2400" dirty="0">
                <a:latin typeface="Menlo Regular"/>
                <a:cs typeface="Menlo Regular"/>
              </a:rPr>
              <a:t>;</a:t>
            </a:r>
          </a:p>
          <a:p>
            <a:pPr marL="0" indent="0">
              <a:buNone/>
            </a:pPr>
            <a:r>
              <a:rPr lang="en-US" sz="2400" dirty="0" smtClean="0">
                <a:latin typeface="Menlo Regular"/>
                <a:cs typeface="Menlo Regular"/>
              </a:rPr>
              <a:t>}</a:t>
            </a:r>
            <a:endParaRPr lang="en-US" dirty="0" smtClean="0"/>
          </a:p>
          <a:p>
            <a:pPr marL="0" indent="0">
              <a:buNone/>
            </a:pPr>
            <a:r>
              <a:rPr lang="en-US" dirty="0" smtClean="0"/>
              <a:t>returns multiplicative inverse of </a:t>
            </a:r>
            <a:r>
              <a:rPr lang="en-US" i="1" dirty="0" smtClean="0"/>
              <a:t>a</a:t>
            </a:r>
            <a:r>
              <a:rPr lang="en-US" dirty="0" smtClean="0"/>
              <a:t> modulo </a:t>
            </a:r>
            <a:r>
              <a:rPr lang="en-US" i="1" dirty="0" smtClean="0"/>
              <a:t>n</a:t>
            </a:r>
            <a:r>
              <a:rPr lang="en-US" dirty="0" smtClean="0"/>
              <a:t> if it exists or 0 if it does not.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261</a:t>
            </a:fld>
            <a:endParaRPr lang="en-US"/>
          </a:p>
        </p:txBody>
      </p:sp>
    </p:spTree>
    <p:extLst>
      <p:ext uri="{BB962C8B-B14F-4D97-AF65-F5344CB8AC3E}">
        <p14:creationId xmlns:p14="http://schemas.microsoft.com/office/powerpoint/2010/main" val="2875491991"/>
      </p:ext>
    </p:extLst>
  </p:cSld>
  <p:clrMapOvr>
    <a:masterClrMapping/>
  </p:clrMapOvr>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t>
            </a:r>
            <a:fld id="{5BA59996-D3F8-2446-B626-51C14C6EAFB6}" type="slidenum">
              <a:rPr lang="en-US" smtClean="0"/>
              <a:t>262</a:t>
            </a:fld>
            <a:endParaRPr lang="en-US" dirty="0"/>
          </a:p>
        </p:txBody>
      </p:sp>
      <p:sp>
        <p:nvSpPr>
          <p:cNvPr id="3" name="Content Placeholder 2"/>
          <p:cNvSpPr>
            <a:spLocks noGrp="1"/>
          </p:cNvSpPr>
          <p:nvPr>
            <p:ph idx="1"/>
          </p:nvPr>
        </p:nvSpPr>
        <p:spPr/>
        <p:txBody>
          <a:bodyPr/>
          <a:lstStyle/>
          <a:p>
            <a:r>
              <a:rPr lang="en-US" dirty="0" smtClean="0"/>
              <a:t>Implement RSA key generation library.</a:t>
            </a:r>
          </a:p>
          <a:p>
            <a:endParaRPr lang="en-US" dirty="0" smtClean="0"/>
          </a:p>
          <a:p>
            <a:r>
              <a:rPr lang="en-US" dirty="0" smtClean="0"/>
              <a:t>Implement RSA message encoder/decoder that takes a string and the key as its arguments.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262</a:t>
            </a:fld>
            <a:endParaRPr lang="en-US"/>
          </a:p>
        </p:txBody>
      </p:sp>
    </p:spTree>
    <p:extLst>
      <p:ext uri="{BB962C8B-B14F-4D97-AF65-F5344CB8AC3E}">
        <p14:creationId xmlns:p14="http://schemas.microsoft.com/office/powerpoint/2010/main" val="1658312963"/>
      </p:ext>
    </p:extLst>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“Spoils of the Egyptians”?</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smtClean="0"/>
              <a:t>Let us take from mathematicians what is eternal and beautiful, while leaving behind their passing fads.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263</a:t>
            </a:fld>
            <a:endParaRPr lang="en-US"/>
          </a:p>
        </p:txBody>
      </p:sp>
    </p:spTree>
    <p:extLst>
      <p:ext uri="{BB962C8B-B14F-4D97-AF65-F5344CB8AC3E}">
        <p14:creationId xmlns:p14="http://schemas.microsoft.com/office/powerpoint/2010/main" val="30333624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Evolution</a:t>
            </a:r>
            <a:endParaRPr lang="en-US" dirty="0"/>
          </a:p>
        </p:txBody>
      </p:sp>
      <p:sp>
        <p:nvSpPr>
          <p:cNvPr id="3" name="Content Placeholder 2"/>
          <p:cNvSpPr>
            <a:spLocks noGrp="1"/>
          </p:cNvSpPr>
          <p:nvPr>
            <p:ph idx="1"/>
          </p:nvPr>
        </p:nvSpPr>
        <p:spPr/>
        <p:txBody>
          <a:bodyPr/>
          <a:lstStyle/>
          <a:p>
            <a:r>
              <a:rPr lang="en-US" dirty="0" smtClean="0"/>
              <a:t>Many similar mathematical concepts have been (re-)discovered independently</a:t>
            </a:r>
          </a:p>
          <a:p>
            <a:r>
              <a:rPr lang="en-US" dirty="0" smtClean="0"/>
              <a:t>That shows their fundamental nature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27</a:t>
            </a:fld>
            <a:endParaRPr lang="en-US"/>
          </a:p>
        </p:txBody>
      </p:sp>
    </p:spTree>
    <p:extLst>
      <p:ext uri="{BB962C8B-B14F-4D97-AF65-F5344CB8AC3E}">
        <p14:creationId xmlns:p14="http://schemas.microsoft.com/office/powerpoint/2010/main" val="80833142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Geographical origins</a:t>
            </a:r>
            <a:endParaRPr lang="en-US" dirty="0"/>
          </a:p>
        </p:txBody>
      </p:sp>
      <p:sp>
        <p:nvSpPr>
          <p:cNvPr id="3" name="Content Placeholder 2"/>
          <p:cNvSpPr>
            <a:spLocks noGrp="1"/>
          </p:cNvSpPr>
          <p:nvPr>
            <p:ph idx="1"/>
          </p:nvPr>
        </p:nvSpPr>
        <p:spPr/>
        <p:txBody>
          <a:bodyPr/>
          <a:lstStyle/>
          <a:p>
            <a:r>
              <a:rPr lang="en-US" dirty="0" smtClean="0"/>
              <a:t>India and China had early mathematical traditions</a:t>
            </a:r>
          </a:p>
          <a:p>
            <a:pPr lvl="1"/>
            <a:r>
              <a:rPr lang="en-US" dirty="0" smtClean="0"/>
              <a:t>Liu </a:t>
            </a:r>
            <a:r>
              <a:rPr lang="en-US" dirty="0" err="1" smtClean="0"/>
              <a:t>Hui</a:t>
            </a:r>
            <a:r>
              <a:rPr lang="en-US" dirty="0" smtClean="0"/>
              <a:t> (</a:t>
            </a:r>
            <a:r>
              <a:rPr lang="zh-CHT" altLang="en-US" dirty="0" smtClean="0"/>
              <a:t>劉徽</a:t>
            </a:r>
            <a:r>
              <a:rPr lang="en-US" altLang="zh-CHT" dirty="0" smtClean="0"/>
              <a:t>)</a:t>
            </a:r>
          </a:p>
          <a:p>
            <a:pPr lvl="2"/>
            <a:r>
              <a:rPr lang="en-US" altLang="zh-CHT" dirty="0" smtClean="0"/>
              <a:t>on inability to find volume of the sphere.</a:t>
            </a:r>
          </a:p>
          <a:p>
            <a:pPr lvl="1"/>
            <a:r>
              <a:rPr lang="en-US" altLang="zh-CHT" dirty="0" err="1" smtClean="0"/>
              <a:t>Aryabhata</a:t>
            </a:r>
            <a:r>
              <a:rPr lang="en-US" altLang="zh-CHT" dirty="0" smtClean="0"/>
              <a:t> (</a:t>
            </a:r>
            <a:r>
              <a:rPr lang="sa-IN" dirty="0" smtClean="0"/>
              <a:t>आर्यभट</a:t>
            </a:r>
            <a:r>
              <a:rPr lang="en-US" dirty="0" smtClean="0"/>
              <a:t>)</a:t>
            </a:r>
          </a:p>
          <a:p>
            <a:r>
              <a:rPr lang="en-US" altLang="zh-CHT" dirty="0" smtClean="0"/>
              <a:t>European mathematical tradition (which included Arabs) is the one from which Computer Science came</a:t>
            </a:r>
          </a:p>
          <a:p>
            <a:pPr marL="457200" lvl="1" indent="0">
              <a:buNone/>
            </a:pPr>
            <a:r>
              <a:rPr lang="en-US" b="1" dirty="0"/>
              <a:t>	</a:t>
            </a:r>
            <a:endParaRPr lang="en-US" dirty="0" smtClean="0"/>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28</a:t>
            </a:fld>
            <a:endParaRPr lang="en-US"/>
          </a:p>
        </p:txBody>
      </p:sp>
    </p:spTree>
    <p:extLst>
      <p:ext uri="{BB962C8B-B14F-4D97-AF65-F5344CB8AC3E}">
        <p14:creationId xmlns:p14="http://schemas.microsoft.com/office/powerpoint/2010/main" val="18417083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“Egyptians we take to be the most ancient of men” </a:t>
            </a:r>
            <a:endParaRPr lang="en-US" dirty="0"/>
          </a:p>
        </p:txBody>
      </p:sp>
      <p:sp>
        <p:nvSpPr>
          <p:cNvPr id="3" name="Content Placeholder 2"/>
          <p:cNvSpPr>
            <a:spLocks noGrp="1"/>
          </p:cNvSpPr>
          <p:nvPr>
            <p:ph idx="1"/>
          </p:nvPr>
        </p:nvSpPr>
        <p:spPr/>
        <p:txBody>
          <a:bodyPr/>
          <a:lstStyle/>
          <a:p>
            <a:pPr marL="0" indent="0">
              <a:buNone/>
            </a:pPr>
            <a:endParaRPr lang="en-US" sz="2800" dirty="0"/>
          </a:p>
          <a:p>
            <a:r>
              <a:rPr lang="en-US" sz="2800" dirty="0" smtClean="0"/>
              <a:t>…the mathematical arts were founded in Egypt...</a:t>
            </a:r>
          </a:p>
          <a:p>
            <a:pPr marL="0" indent="0">
              <a:buNone/>
            </a:pPr>
            <a:r>
              <a:rPr lang="en-US" sz="2800" dirty="0"/>
              <a:t> </a:t>
            </a:r>
            <a:r>
              <a:rPr lang="en-US" sz="2800" dirty="0" smtClean="0"/>
              <a:t>                             </a:t>
            </a:r>
            <a:r>
              <a:rPr lang="en-US" sz="2400" dirty="0" smtClean="0"/>
              <a:t>Aristotle, </a:t>
            </a:r>
            <a:r>
              <a:rPr lang="en-US" sz="2400" i="1" dirty="0" smtClean="0"/>
              <a:t>Metaphysics</a:t>
            </a:r>
            <a:r>
              <a:rPr lang="en-US" sz="2400" dirty="0" smtClean="0"/>
              <a:t>, A 981b23-2</a:t>
            </a:r>
            <a:endParaRPr lang="en-US" sz="2400" dirty="0"/>
          </a:p>
          <a:p>
            <a:r>
              <a:rPr lang="en-US" sz="2800" dirty="0" smtClean="0"/>
              <a:t>[Moses] speedily learned arithmetic, and geometry...  This knowledge he derived from the Egyptians, who study mathematics above all things...</a:t>
            </a:r>
          </a:p>
          <a:p>
            <a:pPr marL="457200" lvl="1" indent="0">
              <a:buNone/>
            </a:pPr>
            <a:r>
              <a:rPr lang="en-US" sz="2400" dirty="0" smtClean="0"/>
              <a:t>                             Philo, </a:t>
            </a:r>
            <a:r>
              <a:rPr lang="en-US" sz="2400" i="1" dirty="0" smtClean="0"/>
              <a:t>De Vita </a:t>
            </a:r>
            <a:r>
              <a:rPr lang="en-US" sz="2400" i="1" dirty="0" err="1" smtClean="0"/>
              <a:t>Mosis</a:t>
            </a:r>
            <a:r>
              <a:rPr lang="en-US" sz="2400" dirty="0" smtClean="0"/>
              <a:t>, I, 23-24</a:t>
            </a:r>
          </a:p>
          <a:p>
            <a:pPr lvl="1"/>
            <a:endParaRPr lang="en-US" sz="2400"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29</a:t>
            </a:fld>
            <a:endParaRPr lang="en-US"/>
          </a:p>
        </p:txBody>
      </p:sp>
    </p:spTree>
    <p:extLst>
      <p:ext uri="{BB962C8B-B14F-4D97-AF65-F5344CB8AC3E}">
        <p14:creationId xmlns:p14="http://schemas.microsoft.com/office/powerpoint/2010/main" val="35890633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14400"/>
            <a:ext cx="8229600" cy="4525963"/>
          </a:xfrm>
        </p:spPr>
        <p:txBody>
          <a:bodyPr/>
          <a:lstStyle/>
          <a:p>
            <a:pPr marL="0" indent="0">
              <a:buNone/>
            </a:pPr>
            <a:r>
              <a:rPr lang="el-GR" dirty="0"/>
              <a:t>Ἀεὶ ὁ θεὸς </a:t>
            </a:r>
            <a:r>
              <a:rPr lang="el-GR" dirty="0" smtClean="0"/>
              <a:t>γεωμετρεῖ</a:t>
            </a:r>
            <a:r>
              <a:rPr lang="en-US" dirty="0" smtClean="0"/>
              <a:t>.</a:t>
            </a:r>
          </a:p>
          <a:p>
            <a:pPr marL="0" indent="0">
              <a:buNone/>
            </a:pPr>
            <a:r>
              <a:rPr lang="en-US" dirty="0" smtClean="0"/>
              <a:t>                        </a:t>
            </a:r>
            <a:r>
              <a:rPr lang="el-GR" dirty="0"/>
              <a:t>Πλάτων</a:t>
            </a:r>
            <a:endParaRPr lang="en-US" dirty="0"/>
          </a:p>
          <a:p>
            <a:pPr marL="0" indent="0">
              <a:buNone/>
            </a:pPr>
            <a:r>
              <a:rPr lang="el-GR" dirty="0"/>
              <a:t>ἀλλὰ πάντα μέτρῳ καὶ ἀριθμῷ καὶ σταθμῷ διέταξας.</a:t>
            </a:r>
            <a:br>
              <a:rPr lang="el-GR" dirty="0"/>
            </a:br>
            <a:r>
              <a:rPr lang="el-GR" dirty="0"/>
              <a:t>                    </a:t>
            </a:r>
            <a:r>
              <a:rPr lang="en-US" dirty="0" smtClean="0"/>
              <a:t>   </a:t>
            </a:r>
            <a:r>
              <a:rPr lang="el-GR" i="1" dirty="0" smtClean="0"/>
              <a:t>Σοφία Σολομώντος</a:t>
            </a:r>
            <a:endParaRPr lang="en-US" i="1" dirty="0" smtClean="0"/>
          </a:p>
          <a:p>
            <a:pPr marL="0" indent="0">
              <a:buNone/>
            </a:pPr>
            <a:r>
              <a:rPr lang="en-US" i="1" dirty="0" smtClean="0"/>
              <a:t>.</a:t>
            </a:r>
            <a:r>
              <a:rPr lang="en-US" i="1" dirty="0"/>
              <a:t>..impossibile est res huius mundi sciri nisi sciatur mathematica.</a:t>
            </a:r>
            <a:br>
              <a:rPr lang="en-US" i="1" dirty="0"/>
            </a:br>
            <a:r>
              <a:rPr lang="en-US" dirty="0"/>
              <a:t>                 </a:t>
            </a:r>
            <a:r>
              <a:rPr lang="en-US" dirty="0" smtClean="0"/>
              <a:t>      </a:t>
            </a:r>
            <a:r>
              <a:rPr lang="en-US" dirty="0" err="1" smtClean="0"/>
              <a:t>Rogerius</a:t>
            </a:r>
            <a:r>
              <a:rPr lang="en-US" dirty="0" smtClean="0"/>
              <a:t> </a:t>
            </a:r>
            <a:r>
              <a:rPr lang="en-US" dirty="0" err="1"/>
              <a:t>Baco</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3</a:t>
            </a:fld>
            <a:endParaRPr lang="en-US"/>
          </a:p>
        </p:txBody>
      </p:sp>
    </p:spTree>
    <p:extLst>
      <p:ext uri="{BB962C8B-B14F-4D97-AF65-F5344CB8AC3E}">
        <p14:creationId xmlns:p14="http://schemas.microsoft.com/office/powerpoint/2010/main" val="42226896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Thales of Miletus (635BC – 545BC)</a:t>
            </a:r>
            <a:endParaRPr lang="en-US" sz="4000" dirty="0"/>
          </a:p>
        </p:txBody>
      </p:sp>
      <p:pic>
        <p:nvPicPr>
          <p:cNvPr id="5" name="Content Placeholder 4"/>
          <p:cNvPicPr>
            <a:picLocks noGrp="1" noChangeAspect="1"/>
          </p:cNvPicPr>
          <p:nvPr>
            <p:ph idx="1"/>
          </p:nvPr>
        </p:nvPicPr>
        <p:blipFill>
          <a:blip r:embed="rId3"/>
          <a:srcRect l="-15211" r="-15211"/>
          <a:stretch>
            <a:fillRect/>
          </a:stretch>
        </p:blipFill>
        <p:spPr/>
      </p:pic>
      <p:sp>
        <p:nvSpPr>
          <p:cNvPr id="7" name="Slide Number Placeholder 6"/>
          <p:cNvSpPr>
            <a:spLocks noGrp="1"/>
          </p:cNvSpPr>
          <p:nvPr>
            <p:ph type="sldNum" sz="quarter" idx="12"/>
          </p:nvPr>
        </p:nvSpPr>
        <p:spPr/>
        <p:txBody>
          <a:bodyPr/>
          <a:lstStyle/>
          <a:p>
            <a:fld id="{4AA04D0C-89BA-0845-9137-904D20B84DDB}" type="slidenum">
              <a:rPr lang="en-US" smtClean="0"/>
              <a:pPr/>
              <a:t>30</a:t>
            </a:fld>
            <a:endParaRPr lang="en-US"/>
          </a:p>
        </p:txBody>
      </p:sp>
    </p:spTree>
    <p:extLst>
      <p:ext uri="{BB962C8B-B14F-4D97-AF65-F5344CB8AC3E}">
        <p14:creationId xmlns:p14="http://schemas.microsoft.com/office/powerpoint/2010/main" val="388290942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Thales Theorem:</a:t>
            </a:r>
            <a:br>
              <a:rPr lang="en-US" dirty="0" smtClean="0"/>
            </a:br>
            <a:r>
              <a:rPr lang="en-US" dirty="0" smtClean="0"/>
              <a:t>AC is diameter =&gt; ∠ABC = 90˚</a:t>
            </a:r>
            <a:endParaRPr lang="en-US" dirty="0"/>
          </a:p>
        </p:txBody>
      </p:sp>
      <p:grpSp>
        <p:nvGrpSpPr>
          <p:cNvPr id="21" name="Group 20"/>
          <p:cNvGrpSpPr/>
          <p:nvPr/>
        </p:nvGrpSpPr>
        <p:grpSpPr>
          <a:xfrm>
            <a:off x="1828800" y="2133600"/>
            <a:ext cx="4876800" cy="4267200"/>
            <a:chOff x="2057400" y="1981200"/>
            <a:chExt cx="4876800" cy="4267200"/>
          </a:xfrm>
        </p:grpSpPr>
        <p:sp>
          <p:nvSpPr>
            <p:cNvPr id="4" name="Oval 3"/>
            <p:cNvSpPr/>
            <p:nvPr/>
          </p:nvSpPr>
          <p:spPr bwMode="auto">
            <a:xfrm>
              <a:off x="2362200" y="1981200"/>
              <a:ext cx="4267200" cy="4267200"/>
            </a:xfrm>
            <a:prstGeom prst="ellipse">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cxnSp>
          <p:nvCxnSpPr>
            <p:cNvPr id="6" name="Straight Connector 5"/>
            <p:cNvCxnSpPr>
              <a:stCxn id="4" idx="2"/>
              <a:endCxn id="4" idx="6"/>
            </p:cNvCxnSpPr>
            <p:nvPr/>
          </p:nvCxnSpPr>
          <p:spPr bwMode="auto">
            <a:xfrm>
              <a:off x="2362200" y="4114800"/>
              <a:ext cx="4267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Straight Connector 9"/>
            <p:cNvCxnSpPr>
              <a:stCxn id="4" idx="7"/>
              <a:endCxn id="4" idx="2"/>
            </p:cNvCxnSpPr>
            <p:nvPr/>
          </p:nvCxnSpPr>
          <p:spPr bwMode="auto">
            <a:xfrm flipH="1">
              <a:off x="2362200" y="2606117"/>
              <a:ext cx="3642283" cy="1508683"/>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Connector 11"/>
            <p:cNvCxnSpPr>
              <a:stCxn id="4" idx="7"/>
              <a:endCxn id="4" idx="6"/>
            </p:cNvCxnSpPr>
            <p:nvPr/>
          </p:nvCxnSpPr>
          <p:spPr bwMode="auto">
            <a:xfrm>
              <a:off x="6004483" y="2606117"/>
              <a:ext cx="624917" cy="1508683"/>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5" name="TextBox 14"/>
            <p:cNvSpPr txBox="1"/>
            <p:nvPr/>
          </p:nvSpPr>
          <p:spPr>
            <a:xfrm>
              <a:off x="2057400" y="4050268"/>
              <a:ext cx="381000" cy="369332"/>
            </a:xfrm>
            <a:prstGeom prst="rect">
              <a:avLst/>
            </a:prstGeom>
            <a:noFill/>
          </p:spPr>
          <p:txBody>
            <a:bodyPr wrap="square" rtlCol="0">
              <a:spAutoFit/>
            </a:bodyPr>
            <a:lstStyle/>
            <a:p>
              <a:r>
                <a:rPr lang="en-US" dirty="0" smtClean="0"/>
                <a:t>A</a:t>
              </a:r>
              <a:endParaRPr lang="en-US" dirty="0"/>
            </a:p>
          </p:txBody>
        </p:sp>
        <p:sp>
          <p:nvSpPr>
            <p:cNvPr id="18" name="TextBox 17"/>
            <p:cNvSpPr txBox="1"/>
            <p:nvPr/>
          </p:nvSpPr>
          <p:spPr>
            <a:xfrm>
              <a:off x="6553200" y="4038600"/>
              <a:ext cx="381000" cy="369332"/>
            </a:xfrm>
            <a:prstGeom prst="rect">
              <a:avLst/>
            </a:prstGeom>
            <a:noFill/>
          </p:spPr>
          <p:txBody>
            <a:bodyPr wrap="square" rtlCol="0">
              <a:spAutoFit/>
            </a:bodyPr>
            <a:lstStyle/>
            <a:p>
              <a:r>
                <a:rPr lang="en-US" dirty="0"/>
                <a:t>C</a:t>
              </a:r>
            </a:p>
          </p:txBody>
        </p:sp>
        <p:sp>
          <p:nvSpPr>
            <p:cNvPr id="19" name="TextBox 18"/>
            <p:cNvSpPr txBox="1"/>
            <p:nvPr/>
          </p:nvSpPr>
          <p:spPr>
            <a:xfrm>
              <a:off x="5943600" y="2286000"/>
              <a:ext cx="381000" cy="369332"/>
            </a:xfrm>
            <a:prstGeom prst="rect">
              <a:avLst/>
            </a:prstGeom>
            <a:noFill/>
          </p:spPr>
          <p:txBody>
            <a:bodyPr wrap="square" rtlCol="0">
              <a:spAutoFit/>
            </a:bodyPr>
            <a:lstStyle/>
            <a:p>
              <a:r>
                <a:rPr lang="en-US" dirty="0" smtClean="0"/>
                <a:t>B</a:t>
              </a:r>
              <a:endParaRPr lang="en-US" dirty="0"/>
            </a:p>
          </p:txBody>
        </p:sp>
      </p:grpSp>
      <p:sp>
        <p:nvSpPr>
          <p:cNvPr id="5" name="Slide Number Placeholder 4"/>
          <p:cNvSpPr>
            <a:spLocks noGrp="1"/>
          </p:cNvSpPr>
          <p:nvPr>
            <p:ph type="sldNum" sz="quarter" idx="12"/>
          </p:nvPr>
        </p:nvSpPr>
        <p:spPr/>
        <p:txBody>
          <a:bodyPr/>
          <a:lstStyle/>
          <a:p>
            <a:fld id="{4AA04D0C-89BA-0845-9137-904D20B84DDB}" type="slidenum">
              <a:rPr lang="en-US" smtClean="0"/>
              <a:pPr/>
              <a:t>31</a:t>
            </a:fld>
            <a:endParaRPr lang="en-US"/>
          </a:p>
        </p:txBody>
      </p:sp>
    </p:spTree>
    <p:extLst>
      <p:ext uri="{BB962C8B-B14F-4D97-AF65-F5344CB8AC3E}">
        <p14:creationId xmlns:p14="http://schemas.microsoft.com/office/powerpoint/2010/main" val="39663326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Proof of Thales Theorem</a:t>
            </a:r>
            <a:endParaRPr lang="en-US" dirty="0"/>
          </a:p>
        </p:txBody>
      </p:sp>
      <p:grpSp>
        <p:nvGrpSpPr>
          <p:cNvPr id="21" name="Group 20"/>
          <p:cNvGrpSpPr/>
          <p:nvPr/>
        </p:nvGrpSpPr>
        <p:grpSpPr>
          <a:xfrm>
            <a:off x="4343400" y="2362200"/>
            <a:ext cx="4876800" cy="4267200"/>
            <a:chOff x="2057400" y="1981200"/>
            <a:chExt cx="4876800" cy="4267200"/>
          </a:xfrm>
        </p:grpSpPr>
        <p:sp>
          <p:nvSpPr>
            <p:cNvPr id="4" name="Oval 3"/>
            <p:cNvSpPr/>
            <p:nvPr/>
          </p:nvSpPr>
          <p:spPr bwMode="auto">
            <a:xfrm>
              <a:off x="2362200" y="1981200"/>
              <a:ext cx="4267200" cy="4267200"/>
            </a:xfrm>
            <a:prstGeom prst="ellipse">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cxnSp>
          <p:nvCxnSpPr>
            <p:cNvPr id="6" name="Straight Connector 5"/>
            <p:cNvCxnSpPr>
              <a:stCxn id="4" idx="2"/>
              <a:endCxn id="4" idx="6"/>
            </p:cNvCxnSpPr>
            <p:nvPr/>
          </p:nvCxnSpPr>
          <p:spPr bwMode="auto">
            <a:xfrm>
              <a:off x="2362200" y="4114800"/>
              <a:ext cx="4267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Straight Connector 9"/>
            <p:cNvCxnSpPr>
              <a:stCxn id="4" idx="7"/>
              <a:endCxn id="4" idx="2"/>
            </p:cNvCxnSpPr>
            <p:nvPr/>
          </p:nvCxnSpPr>
          <p:spPr bwMode="auto">
            <a:xfrm flipH="1">
              <a:off x="2362200" y="2606117"/>
              <a:ext cx="3642283" cy="1508683"/>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Connector 11"/>
            <p:cNvCxnSpPr>
              <a:stCxn id="4" idx="7"/>
              <a:endCxn id="4" idx="6"/>
            </p:cNvCxnSpPr>
            <p:nvPr/>
          </p:nvCxnSpPr>
          <p:spPr bwMode="auto">
            <a:xfrm>
              <a:off x="6004483" y="2606117"/>
              <a:ext cx="624917" cy="1508683"/>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Straight Connector 13"/>
            <p:cNvCxnSpPr>
              <a:stCxn id="4" idx="7"/>
            </p:cNvCxnSpPr>
            <p:nvPr/>
          </p:nvCxnSpPr>
          <p:spPr bwMode="auto">
            <a:xfrm flipH="1">
              <a:off x="4495800" y="2606117"/>
              <a:ext cx="1508683" cy="1508683"/>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5" name="TextBox 14"/>
            <p:cNvSpPr txBox="1"/>
            <p:nvPr/>
          </p:nvSpPr>
          <p:spPr>
            <a:xfrm>
              <a:off x="2057400" y="4050268"/>
              <a:ext cx="381000" cy="369332"/>
            </a:xfrm>
            <a:prstGeom prst="rect">
              <a:avLst/>
            </a:prstGeom>
            <a:noFill/>
          </p:spPr>
          <p:txBody>
            <a:bodyPr wrap="square" rtlCol="0">
              <a:spAutoFit/>
            </a:bodyPr>
            <a:lstStyle/>
            <a:p>
              <a:r>
                <a:rPr lang="en-US" dirty="0" smtClean="0"/>
                <a:t>A</a:t>
              </a:r>
              <a:endParaRPr lang="en-US" dirty="0"/>
            </a:p>
          </p:txBody>
        </p:sp>
        <p:sp>
          <p:nvSpPr>
            <p:cNvPr id="17" name="TextBox 16"/>
            <p:cNvSpPr txBox="1"/>
            <p:nvPr/>
          </p:nvSpPr>
          <p:spPr>
            <a:xfrm>
              <a:off x="4343400" y="4038600"/>
              <a:ext cx="381000" cy="369332"/>
            </a:xfrm>
            <a:prstGeom prst="rect">
              <a:avLst/>
            </a:prstGeom>
            <a:noFill/>
          </p:spPr>
          <p:txBody>
            <a:bodyPr wrap="square" rtlCol="0">
              <a:spAutoFit/>
            </a:bodyPr>
            <a:lstStyle/>
            <a:p>
              <a:r>
                <a:rPr lang="en-US" dirty="0"/>
                <a:t>D</a:t>
              </a:r>
            </a:p>
          </p:txBody>
        </p:sp>
        <p:sp>
          <p:nvSpPr>
            <p:cNvPr id="18" name="TextBox 17"/>
            <p:cNvSpPr txBox="1"/>
            <p:nvPr/>
          </p:nvSpPr>
          <p:spPr>
            <a:xfrm>
              <a:off x="6553200" y="4038600"/>
              <a:ext cx="381000" cy="369332"/>
            </a:xfrm>
            <a:prstGeom prst="rect">
              <a:avLst/>
            </a:prstGeom>
            <a:noFill/>
          </p:spPr>
          <p:txBody>
            <a:bodyPr wrap="square" rtlCol="0">
              <a:spAutoFit/>
            </a:bodyPr>
            <a:lstStyle/>
            <a:p>
              <a:r>
                <a:rPr lang="en-US" dirty="0"/>
                <a:t>C</a:t>
              </a:r>
            </a:p>
          </p:txBody>
        </p:sp>
        <p:sp>
          <p:nvSpPr>
            <p:cNvPr id="19" name="TextBox 18"/>
            <p:cNvSpPr txBox="1"/>
            <p:nvPr/>
          </p:nvSpPr>
          <p:spPr>
            <a:xfrm>
              <a:off x="5943600" y="2286000"/>
              <a:ext cx="381000" cy="369332"/>
            </a:xfrm>
            <a:prstGeom prst="rect">
              <a:avLst/>
            </a:prstGeom>
            <a:noFill/>
          </p:spPr>
          <p:txBody>
            <a:bodyPr wrap="square" rtlCol="0">
              <a:spAutoFit/>
            </a:bodyPr>
            <a:lstStyle/>
            <a:p>
              <a:r>
                <a:rPr lang="en-US" dirty="0" smtClean="0"/>
                <a:t>B</a:t>
              </a:r>
              <a:endParaRPr lang="en-US" dirty="0"/>
            </a:p>
          </p:txBody>
        </p:sp>
      </p:grpSp>
      <p:pic>
        <p:nvPicPr>
          <p:cNvPr id="24" name="Picture 2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00200"/>
            <a:ext cx="4606869" cy="2209799"/>
          </a:xfrm>
          <a:prstGeom prst="rect">
            <a:avLst/>
          </a:prstGeom>
        </p:spPr>
      </p:pic>
      <p:sp>
        <p:nvSpPr>
          <p:cNvPr id="5" name="Slide Number Placeholder 4"/>
          <p:cNvSpPr>
            <a:spLocks noGrp="1"/>
          </p:cNvSpPr>
          <p:nvPr>
            <p:ph type="sldNum" sz="quarter" idx="12"/>
          </p:nvPr>
        </p:nvSpPr>
        <p:spPr/>
        <p:txBody>
          <a:bodyPr/>
          <a:lstStyle/>
          <a:p>
            <a:fld id="{4AA04D0C-89BA-0845-9137-904D20B84DDB}" type="slidenum">
              <a:rPr lang="en-US" smtClean="0"/>
              <a:pPr/>
              <a:t>32</a:t>
            </a:fld>
            <a:endParaRPr lang="en-US"/>
          </a:p>
        </p:txBody>
      </p:sp>
    </p:spTree>
    <p:extLst>
      <p:ext uri="{BB962C8B-B14F-4D97-AF65-F5344CB8AC3E}">
        <p14:creationId xmlns:p14="http://schemas.microsoft.com/office/powerpoint/2010/main" val="313187886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Surviving Egyptian Mathematics</a:t>
            </a:r>
            <a:endParaRPr lang="en-US" dirty="0"/>
          </a:p>
        </p:txBody>
      </p:sp>
      <p:sp>
        <p:nvSpPr>
          <p:cNvPr id="3" name="Content Placeholder 2"/>
          <p:cNvSpPr>
            <a:spLocks noGrp="1"/>
          </p:cNvSpPr>
          <p:nvPr>
            <p:ph idx="1"/>
          </p:nvPr>
        </p:nvSpPr>
        <p:spPr/>
        <p:txBody>
          <a:bodyPr/>
          <a:lstStyle/>
          <a:p>
            <a:r>
              <a:rPr lang="en-US" dirty="0" err="1" smtClean="0"/>
              <a:t>Rhind</a:t>
            </a:r>
            <a:r>
              <a:rPr lang="en-US" dirty="0" smtClean="0"/>
              <a:t> papyrus </a:t>
            </a:r>
          </a:p>
          <a:p>
            <a:pPr lvl="1"/>
            <a:r>
              <a:rPr lang="en-US" dirty="0" smtClean="0"/>
              <a:t>Written by the scribe </a:t>
            </a:r>
            <a:r>
              <a:rPr lang="en-US" dirty="0" err="1" smtClean="0"/>
              <a:t>Ahmes</a:t>
            </a:r>
            <a:endParaRPr lang="en-US" dirty="0"/>
          </a:p>
          <a:p>
            <a:pPr lvl="1"/>
            <a:r>
              <a:rPr lang="en-US" dirty="0" smtClean="0"/>
              <a:t>1650BC (copy of a much older text ≈1850BC)</a:t>
            </a:r>
            <a:endParaRPr lang="en-US" dirty="0"/>
          </a:p>
          <a:p>
            <a:pPr lvl="1"/>
            <a:r>
              <a:rPr lang="en-US" dirty="0" smtClean="0"/>
              <a:t>Fast multiplication algorithm</a:t>
            </a:r>
          </a:p>
          <a:p>
            <a:pPr lvl="2"/>
            <a:r>
              <a:rPr lang="en-US" dirty="0" smtClean="0"/>
              <a:t>Greeks knew it as </a:t>
            </a:r>
            <a:r>
              <a:rPr lang="en-US" i="1" dirty="0" smtClean="0"/>
              <a:t>Egyptian multiplication</a:t>
            </a:r>
          </a:p>
          <a:p>
            <a:pPr lvl="2"/>
            <a:r>
              <a:rPr lang="en-US" dirty="0" smtClean="0"/>
              <a:t>Russian Peasant Algorithm</a:t>
            </a:r>
            <a:endParaRPr lang="en-US" dirty="0"/>
          </a:p>
          <a:p>
            <a:pPr lvl="1"/>
            <a:r>
              <a:rPr lang="en-US" dirty="0" smtClean="0"/>
              <a:t>Fast division algorithm</a:t>
            </a:r>
          </a:p>
          <a:p>
            <a:pPr lvl="2"/>
            <a:r>
              <a:rPr lang="en-US" dirty="0" smtClean="0"/>
              <a:t>We will meet it during the next journey</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33</a:t>
            </a:fld>
            <a:endParaRPr lang="en-US"/>
          </a:p>
        </p:txBody>
      </p:sp>
    </p:spTree>
    <p:extLst>
      <p:ext uri="{BB962C8B-B14F-4D97-AF65-F5344CB8AC3E}">
        <p14:creationId xmlns:p14="http://schemas.microsoft.com/office/powerpoint/2010/main" val="12776073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Distributivity</a:t>
            </a:r>
            <a:endParaRPr lang="en-US" dirty="0"/>
          </a:p>
        </p:txBody>
      </p:sp>
      <p:sp>
        <p:nvSpPr>
          <p:cNvPr id="3" name="Content Placeholder 2"/>
          <p:cNvSpPr>
            <a:spLocks noGrp="1"/>
          </p:cNvSpPr>
          <p:nvPr>
            <p:ph idx="1"/>
          </p:nvPr>
        </p:nvSpPr>
        <p:spPr/>
        <p:txBody>
          <a:bodyPr/>
          <a:lstStyle/>
          <a:p>
            <a:r>
              <a:rPr lang="en-US" dirty="0" smtClean="0"/>
              <a:t>Every multiplication algorithm depends on:</a:t>
            </a:r>
          </a:p>
          <a:p>
            <a:pPr marL="0" indent="0">
              <a:buNone/>
            </a:pPr>
            <a:endParaRPr lang="en-US" dirty="0"/>
          </a:p>
          <a:p>
            <a:endParaRPr lang="en-US" dirty="0" smtClean="0"/>
          </a:p>
          <a:p>
            <a:endParaRPr lang="en-US" dirty="0"/>
          </a:p>
          <a:p>
            <a:endParaRPr lang="en-US" dirty="0" smtClean="0"/>
          </a:p>
          <a:p>
            <a:r>
              <a:rPr lang="en-US" dirty="0" smtClean="0"/>
              <a:t>It allows us to </a:t>
            </a:r>
            <a:r>
              <a:rPr lang="en-US" i="1" dirty="0" smtClean="0"/>
              <a:t>reduce</a:t>
            </a:r>
            <a:r>
              <a:rPr lang="en-US" dirty="0" smtClean="0"/>
              <a:t> the problem</a:t>
            </a:r>
            <a:endParaRPr lang="en-US" dirty="0"/>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290" y="2762702"/>
            <a:ext cx="6154918" cy="742498"/>
          </a:xfrm>
          <a:prstGeom prst="rect">
            <a:avLst/>
          </a:prstGeom>
        </p:spPr>
      </p:pic>
      <p:sp>
        <p:nvSpPr>
          <p:cNvPr id="7" name="Slide Number Placeholder 6"/>
          <p:cNvSpPr>
            <a:spLocks noGrp="1"/>
          </p:cNvSpPr>
          <p:nvPr>
            <p:ph type="sldNum" sz="quarter" idx="12"/>
          </p:nvPr>
        </p:nvSpPr>
        <p:spPr/>
        <p:txBody>
          <a:bodyPr/>
          <a:lstStyle/>
          <a:p>
            <a:fld id="{4AA04D0C-89BA-0845-9137-904D20B84DDB}" type="slidenum">
              <a:rPr lang="en-US" smtClean="0"/>
              <a:pPr/>
              <a:t>34</a:t>
            </a:fld>
            <a:endParaRPr lang="en-US"/>
          </a:p>
        </p:txBody>
      </p:sp>
    </p:spTree>
    <p:extLst>
      <p:ext uri="{BB962C8B-B14F-4D97-AF65-F5344CB8AC3E}">
        <p14:creationId xmlns:p14="http://schemas.microsoft.com/office/powerpoint/2010/main" val="40748907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endParaRPr lang="en-US" dirty="0" smtClean="0"/>
          </a:p>
          <a:p>
            <a:endParaRPr lang="en-US" dirty="0"/>
          </a:p>
          <a:p>
            <a:pPr marL="0" indent="0">
              <a:buNone/>
            </a:pPr>
            <a:endParaRPr lang="en-US" dirty="0" smtClean="0"/>
          </a:p>
          <a:p>
            <a:endParaRPr lang="en-US" dirty="0"/>
          </a:p>
          <a:p>
            <a:r>
              <a:rPr lang="en-US" dirty="0" smtClean="0"/>
              <a:t>Could we prove it?</a:t>
            </a:r>
            <a:endParaRPr lang="en-US" dirty="0"/>
          </a:p>
        </p:txBody>
      </p:sp>
      <p:sp>
        <p:nvSpPr>
          <p:cNvPr id="2" name="Title 1"/>
          <p:cNvSpPr>
            <a:spLocks noGrp="1"/>
          </p:cNvSpPr>
          <p:nvPr>
            <p:ph type="title"/>
          </p:nvPr>
        </p:nvSpPr>
        <p:spPr/>
        <p:txBody>
          <a:bodyPr/>
          <a:lstStyle/>
          <a:p>
            <a:r>
              <a:rPr lang="en-US" dirty="0" smtClean="0"/>
              <a:t>The Inductive Base</a:t>
            </a:r>
            <a:endParaRPr lang="en-US" dirty="0"/>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067" y="2292720"/>
            <a:ext cx="3198000" cy="831480"/>
          </a:xfrm>
          <a:prstGeom prst="rect">
            <a:avLst/>
          </a:prstGeom>
        </p:spPr>
      </p:pic>
      <p:sp>
        <p:nvSpPr>
          <p:cNvPr id="5" name="Slide Number Placeholder 4"/>
          <p:cNvSpPr>
            <a:spLocks noGrp="1"/>
          </p:cNvSpPr>
          <p:nvPr>
            <p:ph type="sldNum" sz="quarter" idx="12"/>
          </p:nvPr>
        </p:nvSpPr>
        <p:spPr/>
        <p:txBody>
          <a:bodyPr/>
          <a:lstStyle/>
          <a:p>
            <a:fld id="{4AA04D0C-89BA-0845-9137-904D20B84DDB}" type="slidenum">
              <a:rPr lang="en-US" smtClean="0"/>
              <a:pPr/>
              <a:t>35</a:t>
            </a:fld>
            <a:endParaRPr lang="en-US"/>
          </a:p>
        </p:txBody>
      </p:sp>
    </p:spTree>
    <p:extLst>
      <p:ext uri="{BB962C8B-B14F-4D97-AF65-F5344CB8AC3E}">
        <p14:creationId xmlns:p14="http://schemas.microsoft.com/office/powerpoint/2010/main" val="28822911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Inductive Step</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t>Depends on distributivity?</a:t>
            </a:r>
          </a:p>
          <a:p>
            <a:pPr lvl="1"/>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571538"/>
            <a:ext cx="6205317" cy="857462"/>
          </a:xfrm>
          <a:prstGeom prst="rect">
            <a:avLst/>
          </a:prstGeom>
        </p:spPr>
      </p:pic>
      <p:sp>
        <p:nvSpPr>
          <p:cNvPr id="8" name="Slide Number Placeholder 7"/>
          <p:cNvSpPr>
            <a:spLocks noGrp="1"/>
          </p:cNvSpPr>
          <p:nvPr>
            <p:ph type="sldNum" sz="quarter" idx="12"/>
          </p:nvPr>
        </p:nvSpPr>
        <p:spPr/>
        <p:txBody>
          <a:bodyPr/>
          <a:lstStyle/>
          <a:p>
            <a:fld id="{4AA04D0C-89BA-0845-9137-904D20B84DDB}" type="slidenum">
              <a:rPr lang="en-US" smtClean="0"/>
              <a:pPr/>
              <a:t>36</a:t>
            </a:fld>
            <a:endParaRPr lang="en-US"/>
          </a:p>
        </p:txBody>
      </p:sp>
    </p:spTree>
    <p:extLst>
      <p:ext uri="{BB962C8B-B14F-4D97-AF65-F5344CB8AC3E}">
        <p14:creationId xmlns:p14="http://schemas.microsoft.com/office/powerpoint/2010/main" val="34627274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dirty="0" smtClean="0">
                <a:latin typeface="Menlo Regular"/>
                <a:cs typeface="Menlo Regular"/>
              </a:rPr>
              <a:t>int multiply0(int n, int a) {</a:t>
            </a:r>
          </a:p>
          <a:p>
            <a:pPr marL="0" indent="0">
              <a:buNone/>
            </a:pPr>
            <a:r>
              <a:rPr lang="en-US" sz="2800" dirty="0" smtClean="0">
                <a:latin typeface="Menlo Regular"/>
                <a:cs typeface="Menlo Regular"/>
              </a:rPr>
              <a:t>  if (n == 1) return a;</a:t>
            </a:r>
          </a:p>
          <a:p>
            <a:pPr marL="0" indent="0">
              <a:buNone/>
            </a:pPr>
            <a:r>
              <a:rPr lang="en-US" sz="2800" dirty="0" smtClean="0">
                <a:latin typeface="Menlo Regular"/>
                <a:cs typeface="Menlo Regular"/>
              </a:rPr>
              <a:t>  return multiply0(n – 1, a) + a;</a:t>
            </a:r>
          </a:p>
          <a:p>
            <a:pPr marL="0" indent="0">
              <a:buNone/>
            </a:pPr>
            <a:r>
              <a:rPr lang="en-US" dirty="0" smtClean="0">
                <a:latin typeface="Menlo Regular"/>
                <a:cs typeface="Menlo Regular"/>
              </a:rPr>
              <a:t>}</a:t>
            </a:r>
          </a:p>
          <a:p>
            <a:pPr marL="0" indent="0">
              <a:buNone/>
            </a:pPr>
            <a:endParaRPr lang="en-US" dirty="0">
              <a:cs typeface="Menlo Regular"/>
            </a:endParaRPr>
          </a:p>
          <a:p>
            <a:r>
              <a:rPr lang="en-US" dirty="0" smtClean="0">
                <a:cs typeface="Menlo Regular"/>
              </a:rPr>
              <a:t>Both</a:t>
            </a:r>
            <a:r>
              <a:rPr lang="en-US" i="1" dirty="0" smtClean="0">
                <a:cs typeface="Menlo Regular"/>
              </a:rPr>
              <a:t> a </a:t>
            </a:r>
            <a:r>
              <a:rPr lang="en-US" dirty="0" smtClean="0">
                <a:cs typeface="Menlo Regular"/>
              </a:rPr>
              <a:t>and</a:t>
            </a:r>
            <a:r>
              <a:rPr lang="en-US" i="1" dirty="0" smtClean="0">
                <a:cs typeface="Menlo Regular"/>
              </a:rPr>
              <a:t> n </a:t>
            </a:r>
            <a:r>
              <a:rPr lang="en-US" dirty="0" smtClean="0">
                <a:cs typeface="Menlo Regular"/>
              </a:rPr>
              <a:t>are positive</a:t>
            </a:r>
          </a:p>
          <a:p>
            <a:pPr marL="0" indent="0">
              <a:buNone/>
            </a:pPr>
            <a:endParaRPr lang="en-US" dirty="0">
              <a:cs typeface="Menlo Regular"/>
            </a:endParaRPr>
          </a:p>
        </p:txBody>
      </p:sp>
      <p:sp>
        <p:nvSpPr>
          <p:cNvPr id="6" name="Title 1"/>
          <p:cNvSpPr>
            <a:spLocks noGrp="1"/>
          </p:cNvSpPr>
          <p:nvPr>
            <p:ph type="title"/>
          </p:nvPr>
        </p:nvSpPr>
        <p:spPr>
          <a:xfrm>
            <a:off x="457200" y="274638"/>
            <a:ext cx="8229600" cy="1143000"/>
          </a:xfrm>
        </p:spPr>
        <p:txBody>
          <a:bodyPr/>
          <a:lstStyle/>
          <a:p>
            <a:r>
              <a:rPr lang="en-US" dirty="0" smtClean="0"/>
              <a:t>Slow </a:t>
            </a:r>
            <a:r>
              <a:rPr lang="en-US" dirty="0"/>
              <a:t>M</a:t>
            </a:r>
            <a:r>
              <a:rPr lang="en-US" dirty="0" smtClean="0"/>
              <a:t>ultiply </a:t>
            </a:r>
            <a:r>
              <a:rPr lang="en-US" dirty="0"/>
              <a:t>A</a:t>
            </a:r>
            <a:r>
              <a:rPr lang="en-US" dirty="0" smtClean="0"/>
              <a:t>lgorithm</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37</a:t>
            </a:fld>
            <a:endParaRPr lang="en-US"/>
          </a:p>
        </p:txBody>
      </p:sp>
    </p:spTree>
    <p:extLst>
      <p:ext uri="{BB962C8B-B14F-4D97-AF65-F5344CB8AC3E}">
        <p14:creationId xmlns:p14="http://schemas.microsoft.com/office/powerpoint/2010/main" val="344183899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Algorithmic Insight</a:t>
            </a:r>
            <a:endParaRPr lang="en-US" dirty="0"/>
          </a:p>
        </p:txBody>
      </p:sp>
      <p:pic>
        <p:nvPicPr>
          <p:cNvPr id="4" name="Content Placeholder 3"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52896" b="-52896"/>
          <a:stretch>
            <a:fillRect/>
          </a:stretch>
        </p:blipFill>
        <p:spPr/>
      </p:pic>
      <p:sp>
        <p:nvSpPr>
          <p:cNvPr id="5" name="Slide Number Placeholder 4"/>
          <p:cNvSpPr>
            <a:spLocks noGrp="1"/>
          </p:cNvSpPr>
          <p:nvPr>
            <p:ph type="sldNum" sz="quarter" idx="12"/>
          </p:nvPr>
        </p:nvSpPr>
        <p:spPr/>
        <p:txBody>
          <a:bodyPr/>
          <a:lstStyle/>
          <a:p>
            <a:fld id="{4AA04D0C-89BA-0845-9137-904D20B84DDB}" type="slidenum">
              <a:rPr lang="en-US" smtClean="0"/>
              <a:pPr/>
              <a:t>38</a:t>
            </a:fld>
            <a:endParaRPr lang="en-US"/>
          </a:p>
        </p:txBody>
      </p:sp>
    </p:spTree>
    <p:extLst>
      <p:ext uri="{BB962C8B-B14F-4D97-AF65-F5344CB8AC3E}">
        <p14:creationId xmlns:p14="http://schemas.microsoft.com/office/powerpoint/2010/main" val="2446748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Ahmes</a:t>
            </a:r>
            <a:r>
              <a:rPr lang="en-US" dirty="0" smtClean="0"/>
              <a:t> Algorithm: 41 × 59</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4441614"/>
              </p:ext>
            </p:extLst>
          </p:nvPr>
        </p:nvGraphicFramePr>
        <p:xfrm>
          <a:off x="2819400" y="1981200"/>
          <a:ext cx="3581400" cy="3591558"/>
        </p:xfrm>
        <a:graphic>
          <a:graphicData uri="http://schemas.openxmlformats.org/drawingml/2006/table">
            <a:tbl>
              <a:tblPr bandRow="1">
                <a:tableStyleId>{1E171933-4619-4E11-9A3F-F7608DF75F80}</a:tableStyleId>
              </a:tblPr>
              <a:tblGrid>
                <a:gridCol w="1158688"/>
                <a:gridCol w="1158688"/>
                <a:gridCol w="1264024"/>
              </a:tblGrid>
              <a:tr h="598593">
                <a:tc>
                  <a:txBody>
                    <a:bodyPr/>
                    <a:lstStyle/>
                    <a:p>
                      <a:pPr algn="r"/>
                      <a:r>
                        <a:rPr lang="en-US" sz="2800" dirty="0" smtClean="0"/>
                        <a:t>1</a:t>
                      </a:r>
                      <a:endParaRPr lang="en-US" sz="2800" dirty="0">
                        <a:solidFill>
                          <a:schemeClr val="tx1"/>
                        </a:solidFill>
                      </a:endParaRPr>
                    </a:p>
                  </a:txBody>
                  <a:tcPr/>
                </a:tc>
                <a:tc>
                  <a:txBody>
                    <a:bodyPr/>
                    <a:lstStyle/>
                    <a:p>
                      <a:r>
                        <a:rPr lang="en-US" sz="2800" dirty="0" smtClean="0"/>
                        <a:t>✓</a:t>
                      </a:r>
                      <a:endParaRPr lang="en-US" sz="2800" dirty="0">
                        <a:solidFill>
                          <a:schemeClr val="tx1"/>
                        </a:solidFill>
                      </a:endParaRPr>
                    </a:p>
                  </a:txBody>
                  <a:tcPr/>
                </a:tc>
                <a:tc>
                  <a:txBody>
                    <a:bodyPr/>
                    <a:lstStyle/>
                    <a:p>
                      <a:pPr algn="r"/>
                      <a:r>
                        <a:rPr lang="en-US" sz="2800" dirty="0" smtClean="0"/>
                        <a:t>59</a:t>
                      </a:r>
                      <a:endParaRPr lang="en-US" sz="2800" dirty="0">
                        <a:solidFill>
                          <a:schemeClr val="tx1"/>
                        </a:solidFill>
                      </a:endParaRPr>
                    </a:p>
                  </a:txBody>
                  <a:tcPr/>
                </a:tc>
              </a:tr>
              <a:tr h="598593">
                <a:tc>
                  <a:txBody>
                    <a:bodyPr/>
                    <a:lstStyle/>
                    <a:p>
                      <a:pPr algn="r"/>
                      <a:r>
                        <a:rPr lang="en-US" sz="2800" dirty="0" smtClean="0"/>
                        <a:t>2</a:t>
                      </a:r>
                      <a:endParaRPr lang="en-US" sz="2800" dirty="0">
                        <a:solidFill>
                          <a:schemeClr val="tx1"/>
                        </a:solidFill>
                      </a:endParaRPr>
                    </a:p>
                  </a:txBody>
                  <a:tcPr/>
                </a:tc>
                <a:tc>
                  <a:txBody>
                    <a:bodyPr/>
                    <a:lstStyle/>
                    <a:p>
                      <a:endParaRPr lang="en-US" sz="2800" dirty="0">
                        <a:solidFill>
                          <a:schemeClr val="tx1"/>
                        </a:solidFill>
                      </a:endParaRPr>
                    </a:p>
                  </a:txBody>
                  <a:tcPr/>
                </a:tc>
                <a:tc>
                  <a:txBody>
                    <a:bodyPr/>
                    <a:lstStyle/>
                    <a:p>
                      <a:pPr algn="r"/>
                      <a:r>
                        <a:rPr lang="en-US" sz="2800" dirty="0" smtClean="0"/>
                        <a:t>118</a:t>
                      </a:r>
                      <a:endParaRPr lang="en-US" sz="2800" dirty="0">
                        <a:solidFill>
                          <a:schemeClr val="tx1"/>
                        </a:solidFill>
                      </a:endParaRPr>
                    </a:p>
                  </a:txBody>
                  <a:tcPr/>
                </a:tc>
              </a:tr>
              <a:tr h="598593">
                <a:tc>
                  <a:txBody>
                    <a:bodyPr/>
                    <a:lstStyle/>
                    <a:p>
                      <a:pPr algn="r"/>
                      <a:r>
                        <a:rPr lang="en-US" sz="2800" dirty="0" smtClean="0"/>
                        <a:t>4</a:t>
                      </a:r>
                      <a:endParaRPr lang="en-US" sz="2800" dirty="0">
                        <a:solidFill>
                          <a:schemeClr val="tx1"/>
                        </a:solidFill>
                      </a:endParaRPr>
                    </a:p>
                  </a:txBody>
                  <a:tcPr/>
                </a:tc>
                <a:tc>
                  <a:txBody>
                    <a:bodyPr/>
                    <a:lstStyle/>
                    <a:p>
                      <a:endParaRPr lang="en-US" sz="2800" dirty="0">
                        <a:solidFill>
                          <a:schemeClr val="tx1"/>
                        </a:solidFill>
                      </a:endParaRPr>
                    </a:p>
                  </a:txBody>
                  <a:tcPr/>
                </a:tc>
                <a:tc>
                  <a:txBody>
                    <a:bodyPr/>
                    <a:lstStyle/>
                    <a:p>
                      <a:pPr algn="r"/>
                      <a:r>
                        <a:rPr lang="en-US" sz="2800" dirty="0" smtClean="0"/>
                        <a:t>236</a:t>
                      </a:r>
                      <a:endParaRPr lang="en-US" sz="2800" dirty="0">
                        <a:solidFill>
                          <a:schemeClr val="tx1"/>
                        </a:solidFill>
                      </a:endParaRPr>
                    </a:p>
                  </a:txBody>
                  <a:tcPr/>
                </a:tc>
              </a:tr>
              <a:tr h="598593">
                <a:tc>
                  <a:txBody>
                    <a:bodyPr/>
                    <a:lstStyle/>
                    <a:p>
                      <a:pPr algn="r"/>
                      <a:r>
                        <a:rPr lang="en-US" sz="2800" dirty="0" smtClean="0"/>
                        <a:t>8</a:t>
                      </a:r>
                      <a:endParaRPr lang="en-US" sz="2800" dirty="0">
                        <a:solidFill>
                          <a:schemeClr val="tx1"/>
                        </a:solidFill>
                      </a:endParaRPr>
                    </a:p>
                  </a:txBody>
                  <a:tcPr/>
                </a:tc>
                <a:tc>
                  <a:txBody>
                    <a:bodyPr/>
                    <a:lstStyle/>
                    <a:p>
                      <a:r>
                        <a:rPr lang="en-US" sz="2800" dirty="0" smtClean="0"/>
                        <a:t>✓</a:t>
                      </a:r>
                      <a:endParaRPr lang="en-US" sz="2800" dirty="0">
                        <a:solidFill>
                          <a:schemeClr val="tx1"/>
                        </a:solidFill>
                      </a:endParaRPr>
                    </a:p>
                  </a:txBody>
                  <a:tcPr/>
                </a:tc>
                <a:tc>
                  <a:txBody>
                    <a:bodyPr/>
                    <a:lstStyle/>
                    <a:p>
                      <a:pPr algn="r"/>
                      <a:r>
                        <a:rPr lang="en-US" sz="2800" dirty="0" smtClean="0"/>
                        <a:t>472</a:t>
                      </a:r>
                      <a:endParaRPr lang="en-US" sz="2800" dirty="0">
                        <a:solidFill>
                          <a:schemeClr val="tx1"/>
                        </a:solidFill>
                      </a:endParaRPr>
                    </a:p>
                  </a:txBody>
                  <a:tcPr/>
                </a:tc>
              </a:tr>
              <a:tr h="598593">
                <a:tc>
                  <a:txBody>
                    <a:bodyPr/>
                    <a:lstStyle/>
                    <a:p>
                      <a:pPr algn="r"/>
                      <a:r>
                        <a:rPr lang="en-US" sz="2800" dirty="0" smtClean="0"/>
                        <a:t>16</a:t>
                      </a:r>
                      <a:endParaRPr lang="en-US" sz="2800" dirty="0">
                        <a:solidFill>
                          <a:schemeClr val="tx1"/>
                        </a:solidFill>
                      </a:endParaRPr>
                    </a:p>
                  </a:txBody>
                  <a:tcPr/>
                </a:tc>
                <a:tc>
                  <a:txBody>
                    <a:bodyPr/>
                    <a:lstStyle/>
                    <a:p>
                      <a:endParaRPr lang="en-US" sz="2800" dirty="0">
                        <a:solidFill>
                          <a:schemeClr val="tx1"/>
                        </a:solidFill>
                      </a:endParaRPr>
                    </a:p>
                  </a:txBody>
                  <a:tcPr/>
                </a:tc>
                <a:tc>
                  <a:txBody>
                    <a:bodyPr/>
                    <a:lstStyle/>
                    <a:p>
                      <a:pPr algn="r"/>
                      <a:r>
                        <a:rPr lang="en-US" sz="2800" dirty="0" smtClean="0"/>
                        <a:t>944</a:t>
                      </a:r>
                      <a:endParaRPr lang="en-US" sz="2800" dirty="0">
                        <a:solidFill>
                          <a:schemeClr val="tx1"/>
                        </a:solidFill>
                      </a:endParaRPr>
                    </a:p>
                  </a:txBody>
                  <a:tcPr/>
                </a:tc>
              </a:tr>
              <a:tr h="598593">
                <a:tc>
                  <a:txBody>
                    <a:bodyPr/>
                    <a:lstStyle/>
                    <a:p>
                      <a:pPr algn="r"/>
                      <a:r>
                        <a:rPr lang="en-US" sz="2800" dirty="0" smtClean="0"/>
                        <a:t>32</a:t>
                      </a:r>
                      <a:endParaRPr lang="en-US" sz="2800" dirty="0">
                        <a:solidFill>
                          <a:schemeClr val="tx1"/>
                        </a:solidFill>
                      </a:endParaRPr>
                    </a:p>
                  </a:txBody>
                  <a:tcPr/>
                </a:tc>
                <a:tc>
                  <a:txBody>
                    <a:bodyPr/>
                    <a:lstStyle/>
                    <a:p>
                      <a:r>
                        <a:rPr lang="en-US" sz="2800" dirty="0" smtClean="0"/>
                        <a:t>✓</a:t>
                      </a:r>
                      <a:endParaRPr lang="en-US" sz="2800" dirty="0">
                        <a:solidFill>
                          <a:schemeClr val="tx1"/>
                        </a:solidFill>
                      </a:endParaRPr>
                    </a:p>
                  </a:txBody>
                  <a:tcPr/>
                </a:tc>
                <a:tc>
                  <a:txBody>
                    <a:bodyPr/>
                    <a:lstStyle/>
                    <a:p>
                      <a:pPr algn="r"/>
                      <a:r>
                        <a:rPr lang="en-US" sz="2800" dirty="0" smtClean="0"/>
                        <a:t>1888</a:t>
                      </a:r>
                      <a:endParaRPr lang="en-US" sz="2800" dirty="0">
                        <a:solidFill>
                          <a:schemeClr val="tx1"/>
                        </a:solidFill>
                      </a:endParaRPr>
                    </a:p>
                  </a:txBody>
                  <a:tcPr/>
                </a:tc>
              </a:tr>
            </a:tbl>
          </a:graphicData>
        </a:graphic>
      </p:graphicFrame>
      <p:sp>
        <p:nvSpPr>
          <p:cNvPr id="5" name="Slide Number Placeholder 4"/>
          <p:cNvSpPr>
            <a:spLocks noGrp="1"/>
          </p:cNvSpPr>
          <p:nvPr>
            <p:ph type="sldNum" sz="quarter" idx="12"/>
          </p:nvPr>
        </p:nvSpPr>
        <p:spPr/>
        <p:txBody>
          <a:bodyPr/>
          <a:lstStyle/>
          <a:p>
            <a:fld id="{4AA04D0C-89BA-0845-9137-904D20B84DDB}" type="slidenum">
              <a:rPr lang="en-US" smtClean="0"/>
              <a:pPr/>
              <a:t>39</a:t>
            </a:fld>
            <a:endParaRPr lang="en-US"/>
          </a:p>
        </p:txBody>
      </p:sp>
    </p:spTree>
    <p:extLst>
      <p:ext uri="{BB962C8B-B14F-4D97-AF65-F5344CB8AC3E}">
        <p14:creationId xmlns:p14="http://schemas.microsoft.com/office/powerpoint/2010/main" val="10898981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sz="2400" dirty="0" smtClean="0"/>
              <a:t>To show deep connections between Programming and Mathematics. </a:t>
            </a:r>
          </a:p>
          <a:p>
            <a:r>
              <a:rPr lang="en-US" sz="2400" dirty="0" smtClean="0"/>
              <a:t>To recognize well-known mathematical abstractions in regular programming tasks. </a:t>
            </a:r>
          </a:p>
          <a:p>
            <a:r>
              <a:rPr lang="en-US" sz="2400" dirty="0" smtClean="0"/>
              <a:t>To write reusable, efficient algorithms defined on these abstractions.</a:t>
            </a:r>
          </a:p>
          <a:p>
            <a:r>
              <a:rPr lang="en-US" sz="2400" dirty="0" smtClean="0"/>
              <a:t>To use a small number of algorithms in a variety of applications.</a:t>
            </a:r>
            <a:r>
              <a:rPr lang="en-US" dirty="0" smtClean="0"/>
              <a:t> </a:t>
            </a:r>
          </a:p>
          <a:p>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4</a:t>
            </a:fld>
            <a:endParaRPr lang="en-US"/>
          </a:p>
        </p:txBody>
      </p:sp>
    </p:spTree>
    <p:extLst>
      <p:ext uri="{BB962C8B-B14F-4D97-AF65-F5344CB8AC3E}">
        <p14:creationId xmlns:p14="http://schemas.microsoft.com/office/powerpoint/2010/main" val="15815236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lstStyle/>
          <a:p>
            <a:r>
              <a:rPr lang="en-US" dirty="0" smtClean="0"/>
              <a:t>Halving  </a:t>
            </a:r>
            <a:endParaRPr lang="en-US" i="1" dirty="0"/>
          </a:p>
        </p:txBody>
      </p:sp>
      <p:pic>
        <p:nvPicPr>
          <p:cNvPr id="6" name="Content Placeholder 5" descr="latex-image-1.pdf"/>
          <p:cNvPicPr>
            <a:picLocks noGrp="1" noChangeAspect="1"/>
          </p:cNvPicPr>
          <p:nvPr>
            <p:ph idx="1"/>
          </p:nvPr>
        </p:nvPicPr>
        <p:blipFill>
          <a:blip r:embed="rId3">
            <a:extLst>
              <a:ext uri="{28A0092B-C50C-407E-A947-70E740481C1C}">
                <a14:useLocalDpi xmlns:a14="http://schemas.microsoft.com/office/drawing/2010/main" val="0"/>
              </a:ext>
            </a:extLst>
          </a:blip>
          <a:srcRect t="-24748" b="-24748"/>
          <a:stretch>
            <a:fillRect/>
          </a:stretch>
        </p:blipFill>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609600"/>
            <a:ext cx="437858" cy="437858"/>
          </a:xfrm>
          <a:prstGeom prst="rect">
            <a:avLst/>
          </a:prstGeom>
        </p:spPr>
      </p:pic>
      <p:sp>
        <p:nvSpPr>
          <p:cNvPr id="4" name="Slide Number Placeholder 3"/>
          <p:cNvSpPr>
            <a:spLocks noGrp="1"/>
          </p:cNvSpPr>
          <p:nvPr>
            <p:ph type="sldNum" sz="quarter" idx="12"/>
          </p:nvPr>
        </p:nvSpPr>
        <p:spPr/>
        <p:txBody>
          <a:bodyPr/>
          <a:lstStyle/>
          <a:p>
            <a:fld id="{4AA04D0C-89BA-0845-9137-904D20B84DDB}" type="slidenum">
              <a:rPr lang="en-US" smtClean="0"/>
              <a:pPr/>
              <a:t>40</a:t>
            </a:fld>
            <a:endParaRPr lang="en-US"/>
          </a:p>
        </p:txBody>
      </p:sp>
    </p:spTree>
    <p:extLst>
      <p:ext uri="{BB962C8B-B14F-4D97-AF65-F5344CB8AC3E}">
        <p14:creationId xmlns:p14="http://schemas.microsoft.com/office/powerpoint/2010/main" val="36045270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Multiply </a:t>
            </a:r>
            <a:r>
              <a:rPr lang="en-US" dirty="0"/>
              <a:t>A</a:t>
            </a:r>
            <a:r>
              <a:rPr lang="en-US" dirty="0" smtClean="0"/>
              <a:t>lgorithm</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multiply1(int n, int a) {</a:t>
            </a:r>
          </a:p>
          <a:p>
            <a:pPr marL="0" indent="0">
              <a:buNone/>
            </a:pPr>
            <a:r>
              <a:rPr lang="en-US" sz="2400" dirty="0" smtClean="0">
                <a:latin typeface="Menlo Regular"/>
                <a:cs typeface="Menlo Regular"/>
              </a:rPr>
              <a:t>  if (n == 1) return a;</a:t>
            </a:r>
          </a:p>
          <a:p>
            <a:pPr marL="0" indent="0">
              <a:buNone/>
            </a:pPr>
            <a:r>
              <a:rPr lang="en-US" sz="2400" dirty="0" smtClean="0">
                <a:latin typeface="Menlo Regular"/>
                <a:cs typeface="Menlo Regular"/>
              </a:rPr>
              <a:t>  int result = multiply1(half(n), a </a:t>
            </a:r>
            <a:r>
              <a:rPr lang="en-US" sz="2400" b="1" dirty="0" smtClean="0">
                <a:solidFill>
                  <a:srgbClr val="3366FF"/>
                </a:solidFill>
                <a:latin typeface="Menlo Regular"/>
                <a:cs typeface="Menlo Regular"/>
              </a:rPr>
              <a:t>+</a:t>
            </a:r>
            <a:r>
              <a:rPr lang="en-US" sz="2400" dirty="0" smtClean="0">
                <a:latin typeface="Menlo Regular"/>
                <a:cs typeface="Menlo Regular"/>
              </a:rPr>
              <a:t> a);</a:t>
            </a:r>
          </a:p>
          <a:p>
            <a:pPr marL="0" indent="0">
              <a:buNone/>
            </a:pPr>
            <a:r>
              <a:rPr lang="en-US" sz="2400" dirty="0" smtClean="0">
                <a:latin typeface="Menlo Regular"/>
                <a:cs typeface="Menlo Regular"/>
              </a:rPr>
              <a:t>  if (odd(n)) result = result </a:t>
            </a:r>
            <a:r>
              <a:rPr lang="en-US" sz="2400" b="1" dirty="0" smtClean="0">
                <a:solidFill>
                  <a:srgbClr val="FF0000"/>
                </a:solidFill>
                <a:latin typeface="Menlo Regular"/>
                <a:cs typeface="Menlo Regular"/>
              </a:rPr>
              <a:t>+</a:t>
            </a:r>
            <a:r>
              <a:rPr lang="en-US" sz="2400" dirty="0" smtClean="0">
                <a:latin typeface="Menlo Regular"/>
                <a:cs typeface="Menlo Regular"/>
              </a:rPr>
              <a:t> a;</a:t>
            </a:r>
          </a:p>
          <a:p>
            <a:pPr marL="0" indent="0">
              <a:buNone/>
            </a:pPr>
            <a:r>
              <a:rPr lang="en-US" sz="2400" dirty="0" smtClean="0">
                <a:latin typeface="Menlo Regular"/>
                <a:cs typeface="Menlo Regular"/>
              </a:rPr>
              <a:t>  return result;</a:t>
            </a:r>
          </a:p>
          <a:p>
            <a:pPr marL="0" indent="0">
              <a:buNone/>
            </a:pPr>
            <a:r>
              <a:rPr lang="en-US" sz="2400" dirty="0" smtClean="0">
                <a:latin typeface="Menlo Regular"/>
                <a:cs typeface="Menlo Regular"/>
              </a:rPr>
              <a:t>}</a:t>
            </a:r>
          </a:p>
          <a:p>
            <a:pPr marL="0" indent="0">
              <a:buNone/>
            </a:pPr>
            <a:endParaRPr lang="en-US" sz="2400" dirty="0" smtClean="0">
              <a:latin typeface="Menlo Regular"/>
              <a:cs typeface="Menlo Regular"/>
            </a:endParaRPr>
          </a:p>
          <a:p>
            <a:pPr marL="0" indent="0">
              <a:buNone/>
            </a:pPr>
            <a:r>
              <a:rPr lang="en-US" sz="2400" dirty="0" smtClean="0">
                <a:cs typeface="Menlo Regular"/>
              </a:rPr>
              <a:t>requirement for </a:t>
            </a:r>
            <a:r>
              <a:rPr lang="en-US" sz="2400" dirty="0" smtClean="0">
                <a:latin typeface="Menlo Regular"/>
                <a:cs typeface="Menlo Regular"/>
              </a:rPr>
              <a:t>half</a:t>
            </a:r>
            <a:r>
              <a:rPr lang="en-US" sz="2400" dirty="0" smtClean="0">
                <a:cs typeface="Menlo Regular"/>
              </a:rPr>
              <a:t>: </a:t>
            </a:r>
          </a:p>
          <a:p>
            <a:pPr marL="0" indent="0">
              <a:buNone/>
            </a:pPr>
            <a:endParaRPr lang="en-US" dirty="0">
              <a:latin typeface="Menlo Regular"/>
              <a:cs typeface="Menlo Regular"/>
            </a:endParaRPr>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34000"/>
            <a:ext cx="6400800" cy="527124"/>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41</a:t>
            </a:fld>
            <a:endParaRPr lang="en-US"/>
          </a:p>
        </p:txBody>
      </p:sp>
    </p:spTree>
    <p:extLst>
      <p:ext uri="{BB962C8B-B14F-4D97-AF65-F5344CB8AC3E}">
        <p14:creationId xmlns:p14="http://schemas.microsoft.com/office/powerpoint/2010/main" val="5001456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0EF0B347-9C93-FF47-A596-F19FA995B972}" type="slidenum">
              <a:rPr lang="en-US" smtClean="0"/>
              <a:t>42</a:t>
            </a:fld>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dirty="0" smtClean="0"/>
              <a:t>Implement an iterative version of fast multiply.</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42</a:t>
            </a:fld>
            <a:endParaRPr lang="en-US"/>
          </a:p>
        </p:txBody>
      </p:sp>
    </p:spTree>
    <p:extLst>
      <p:ext uri="{BB962C8B-B14F-4D97-AF65-F5344CB8AC3E}">
        <p14:creationId xmlns:p14="http://schemas.microsoft.com/office/powerpoint/2010/main" val="20307731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additions</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286000"/>
            <a:ext cx="6752492" cy="6096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3581400"/>
            <a:ext cx="7249084" cy="1545490"/>
          </a:xfrm>
          <a:prstGeom prst="rect">
            <a:avLst/>
          </a:prstGeom>
        </p:spPr>
      </p:pic>
      <p:sp>
        <p:nvSpPr>
          <p:cNvPr id="7" name="Slide Number Placeholder 6"/>
          <p:cNvSpPr>
            <a:spLocks noGrp="1"/>
          </p:cNvSpPr>
          <p:nvPr>
            <p:ph type="sldNum" sz="quarter" idx="12"/>
          </p:nvPr>
        </p:nvSpPr>
        <p:spPr/>
        <p:txBody>
          <a:bodyPr/>
          <a:lstStyle/>
          <a:p>
            <a:fld id="{4AA04D0C-89BA-0845-9137-904D20B84DDB}" type="slidenum">
              <a:rPr lang="en-US" smtClean="0"/>
              <a:pPr/>
              <a:t>43</a:t>
            </a:fld>
            <a:endParaRPr lang="en-US"/>
          </a:p>
        </p:txBody>
      </p:sp>
    </p:spTree>
    <p:extLst>
      <p:ext uri="{BB962C8B-B14F-4D97-AF65-F5344CB8AC3E}">
        <p14:creationId xmlns:p14="http://schemas.microsoft.com/office/powerpoint/2010/main" val="5393736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optimal?</a:t>
            </a:r>
            <a:endParaRPr lang="en-US" dirty="0"/>
          </a:p>
        </p:txBody>
      </p:sp>
      <p:pic>
        <p:nvPicPr>
          <p:cNvPr id="4" name="Content Placeholder 3" descr="latex-image-1.pdf"/>
          <p:cNvPicPr>
            <a:picLocks noGrp="1" noChangeAspect="1"/>
          </p:cNvPicPr>
          <p:nvPr>
            <p:ph idx="1"/>
          </p:nvPr>
        </p:nvPicPr>
        <p:blipFill>
          <a:blip r:embed="rId2">
            <a:extLst>
              <a:ext uri="{28A0092B-C50C-407E-A947-70E740481C1C}">
                <a14:useLocalDpi xmlns:a14="http://schemas.microsoft.com/office/drawing/2010/main" val="0"/>
              </a:ext>
            </a:extLst>
          </a:blip>
          <a:srcRect t="-210174" b="-210174"/>
          <a:stretch>
            <a:fillRect/>
          </a:stretch>
        </p:blipFill>
        <p:spPr>
          <a:xfrm>
            <a:off x="457200" y="1295400"/>
            <a:ext cx="8229600" cy="4525963"/>
          </a:xfrm>
        </p:spPr>
      </p:pic>
      <p:sp>
        <p:nvSpPr>
          <p:cNvPr id="5" name="Slide Number Placeholder 4"/>
          <p:cNvSpPr>
            <a:spLocks noGrp="1"/>
          </p:cNvSpPr>
          <p:nvPr>
            <p:ph type="sldNum" sz="quarter" idx="12"/>
          </p:nvPr>
        </p:nvSpPr>
        <p:spPr/>
        <p:txBody>
          <a:bodyPr/>
          <a:lstStyle/>
          <a:p>
            <a:fld id="{4AA04D0C-89BA-0845-9137-904D20B84DDB}" type="slidenum">
              <a:rPr lang="en-US" smtClean="0"/>
              <a:pPr/>
              <a:t>44</a:t>
            </a:fld>
            <a:endParaRPr lang="en-US"/>
          </a:p>
        </p:txBody>
      </p:sp>
    </p:spTree>
    <p:extLst>
      <p:ext uri="{BB962C8B-B14F-4D97-AF65-F5344CB8AC3E}">
        <p14:creationId xmlns:p14="http://schemas.microsoft.com/office/powerpoint/2010/main" val="35364403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multiply_by_15</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800" dirty="0" smtClean="0">
                <a:latin typeface="Menlo Regular"/>
                <a:cs typeface="Menlo Regular"/>
              </a:rPr>
              <a:t>int multiply_by_15(int a) {</a:t>
            </a:r>
          </a:p>
          <a:p>
            <a:pPr marL="0" indent="0">
              <a:buNone/>
            </a:pPr>
            <a:r>
              <a:rPr lang="da-DK" sz="2800" dirty="0" smtClean="0">
                <a:solidFill>
                  <a:prstClr val="black"/>
                </a:solidFill>
                <a:latin typeface="Menlo Regular"/>
                <a:cs typeface="Menlo Regular"/>
              </a:rPr>
              <a:t>  </a:t>
            </a:r>
            <a:r>
              <a:rPr lang="da-DK" sz="2800" dirty="0" smtClean="0">
                <a:solidFill>
                  <a:srgbClr val="000000"/>
                </a:solidFill>
                <a:latin typeface="Menlo Regular"/>
                <a:cs typeface="Menlo Regular"/>
              </a:rPr>
              <a:t> </a:t>
            </a:r>
            <a:r>
              <a:rPr lang="da-DK" sz="2800" dirty="0" err="1" smtClean="0">
                <a:solidFill>
                  <a:srgbClr val="000000"/>
                </a:solidFill>
                <a:latin typeface="Menlo Regular"/>
                <a:cs typeface="Menlo Regular"/>
              </a:rPr>
              <a:t>int</a:t>
            </a:r>
            <a:r>
              <a:rPr lang="da-DK" sz="2800" dirty="0" smtClean="0">
                <a:solidFill>
                  <a:srgbClr val="000000"/>
                </a:solidFill>
                <a:latin typeface="Menlo Regular"/>
                <a:cs typeface="Menlo Regular"/>
              </a:rPr>
              <a:t> b = (a </a:t>
            </a:r>
            <a:r>
              <a:rPr lang="da-DK" sz="2800" b="1" dirty="0" smtClean="0">
                <a:solidFill>
                  <a:srgbClr val="000000"/>
                </a:solidFill>
                <a:latin typeface="Menlo Regular"/>
                <a:cs typeface="Menlo Regular"/>
              </a:rPr>
              <a:t>+</a:t>
            </a:r>
            <a:r>
              <a:rPr lang="da-DK" sz="2800" dirty="0" smtClean="0">
                <a:solidFill>
                  <a:srgbClr val="000000"/>
                </a:solidFill>
                <a:latin typeface="Menlo Regular"/>
                <a:cs typeface="Menlo Regular"/>
              </a:rPr>
              <a:t> a) </a:t>
            </a:r>
            <a:r>
              <a:rPr lang="da-DK" sz="2800" b="1" dirty="0" smtClean="0">
                <a:solidFill>
                  <a:srgbClr val="000000"/>
                </a:solidFill>
                <a:latin typeface="Menlo Regular"/>
                <a:cs typeface="Menlo Regular"/>
              </a:rPr>
              <a:t>+</a:t>
            </a:r>
            <a:r>
              <a:rPr lang="da-DK" sz="2800" dirty="0" smtClean="0">
                <a:solidFill>
                  <a:srgbClr val="000000"/>
                </a:solidFill>
                <a:latin typeface="Menlo Regular"/>
                <a:cs typeface="Menlo Regular"/>
              </a:rPr>
              <a:t> a; // </a:t>
            </a:r>
            <a:r>
              <a:rPr lang="da-DK" sz="2800" i="1" dirty="0" smtClean="0">
                <a:solidFill>
                  <a:srgbClr val="000000"/>
                </a:solidFill>
                <a:latin typeface="Menlo Regular"/>
                <a:cs typeface="Menlo Regular"/>
              </a:rPr>
              <a:t>b == 3*a</a:t>
            </a:r>
          </a:p>
          <a:p>
            <a:pPr marL="0" indent="0">
              <a:buNone/>
            </a:pPr>
            <a:r>
              <a:rPr lang="fr-FR" sz="2800" dirty="0" smtClean="0">
                <a:solidFill>
                  <a:srgbClr val="000000"/>
                </a:solidFill>
                <a:latin typeface="Menlo Regular"/>
                <a:cs typeface="Menlo Regular"/>
              </a:rPr>
              <a:t>   </a:t>
            </a:r>
            <a:r>
              <a:rPr lang="fr-FR" sz="2800" dirty="0" err="1" smtClean="0">
                <a:solidFill>
                  <a:srgbClr val="000000"/>
                </a:solidFill>
                <a:latin typeface="Menlo Regular"/>
                <a:cs typeface="Menlo Regular"/>
              </a:rPr>
              <a:t>int</a:t>
            </a:r>
            <a:r>
              <a:rPr lang="fr-FR" sz="2800" dirty="0" smtClean="0">
                <a:solidFill>
                  <a:srgbClr val="000000"/>
                </a:solidFill>
                <a:latin typeface="Menlo Regular"/>
                <a:cs typeface="Menlo Regular"/>
              </a:rPr>
              <a:t> c = b </a:t>
            </a:r>
            <a:r>
              <a:rPr lang="fr-FR" sz="2800" b="1" dirty="0" smtClean="0">
                <a:solidFill>
                  <a:srgbClr val="000000"/>
                </a:solidFill>
                <a:latin typeface="Menlo Regular"/>
                <a:cs typeface="Menlo Regular"/>
              </a:rPr>
              <a:t>+</a:t>
            </a:r>
            <a:r>
              <a:rPr lang="fr-FR" sz="2800" dirty="0" smtClean="0">
                <a:solidFill>
                  <a:srgbClr val="000000"/>
                </a:solidFill>
                <a:latin typeface="Menlo Regular"/>
                <a:cs typeface="Menlo Regular"/>
              </a:rPr>
              <a:t> b;       // </a:t>
            </a:r>
            <a:r>
              <a:rPr lang="fr-FR" sz="2800" i="1" dirty="0" smtClean="0">
                <a:solidFill>
                  <a:srgbClr val="000000"/>
                </a:solidFill>
                <a:latin typeface="Menlo Regular"/>
                <a:cs typeface="Menlo Regular"/>
              </a:rPr>
              <a:t>c == 6*a</a:t>
            </a:r>
          </a:p>
          <a:p>
            <a:pPr marL="0" indent="0">
              <a:buNone/>
            </a:pPr>
            <a:r>
              <a:rPr lang="en-US" sz="2800" dirty="0" smtClean="0">
                <a:solidFill>
                  <a:srgbClr val="000000"/>
                </a:solidFill>
                <a:latin typeface="Menlo Regular"/>
                <a:cs typeface="Menlo Regular"/>
              </a:rPr>
              <a:t>   return (c </a:t>
            </a:r>
            <a:r>
              <a:rPr lang="en-US" sz="2800" b="1" dirty="0" smtClean="0">
                <a:solidFill>
                  <a:srgbClr val="000000"/>
                </a:solidFill>
                <a:latin typeface="Menlo Regular"/>
                <a:cs typeface="Menlo Regular"/>
              </a:rPr>
              <a:t>+</a:t>
            </a:r>
            <a:r>
              <a:rPr lang="en-US" sz="2800" dirty="0" smtClean="0">
                <a:solidFill>
                  <a:srgbClr val="000000"/>
                </a:solidFill>
                <a:latin typeface="Menlo Regular"/>
                <a:cs typeface="Menlo Regular"/>
              </a:rPr>
              <a:t> c) </a:t>
            </a:r>
            <a:r>
              <a:rPr lang="en-US" sz="2800" b="1" dirty="0" smtClean="0">
                <a:solidFill>
                  <a:srgbClr val="000000"/>
                </a:solidFill>
                <a:latin typeface="Menlo Regular"/>
                <a:cs typeface="Menlo Regular"/>
              </a:rPr>
              <a:t>+</a:t>
            </a:r>
            <a:r>
              <a:rPr lang="en-US" sz="2800" dirty="0" smtClean="0">
                <a:solidFill>
                  <a:srgbClr val="000000"/>
                </a:solidFill>
                <a:latin typeface="Menlo Regular"/>
                <a:cs typeface="Menlo Regular"/>
              </a:rPr>
              <a:t> b;  </a:t>
            </a:r>
            <a:r>
              <a:rPr lang="en-US" sz="2800" dirty="0" smtClean="0">
                <a:solidFill>
                  <a:prstClr val="black"/>
                </a:solidFill>
                <a:latin typeface="Menlo Regular"/>
                <a:cs typeface="Menlo Regular"/>
              </a:rPr>
              <a:t>// </a:t>
            </a:r>
            <a:r>
              <a:rPr lang="en-US" sz="2800" i="1" dirty="0" smtClean="0">
                <a:solidFill>
                  <a:prstClr val="black"/>
                </a:solidFill>
                <a:latin typeface="Menlo Regular"/>
                <a:cs typeface="Menlo Regular"/>
              </a:rPr>
              <a:t>12*a + 3*a</a:t>
            </a:r>
          </a:p>
          <a:p>
            <a:pPr marL="0" indent="0">
              <a:buNone/>
            </a:pPr>
            <a:r>
              <a:rPr lang="en-US" sz="2800" dirty="0" smtClean="0">
                <a:solidFill>
                  <a:prstClr val="black"/>
                </a:solidFill>
                <a:latin typeface="Menlo Regular"/>
                <a:cs typeface="Menlo Regular"/>
              </a:rPr>
              <a:t>}</a:t>
            </a:r>
          </a:p>
          <a:p>
            <a:pPr marL="0" indent="0">
              <a:buNone/>
            </a:pPr>
            <a:endParaRPr lang="en-US" sz="2800" dirty="0">
              <a:solidFill>
                <a:prstClr val="black"/>
              </a:solidFill>
              <a:latin typeface="Menlo Regular"/>
              <a:cs typeface="Menlo Regular"/>
            </a:endParaRPr>
          </a:p>
          <a:p>
            <a:pPr marL="0" indent="0">
              <a:buNone/>
            </a:pPr>
            <a:r>
              <a:rPr lang="en-US" sz="2800" dirty="0" smtClean="0">
                <a:solidFill>
                  <a:prstClr val="black"/>
                </a:solidFill>
                <a:cs typeface="Menlo Regular"/>
              </a:rPr>
              <a:t>5 additions!</a:t>
            </a:r>
          </a:p>
          <a:p>
            <a:pPr marL="0" indent="0">
              <a:buNone/>
            </a:pPr>
            <a:endParaRPr lang="en-US" sz="2800" dirty="0">
              <a:solidFill>
                <a:prstClr val="black"/>
              </a:solidFill>
              <a:cs typeface="Menlo Regular"/>
            </a:endParaRPr>
          </a:p>
          <a:p>
            <a:pPr marL="0" indent="0">
              <a:buNone/>
            </a:pPr>
            <a:r>
              <a:rPr lang="en-US" sz="2800" dirty="0" smtClean="0">
                <a:solidFill>
                  <a:prstClr val="black"/>
                </a:solidFill>
                <a:cs typeface="Menlo Regular"/>
              </a:rPr>
              <a:t>We discovered an optimal </a:t>
            </a:r>
            <a:r>
              <a:rPr lang="en-US" sz="2800" i="1" dirty="0" smtClean="0">
                <a:solidFill>
                  <a:prstClr val="black"/>
                </a:solidFill>
                <a:cs typeface="Menlo Regular"/>
              </a:rPr>
              <a:t>addition chain </a:t>
            </a:r>
            <a:r>
              <a:rPr lang="en-US" sz="2800" dirty="0" smtClean="0">
                <a:solidFill>
                  <a:prstClr val="black"/>
                </a:solidFill>
                <a:cs typeface="Menlo Regular"/>
              </a:rPr>
              <a:t>for 15.</a:t>
            </a:r>
            <a:endParaRPr lang="en-US" sz="2800" dirty="0" smtClean="0">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45</a:t>
            </a:fld>
            <a:endParaRPr lang="en-US"/>
          </a:p>
        </p:txBody>
      </p:sp>
    </p:spTree>
    <p:extLst>
      <p:ext uri="{BB962C8B-B14F-4D97-AF65-F5344CB8AC3E}">
        <p14:creationId xmlns:p14="http://schemas.microsoft.com/office/powerpoint/2010/main" val="25647526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1265B9E9-D1E0-C84D-8B63-53C5235A0C1B}" type="slidenum">
              <a:rPr lang="en-US" smtClean="0"/>
              <a:t>46</a:t>
            </a:fld>
            <a:r>
              <a:rPr lang="en-US" dirty="0" smtClean="0"/>
              <a:t/>
            </a:r>
            <a:br>
              <a:rPr lang="en-US" dirty="0" smtClean="0"/>
            </a:br>
            <a:r>
              <a:rPr lang="en-US" dirty="0" smtClean="0"/>
              <a:t>Optimal Addition Chains</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buNone/>
            </a:pPr>
            <a:r>
              <a:rPr lang="en-US" dirty="0" smtClean="0"/>
              <a:t>Find optimal addition chains for n &lt; 100.</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46</a:t>
            </a:fld>
            <a:endParaRPr lang="en-US"/>
          </a:p>
        </p:txBody>
      </p:sp>
    </p:spTree>
    <p:extLst>
      <p:ext uri="{BB962C8B-B14F-4D97-AF65-F5344CB8AC3E}">
        <p14:creationId xmlns:p14="http://schemas.microsoft.com/office/powerpoint/2010/main" val="27705476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 </a:t>
            </a:r>
            <a:fld id="{48B443EF-DCD5-6B4C-BC7E-8A2C76C8C936}" type="slidenum">
              <a:rPr lang="en-US" smtClean="0"/>
              <a:t>47</a:t>
            </a:fld>
            <a:endParaRPr lang="en-US" dirty="0"/>
          </a:p>
        </p:txBody>
      </p:sp>
      <p:sp>
        <p:nvSpPr>
          <p:cNvPr id="3" name="Content Placeholder 2"/>
          <p:cNvSpPr>
            <a:spLocks noGrp="1"/>
          </p:cNvSpPr>
          <p:nvPr>
            <p:ph idx="1"/>
          </p:nvPr>
        </p:nvSpPr>
        <p:spPr/>
        <p:txBody>
          <a:bodyPr/>
          <a:lstStyle/>
          <a:p>
            <a:pPr marL="0" indent="0">
              <a:buNone/>
            </a:pPr>
            <a:r>
              <a:rPr lang="en-US" dirty="0" smtClean="0"/>
              <a:t>Donald Knuth, </a:t>
            </a:r>
            <a:r>
              <a:rPr lang="en-US" i="1" dirty="0" smtClean="0"/>
              <a:t>The Art of Computer Programming</a:t>
            </a:r>
            <a:r>
              <a:rPr lang="en-US" dirty="0" smtClean="0"/>
              <a:t>, Volume 2: </a:t>
            </a:r>
            <a:r>
              <a:rPr lang="en-US" dirty="0" err="1" smtClean="0"/>
              <a:t>Seminumerical</a:t>
            </a:r>
            <a:r>
              <a:rPr lang="en-US" dirty="0" smtClean="0"/>
              <a:t> Algorithms, pages 465-481.</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47</a:t>
            </a:fld>
            <a:endParaRPr lang="en-US"/>
          </a:p>
        </p:txBody>
      </p:sp>
    </p:spTree>
    <p:extLst>
      <p:ext uri="{BB962C8B-B14F-4D97-AF65-F5344CB8AC3E}">
        <p14:creationId xmlns:p14="http://schemas.microsoft.com/office/powerpoint/2010/main" val="14868545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Four Journeys: Journey One</a:t>
            </a:r>
            <a:endParaRPr lang="en-US" dirty="0"/>
          </a:p>
        </p:txBody>
      </p:sp>
      <p:sp>
        <p:nvSpPr>
          <p:cNvPr id="6" name="Subtitle 5"/>
          <p:cNvSpPr>
            <a:spLocks noGrp="1"/>
          </p:cNvSpPr>
          <p:nvPr>
            <p:ph type="subTitle" idx="1"/>
          </p:nvPr>
        </p:nvSpPr>
        <p:spPr/>
        <p:txBody>
          <a:bodyPr/>
          <a:lstStyle/>
          <a:p>
            <a:r>
              <a:rPr lang="en-US" dirty="0" smtClean="0"/>
              <a:t>Lecture 2</a:t>
            </a:r>
          </a:p>
          <a:p>
            <a:endParaRPr lang="en-US" dirty="0"/>
          </a:p>
          <a:p>
            <a:r>
              <a:rPr lang="en-US" i="1" dirty="0" smtClean="0">
                <a:cs typeface="American Typewriter"/>
              </a:rPr>
              <a:t>Alexander Stepanov</a:t>
            </a:r>
            <a:endParaRPr lang="en-US" i="1" dirty="0">
              <a:cs typeface="American Typewriter"/>
            </a:endParaRPr>
          </a:p>
        </p:txBody>
      </p:sp>
      <p:sp>
        <p:nvSpPr>
          <p:cNvPr id="4" name="Slide Number Placeholder 3"/>
          <p:cNvSpPr>
            <a:spLocks noGrp="1"/>
          </p:cNvSpPr>
          <p:nvPr>
            <p:ph type="sldNum" sz="quarter" idx="12"/>
          </p:nvPr>
        </p:nvSpPr>
        <p:spPr/>
        <p:txBody>
          <a:bodyPr/>
          <a:lstStyle/>
          <a:p>
            <a:fld id="{4AA04D0C-89BA-0845-9137-904D20B84DDB}" type="slidenum">
              <a:rPr lang="en-US" smtClean="0"/>
              <a:pPr/>
              <a:t>48</a:t>
            </a:fld>
            <a:endParaRPr lang="en-US"/>
          </a:p>
        </p:txBody>
      </p:sp>
    </p:spTree>
    <p:extLst>
      <p:ext uri="{BB962C8B-B14F-4D97-AF65-F5344CB8AC3E}">
        <p14:creationId xmlns:p14="http://schemas.microsoft.com/office/powerpoint/2010/main" val="41485708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Dover Treasures</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49</a:t>
            </a:fld>
            <a:endParaRPr lang="en-US"/>
          </a:p>
        </p:txBody>
      </p:sp>
      <p:pic>
        <p:nvPicPr>
          <p:cNvPr id="10" name="Picture 9"/>
          <p:cNvPicPr>
            <a:picLocks noChangeAspect="1"/>
          </p:cNvPicPr>
          <p:nvPr/>
        </p:nvPicPr>
        <p:blipFill>
          <a:blip r:embed="rId2"/>
          <a:stretch>
            <a:fillRect/>
          </a:stretch>
        </p:blipFill>
        <p:spPr>
          <a:xfrm>
            <a:off x="1600200" y="1828800"/>
            <a:ext cx="2311400" cy="3517900"/>
          </a:xfrm>
          <a:prstGeom prst="rect">
            <a:avLst/>
          </a:prstGeom>
        </p:spPr>
      </p:pic>
      <p:pic>
        <p:nvPicPr>
          <p:cNvPr id="15" name="Picture 14"/>
          <p:cNvPicPr>
            <a:picLocks noChangeAspect="1"/>
          </p:cNvPicPr>
          <p:nvPr/>
        </p:nvPicPr>
        <p:blipFill>
          <a:blip r:embed="rId3"/>
          <a:stretch>
            <a:fillRect/>
          </a:stretch>
        </p:blipFill>
        <p:spPr>
          <a:xfrm>
            <a:off x="5334000" y="1828800"/>
            <a:ext cx="2336800" cy="3467100"/>
          </a:xfrm>
          <a:prstGeom prst="rect">
            <a:avLst/>
          </a:prstGeom>
        </p:spPr>
      </p:pic>
    </p:spTree>
    <p:extLst>
      <p:ext uri="{BB962C8B-B14F-4D97-AF65-F5344CB8AC3E}">
        <p14:creationId xmlns:p14="http://schemas.microsoft.com/office/powerpoint/2010/main" val="38678656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lstStyle/>
          <a:p>
            <a:pPr marL="0" indent="0">
              <a:buNone/>
            </a:pPr>
            <a:r>
              <a:rPr lang="en-US" dirty="0" smtClean="0"/>
              <a:t>The course traces four fundamental algorithmic ideas and shows how they led to discoveries in both computing and mathematics and how they can be applied to a variety of problems. </a:t>
            </a:r>
          </a:p>
        </p:txBody>
      </p:sp>
      <p:sp>
        <p:nvSpPr>
          <p:cNvPr id="5" name="Slide Number Placeholder 4"/>
          <p:cNvSpPr>
            <a:spLocks noGrp="1"/>
          </p:cNvSpPr>
          <p:nvPr>
            <p:ph type="sldNum" sz="quarter" idx="12"/>
          </p:nvPr>
        </p:nvSpPr>
        <p:spPr/>
        <p:txBody>
          <a:bodyPr/>
          <a:lstStyle/>
          <a:p>
            <a:fld id="{4AA04D0C-89BA-0845-9137-904D20B84DDB}" type="slidenum">
              <a:rPr lang="en-US" smtClean="0"/>
              <a:pPr/>
              <a:t>5</a:t>
            </a:fld>
            <a:endParaRPr lang="en-US"/>
          </a:p>
        </p:txBody>
      </p:sp>
    </p:spTree>
    <p:extLst>
      <p:ext uri="{BB962C8B-B14F-4D97-AF65-F5344CB8AC3E}">
        <p14:creationId xmlns:p14="http://schemas.microsoft.com/office/powerpoint/2010/main" val="21029869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Multiply </a:t>
            </a:r>
            <a:r>
              <a:rPr lang="en-US" dirty="0"/>
              <a:t>A</a:t>
            </a:r>
            <a:r>
              <a:rPr lang="en-US" dirty="0" smtClean="0"/>
              <a:t>lgorithm</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multiply1(int n, int a) {</a:t>
            </a:r>
          </a:p>
          <a:p>
            <a:pPr marL="0" indent="0">
              <a:buNone/>
            </a:pPr>
            <a:r>
              <a:rPr lang="en-US" sz="2400" dirty="0" smtClean="0">
                <a:latin typeface="Menlo Regular"/>
                <a:cs typeface="Menlo Regular"/>
              </a:rPr>
              <a:t>  if (n == 1) return a;</a:t>
            </a:r>
          </a:p>
          <a:p>
            <a:pPr marL="0" indent="0">
              <a:buNone/>
            </a:pPr>
            <a:r>
              <a:rPr lang="en-US" sz="2400" dirty="0" smtClean="0">
                <a:latin typeface="Menlo Regular"/>
                <a:cs typeface="Menlo Regular"/>
              </a:rPr>
              <a:t>  int result = multiply1(half(n), a </a:t>
            </a:r>
            <a:r>
              <a:rPr lang="en-US" sz="2400" b="1" dirty="0" smtClean="0">
                <a:solidFill>
                  <a:srgbClr val="3366FF"/>
                </a:solidFill>
                <a:latin typeface="Menlo Regular"/>
                <a:cs typeface="Menlo Regular"/>
              </a:rPr>
              <a:t>+</a:t>
            </a:r>
            <a:r>
              <a:rPr lang="en-US" sz="2400" dirty="0" smtClean="0">
                <a:latin typeface="Menlo Regular"/>
                <a:cs typeface="Menlo Regular"/>
              </a:rPr>
              <a:t> a);</a:t>
            </a:r>
          </a:p>
          <a:p>
            <a:pPr marL="0" indent="0">
              <a:buNone/>
            </a:pPr>
            <a:r>
              <a:rPr lang="en-US" sz="2400" dirty="0" smtClean="0">
                <a:latin typeface="Menlo Regular"/>
                <a:cs typeface="Menlo Regular"/>
              </a:rPr>
              <a:t>  if (odd(n)) result = result </a:t>
            </a:r>
            <a:r>
              <a:rPr lang="en-US" sz="2400" b="1" dirty="0" smtClean="0">
                <a:solidFill>
                  <a:srgbClr val="FF0000"/>
                </a:solidFill>
                <a:latin typeface="Menlo Regular"/>
                <a:cs typeface="Menlo Regular"/>
              </a:rPr>
              <a:t>+</a:t>
            </a:r>
            <a:r>
              <a:rPr lang="en-US" sz="2400" dirty="0" smtClean="0">
                <a:latin typeface="Menlo Regular"/>
                <a:cs typeface="Menlo Regular"/>
              </a:rPr>
              <a:t> a;</a:t>
            </a:r>
          </a:p>
          <a:p>
            <a:pPr marL="0" indent="0">
              <a:buNone/>
            </a:pPr>
            <a:r>
              <a:rPr lang="en-US" sz="2400" dirty="0" smtClean="0">
                <a:latin typeface="Menlo Regular"/>
                <a:cs typeface="Menlo Regular"/>
              </a:rPr>
              <a:t>  return result;</a:t>
            </a:r>
          </a:p>
          <a:p>
            <a:pPr marL="0" indent="0">
              <a:buNone/>
            </a:pPr>
            <a:r>
              <a:rPr lang="en-US" sz="2400" dirty="0" smtClean="0">
                <a:latin typeface="Menlo Regular"/>
                <a:cs typeface="Menlo Regular"/>
              </a:rPr>
              <a:t>}</a:t>
            </a:r>
          </a:p>
          <a:p>
            <a:pPr marL="0" indent="0">
              <a:buNone/>
            </a:pPr>
            <a:endParaRPr lang="en-US" sz="2400" dirty="0" smtClean="0">
              <a:latin typeface="Menlo Regular"/>
              <a:cs typeface="Menlo Regular"/>
            </a:endParaRPr>
          </a:p>
          <a:p>
            <a:pPr marL="0" indent="0">
              <a:buNone/>
            </a:pPr>
            <a:r>
              <a:rPr lang="en-US" sz="2400" dirty="0" smtClean="0">
                <a:cs typeface="Menlo Regular"/>
              </a:rPr>
              <a:t>requirement for </a:t>
            </a:r>
            <a:r>
              <a:rPr lang="en-US" sz="2400" dirty="0" smtClean="0">
                <a:latin typeface="Menlo Regular"/>
                <a:cs typeface="Menlo Regular"/>
              </a:rPr>
              <a:t>half</a:t>
            </a:r>
            <a:r>
              <a:rPr lang="en-US" sz="2400" dirty="0" smtClean="0">
                <a:cs typeface="Menlo Regular"/>
              </a:rPr>
              <a:t>: </a:t>
            </a:r>
          </a:p>
          <a:p>
            <a:pPr marL="0" indent="0">
              <a:buNone/>
            </a:pPr>
            <a:endParaRPr lang="en-US" dirty="0">
              <a:latin typeface="Menlo Regular"/>
              <a:cs typeface="Menlo Regular"/>
            </a:endParaRPr>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5334000"/>
            <a:ext cx="6400800" cy="527124"/>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50</a:t>
            </a:fld>
            <a:endParaRPr lang="en-US"/>
          </a:p>
        </p:txBody>
      </p:sp>
    </p:spTree>
    <p:extLst>
      <p:ext uri="{BB962C8B-B14F-4D97-AF65-F5344CB8AC3E}">
        <p14:creationId xmlns:p14="http://schemas.microsoft.com/office/powerpoint/2010/main" val="269252765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transformations</a:t>
            </a:r>
            <a:endParaRPr lang="en-US" dirty="0"/>
          </a:p>
        </p:txBody>
      </p:sp>
      <p:sp>
        <p:nvSpPr>
          <p:cNvPr id="3" name="Content Placeholder 2"/>
          <p:cNvSpPr>
            <a:spLocks noGrp="1"/>
          </p:cNvSpPr>
          <p:nvPr>
            <p:ph idx="1"/>
          </p:nvPr>
        </p:nvSpPr>
        <p:spPr/>
        <p:txBody>
          <a:bodyPr/>
          <a:lstStyle/>
          <a:p>
            <a:r>
              <a:rPr lang="en-US" dirty="0" smtClean="0"/>
              <a:t>The code of </a:t>
            </a:r>
            <a:r>
              <a:rPr lang="en-US" dirty="0" smtClean="0">
                <a:latin typeface="Menlo Regular"/>
                <a:cs typeface="Menlo Regular"/>
              </a:rPr>
              <a:t>multiply1</a:t>
            </a:r>
            <a:r>
              <a:rPr lang="en-US" dirty="0" smtClean="0">
                <a:cs typeface="Menlo Regular"/>
              </a:rPr>
              <a:t> is a good implementation of Egyptian Multiplication as far as the number of additions</a:t>
            </a:r>
          </a:p>
          <a:p>
            <a:r>
              <a:rPr lang="en-US" dirty="0" smtClean="0">
                <a:cs typeface="Menlo Regular"/>
              </a:rPr>
              <a:t>It also does            recursive calls</a:t>
            </a:r>
          </a:p>
          <a:p>
            <a:pPr lvl="1"/>
            <a:r>
              <a:rPr lang="en-US" sz="2400" dirty="0" smtClean="0">
                <a:cs typeface="Menlo Regular"/>
              </a:rPr>
              <a:t>function call is much more expensive than plus     </a:t>
            </a:r>
          </a:p>
          <a:p>
            <a:pPr marL="0" indent="0">
              <a:buNone/>
            </a:pPr>
            <a:endParaRPr lang="en-US" dirty="0" smtClean="0">
              <a:cs typeface="Menlo Regular"/>
            </a:endParaRPr>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276600"/>
            <a:ext cx="1120392" cy="461338"/>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51</a:t>
            </a:fld>
            <a:endParaRPr lang="en-US"/>
          </a:p>
        </p:txBody>
      </p:sp>
    </p:spTree>
    <p:extLst>
      <p:ext uri="{BB962C8B-B14F-4D97-AF65-F5344CB8AC3E}">
        <p14:creationId xmlns:p14="http://schemas.microsoft.com/office/powerpoint/2010/main" val="42306747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multiply-accumulate</a:t>
            </a:r>
            <a:endParaRPr lang="en-US" dirty="0"/>
          </a:p>
        </p:txBody>
      </p:sp>
      <p:sp>
        <p:nvSpPr>
          <p:cNvPr id="3" name="Content Placeholder 2"/>
          <p:cNvSpPr>
            <a:spLocks noGrp="1"/>
          </p:cNvSpPr>
          <p:nvPr>
            <p:ph idx="1"/>
          </p:nvPr>
        </p:nvSpPr>
        <p:spPr/>
        <p:txBody>
          <a:bodyPr/>
          <a:lstStyle/>
          <a:p>
            <a:endParaRPr lang="en-US" dirty="0" smtClean="0"/>
          </a:p>
          <a:p>
            <a:r>
              <a:rPr lang="en-US" dirty="0" smtClean="0"/>
              <a:t>It is often easier to do more than less</a:t>
            </a:r>
          </a:p>
          <a:p>
            <a:endParaRPr lang="en-US" dirty="0"/>
          </a:p>
          <a:p>
            <a:endParaRPr lang="en-US" dirty="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581400"/>
            <a:ext cx="2364580" cy="665038"/>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52</a:t>
            </a:fld>
            <a:endParaRPr lang="en-US"/>
          </a:p>
        </p:txBody>
      </p:sp>
    </p:spTree>
    <p:extLst>
      <p:ext uri="{BB962C8B-B14F-4D97-AF65-F5344CB8AC3E}">
        <p14:creationId xmlns:p14="http://schemas.microsoft.com/office/powerpoint/2010/main" val="277549009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mult_acc0</a:t>
            </a:r>
            <a:endParaRPr lang="en-US" dirty="0">
              <a:latin typeface="Menlo Regular"/>
              <a:cs typeface="Menlo Regular"/>
            </a:endParaRPr>
          </a:p>
        </p:txBody>
      </p:sp>
      <p:sp>
        <p:nvSpPr>
          <p:cNvPr id="3" name="Content Placeholder 2"/>
          <p:cNvSpPr>
            <a:spLocks noGrp="1"/>
          </p:cNvSpPr>
          <p:nvPr>
            <p:ph idx="1"/>
          </p:nvPr>
        </p:nvSpPr>
        <p:spPr>
          <a:xfrm>
            <a:off x="457200" y="1600200"/>
            <a:ext cx="8458200" cy="4525963"/>
          </a:xfrm>
        </p:spPr>
        <p:txBody>
          <a:bodyPr/>
          <a:lstStyle/>
          <a:p>
            <a:pPr marL="0" indent="0">
              <a:buNone/>
            </a:pPr>
            <a:r>
              <a:rPr lang="en-US" sz="2400" dirty="0" smtClean="0">
                <a:latin typeface="Menlo Regular"/>
                <a:cs typeface="Menlo Regular"/>
              </a:rPr>
              <a:t>int mult_acc0(int r, int n, int a) {</a:t>
            </a:r>
          </a:p>
          <a:p>
            <a:pPr marL="0" indent="0">
              <a:buNone/>
            </a:pPr>
            <a:r>
              <a:rPr lang="en-US" sz="2400" dirty="0" smtClean="0">
                <a:latin typeface="Menlo Regular"/>
                <a:cs typeface="Menlo Regular"/>
              </a:rPr>
              <a:t>  if (n == 1) return r + a;</a:t>
            </a:r>
          </a:p>
          <a:p>
            <a:pPr marL="0" indent="0">
              <a:buNone/>
            </a:pPr>
            <a:r>
              <a:rPr lang="en-US" sz="2400" dirty="0" smtClean="0">
                <a:latin typeface="Menlo Regular"/>
                <a:cs typeface="Menlo Regular"/>
              </a:rPr>
              <a:t>  if (odd(n)) {</a:t>
            </a:r>
          </a:p>
          <a:p>
            <a:pPr marL="0" indent="0">
              <a:buNone/>
            </a:pPr>
            <a:r>
              <a:rPr lang="en-US" sz="2400" dirty="0" smtClean="0">
                <a:latin typeface="Menlo Regular"/>
                <a:cs typeface="Menlo Regular"/>
              </a:rPr>
              <a:t>    return mult_acc0(r + a, half(n), a + a);</a:t>
            </a:r>
          </a:p>
          <a:p>
            <a:pPr marL="0" indent="0">
              <a:buNone/>
            </a:pPr>
            <a:r>
              <a:rPr lang="en-US" sz="2400" dirty="0">
                <a:latin typeface="Menlo Regular"/>
                <a:cs typeface="Menlo Regular"/>
              </a:rPr>
              <a:t> </a:t>
            </a:r>
            <a:r>
              <a:rPr lang="en-US" sz="2400" dirty="0" smtClean="0">
                <a:latin typeface="Menlo Regular"/>
                <a:cs typeface="Menlo Regular"/>
              </a:rPr>
              <a:t> } else {</a:t>
            </a:r>
          </a:p>
          <a:p>
            <a:pPr marL="0" indent="0">
              <a:buNone/>
            </a:pPr>
            <a:r>
              <a:rPr lang="en-US" sz="2400" dirty="0" smtClean="0">
                <a:latin typeface="Menlo Regular"/>
                <a:cs typeface="Menlo Regular"/>
              </a:rPr>
              <a:t>    return mult_acc0(r, half(n), a + </a:t>
            </a:r>
            <a:r>
              <a:rPr lang="en-US" sz="2400" dirty="0" smtClean="0"/>
              <a:t>a);</a:t>
            </a:r>
          </a:p>
          <a:p>
            <a:pPr marL="0" indent="0">
              <a:buNone/>
            </a:pPr>
            <a:r>
              <a:rPr lang="en-US" sz="2400" dirty="0" smtClean="0"/>
              <a:t>    }</a:t>
            </a:r>
          </a:p>
          <a:p>
            <a:pPr marL="0" indent="0">
              <a:buNone/>
            </a:pPr>
            <a:r>
              <a:rPr lang="en-US" sz="2400" dirty="0" smtClean="0"/>
              <a:t>}</a:t>
            </a:r>
          </a:p>
          <a:p>
            <a:pPr marL="0" indent="0">
              <a:buNone/>
            </a:pPr>
            <a:r>
              <a:rPr lang="en-US" dirty="0" smtClean="0"/>
              <a:t>Invariant: </a:t>
            </a:r>
          </a:p>
          <a:p>
            <a:pPr marL="0" indent="0">
              <a:buNone/>
            </a:pP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257800"/>
            <a:ext cx="4267200" cy="444500"/>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53</a:t>
            </a:fld>
            <a:endParaRPr lang="en-US"/>
          </a:p>
        </p:txBody>
      </p:sp>
    </p:spTree>
    <p:extLst>
      <p:ext uri="{BB962C8B-B14F-4D97-AF65-F5344CB8AC3E}">
        <p14:creationId xmlns:p14="http://schemas.microsoft.com/office/powerpoint/2010/main" val="28396870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Menlo Regular"/>
                <a:cs typeface="Menlo Regular"/>
              </a:rPr>
              <a:t>mult_acc1</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mult_acc1(int r, int n, int a) {</a:t>
            </a:r>
          </a:p>
          <a:p>
            <a:pPr marL="0" indent="0">
              <a:buNone/>
            </a:pPr>
            <a:r>
              <a:rPr lang="en-US" sz="2400" dirty="0" smtClean="0">
                <a:latin typeface="Menlo Regular"/>
                <a:cs typeface="Menlo Regular"/>
              </a:rPr>
              <a:t>  if (n == 1) return r + a;</a:t>
            </a:r>
          </a:p>
          <a:p>
            <a:pPr marL="0" indent="0">
              <a:buNone/>
            </a:pPr>
            <a:r>
              <a:rPr lang="en-US" sz="2400" dirty="0" smtClean="0">
                <a:latin typeface="Menlo Regular"/>
                <a:cs typeface="Menlo Regular"/>
              </a:rPr>
              <a:t>  if (odd(n)) r = r + a;</a:t>
            </a:r>
          </a:p>
          <a:p>
            <a:pPr marL="0" indent="0">
              <a:buNone/>
            </a:pPr>
            <a:r>
              <a:rPr lang="en-US" sz="2400" dirty="0" smtClean="0">
                <a:latin typeface="Menlo Regular"/>
                <a:cs typeface="Menlo Regular"/>
              </a:rPr>
              <a:t>  return mult_acc1(r, half(n), a + a);</a:t>
            </a:r>
          </a:p>
          <a:p>
            <a:pPr marL="0" indent="0">
              <a:buNone/>
            </a:pPr>
            <a:r>
              <a:rPr lang="en-US" sz="2400" dirty="0" smtClean="0">
                <a:latin typeface="Menlo Regular"/>
                <a:cs typeface="Menlo Regular"/>
              </a:rPr>
              <a:t>}</a:t>
            </a:r>
          </a:p>
          <a:p>
            <a:pPr marL="0" indent="0">
              <a:buNone/>
            </a:pPr>
            <a:endParaRPr lang="en-US" sz="2400" dirty="0">
              <a:latin typeface="Menlo Regular"/>
              <a:cs typeface="Menlo Regular"/>
            </a:endParaRPr>
          </a:p>
          <a:p>
            <a:r>
              <a:rPr lang="en-US" sz="2400" dirty="0" smtClean="0">
                <a:cs typeface="Menlo Regular"/>
              </a:rPr>
              <a:t>n is usually not 1.</a:t>
            </a:r>
          </a:p>
          <a:p>
            <a:r>
              <a:rPr lang="en-US" sz="2400" dirty="0">
                <a:cs typeface="Menlo Regular"/>
              </a:rPr>
              <a:t>i</a:t>
            </a:r>
            <a:r>
              <a:rPr lang="en-US" sz="2400" dirty="0" smtClean="0">
                <a:cs typeface="Menlo Regular"/>
              </a:rPr>
              <a:t>f n is even, it is not 1.</a:t>
            </a:r>
          </a:p>
          <a:p>
            <a:r>
              <a:rPr lang="en-US" sz="2400" dirty="0">
                <a:cs typeface="Menlo Regular"/>
              </a:rPr>
              <a:t>W</a:t>
            </a:r>
            <a:r>
              <a:rPr lang="en-US" sz="2400" dirty="0" smtClean="0">
                <a:cs typeface="Menlo Regular"/>
              </a:rPr>
              <a:t>e can reduce the number of comparisons with 1 by a factor of 2.</a:t>
            </a:r>
          </a:p>
          <a:p>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54</a:t>
            </a:fld>
            <a:endParaRPr lang="en-US"/>
          </a:p>
        </p:txBody>
      </p:sp>
    </p:spTree>
    <p:extLst>
      <p:ext uri="{BB962C8B-B14F-4D97-AF65-F5344CB8AC3E}">
        <p14:creationId xmlns:p14="http://schemas.microsoft.com/office/powerpoint/2010/main" val="9312467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mult_acc2</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mult_acc2(int r, int n, int a) {</a:t>
            </a:r>
          </a:p>
          <a:p>
            <a:pPr marL="0" indent="0">
              <a:buNone/>
            </a:pPr>
            <a:r>
              <a:rPr lang="en-US" sz="2400" dirty="0" smtClean="0">
                <a:latin typeface="Menlo Regular"/>
                <a:cs typeface="Menlo Regular"/>
              </a:rPr>
              <a:t>  if (odd(n)) { </a:t>
            </a:r>
          </a:p>
          <a:p>
            <a:pPr marL="0" indent="0">
              <a:buNone/>
            </a:pPr>
            <a:r>
              <a:rPr lang="en-US" sz="2400" dirty="0" smtClean="0">
                <a:latin typeface="Menlo Regular"/>
                <a:cs typeface="Menlo Regular"/>
              </a:rPr>
              <a:t>    r = r + a;</a:t>
            </a:r>
          </a:p>
          <a:p>
            <a:pPr marL="0" indent="0">
              <a:buNone/>
            </a:pPr>
            <a:r>
              <a:rPr lang="en-US" sz="2400" dirty="0" smtClean="0">
                <a:latin typeface="Menlo Regular"/>
                <a:cs typeface="Menlo Regular"/>
              </a:rPr>
              <a:t>    if (n == 1) return r;</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return mult_acc2(r, half(n), a + a);</a:t>
            </a:r>
          </a:p>
          <a:p>
            <a:pPr marL="0" indent="0">
              <a:buNone/>
            </a:pPr>
            <a:r>
              <a:rPr lang="en-US" sz="2400" dirty="0" smtClean="0">
                <a:latin typeface="Menlo Regular"/>
                <a:cs typeface="Menlo Regular"/>
              </a:rPr>
              <a:t>}</a:t>
            </a:r>
          </a:p>
          <a:p>
            <a:pPr marL="0" indent="0">
              <a:buNone/>
            </a:pPr>
            <a:endParaRPr lang="en-US" sz="2400" dirty="0">
              <a:latin typeface="Menlo Regular"/>
              <a:cs typeface="Menlo Regular"/>
            </a:endParaRPr>
          </a:p>
          <a:p>
            <a:pPr marL="0" indent="0">
              <a:buNone/>
            </a:pPr>
            <a:r>
              <a:rPr lang="en-US" sz="2400" dirty="0" smtClean="0">
                <a:latin typeface="+mj-lt"/>
                <a:cs typeface="Menlo Regular"/>
              </a:rPr>
              <a:t>A </a:t>
            </a:r>
            <a:r>
              <a:rPr lang="en-US" sz="2400" i="1" dirty="0" smtClean="0">
                <a:latin typeface="+mj-lt"/>
                <a:cs typeface="Menlo Regular"/>
              </a:rPr>
              <a:t>strict tail-recursive</a:t>
            </a:r>
            <a:r>
              <a:rPr lang="en-US" sz="2400" dirty="0" smtClean="0">
                <a:latin typeface="+mj-lt"/>
                <a:cs typeface="Menlo Regular"/>
              </a:rPr>
              <a:t> procedure is one in which all the tail-recursive calls are done with the formal parameters of the procedure being the corresponding arguments.</a:t>
            </a:r>
            <a:endParaRPr lang="en-US" sz="2400" dirty="0">
              <a:latin typeface="+mj-lt"/>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55</a:t>
            </a:fld>
            <a:endParaRPr lang="en-US"/>
          </a:p>
        </p:txBody>
      </p:sp>
    </p:spTree>
    <p:extLst>
      <p:ext uri="{BB962C8B-B14F-4D97-AF65-F5344CB8AC3E}">
        <p14:creationId xmlns:p14="http://schemas.microsoft.com/office/powerpoint/2010/main" val="33499591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mult_acc3</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mult_acc3(int r, int n, int a) {</a:t>
            </a:r>
          </a:p>
          <a:p>
            <a:pPr marL="0" indent="0">
              <a:buNone/>
            </a:pPr>
            <a:r>
              <a:rPr lang="en-US" sz="2400" dirty="0" smtClean="0">
                <a:latin typeface="Menlo Regular"/>
                <a:cs typeface="Menlo Regular"/>
              </a:rPr>
              <a:t>  if (odd(n)) { </a:t>
            </a:r>
          </a:p>
          <a:p>
            <a:pPr marL="0" indent="0">
              <a:buNone/>
            </a:pPr>
            <a:r>
              <a:rPr lang="en-US" sz="2400" dirty="0" smtClean="0">
                <a:latin typeface="Menlo Regular"/>
                <a:cs typeface="Menlo Regular"/>
              </a:rPr>
              <a:t>    r = r + a;</a:t>
            </a:r>
          </a:p>
          <a:p>
            <a:pPr marL="0" indent="0">
              <a:buNone/>
            </a:pPr>
            <a:r>
              <a:rPr lang="en-US" sz="2400" dirty="0" smtClean="0">
                <a:latin typeface="Menlo Regular"/>
                <a:cs typeface="Menlo Regular"/>
              </a:rPr>
              <a:t>    if (n == 1) return r;</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n = half(n);</a:t>
            </a:r>
          </a:p>
          <a:p>
            <a:pPr marL="0" indent="0">
              <a:buNone/>
            </a:pPr>
            <a:r>
              <a:rPr lang="en-US" sz="2400" dirty="0" smtClean="0">
                <a:latin typeface="Menlo Regular"/>
                <a:cs typeface="Menlo Regular"/>
              </a:rPr>
              <a:t>  a = a + a; </a:t>
            </a:r>
          </a:p>
          <a:p>
            <a:pPr marL="0" indent="0">
              <a:buNone/>
            </a:pPr>
            <a:r>
              <a:rPr lang="en-US" sz="2400" dirty="0" smtClean="0">
                <a:latin typeface="Menlo Regular"/>
                <a:cs typeface="Menlo Regular"/>
              </a:rPr>
              <a:t>  return mult_acc3(r, n, a);</a:t>
            </a:r>
          </a:p>
          <a:p>
            <a:pPr marL="0" indent="0">
              <a:buNone/>
            </a:pPr>
            <a:r>
              <a:rPr lang="en-US" sz="2400" dirty="0" smtClean="0">
                <a:latin typeface="Menlo Regular"/>
                <a:cs typeface="Menlo Regular"/>
              </a:rPr>
              <a:t>}</a:t>
            </a:r>
          </a:p>
          <a:p>
            <a:pPr marL="0" indent="0">
              <a:buNone/>
            </a:pPr>
            <a:r>
              <a:rPr lang="en-US" sz="2400" dirty="0" smtClean="0">
                <a:cs typeface="Menlo Regular"/>
              </a:rPr>
              <a:t>Now it is easy to make it iterative.</a:t>
            </a:r>
            <a:endParaRPr lang="en-US" sz="2400" dirty="0">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56</a:t>
            </a:fld>
            <a:endParaRPr lang="en-US"/>
          </a:p>
        </p:txBody>
      </p:sp>
    </p:spTree>
    <p:extLst>
      <p:ext uri="{BB962C8B-B14F-4D97-AF65-F5344CB8AC3E}">
        <p14:creationId xmlns:p14="http://schemas.microsoft.com/office/powerpoint/2010/main" val="5074826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mult_acc4</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mult_acc4(int r, int n, int a) {</a:t>
            </a:r>
          </a:p>
          <a:p>
            <a:pPr marL="0" indent="0">
              <a:buNone/>
            </a:pPr>
            <a:r>
              <a:rPr lang="en-US" sz="2400" dirty="0" smtClean="0">
                <a:latin typeface="Menlo Regular"/>
                <a:cs typeface="Menlo Regular"/>
              </a:rPr>
              <a:t>  while (true) {</a:t>
            </a:r>
          </a:p>
          <a:p>
            <a:pPr marL="0" indent="0">
              <a:buNone/>
            </a:pPr>
            <a:r>
              <a:rPr lang="en-US" sz="2400" dirty="0" smtClean="0">
                <a:latin typeface="Menlo Regular"/>
                <a:cs typeface="Menlo Regular"/>
              </a:rPr>
              <a:t>    if (odd(n)) { </a:t>
            </a:r>
          </a:p>
          <a:p>
            <a:pPr marL="0" indent="0">
              <a:buNone/>
            </a:pPr>
            <a:r>
              <a:rPr lang="en-US" sz="2400" dirty="0" smtClean="0">
                <a:latin typeface="Menlo Regular"/>
                <a:cs typeface="Menlo Regular"/>
              </a:rPr>
              <a:t>      r = r + a;</a:t>
            </a:r>
          </a:p>
          <a:p>
            <a:pPr marL="0" indent="0">
              <a:buNone/>
            </a:pPr>
            <a:r>
              <a:rPr lang="en-US" sz="2400" dirty="0" smtClean="0">
                <a:latin typeface="Menlo Regular"/>
                <a:cs typeface="Menlo Regular"/>
              </a:rPr>
              <a:t>      if (n == 1) return r;</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n = half(n);</a:t>
            </a:r>
          </a:p>
          <a:p>
            <a:pPr marL="0" indent="0">
              <a:buNone/>
            </a:pPr>
            <a:r>
              <a:rPr lang="en-US" sz="2400" dirty="0" smtClean="0">
                <a:latin typeface="Menlo Regular"/>
                <a:cs typeface="Menlo Regular"/>
              </a:rPr>
              <a:t>    a = a + a;</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57</a:t>
            </a:fld>
            <a:endParaRPr lang="en-US"/>
          </a:p>
        </p:txBody>
      </p:sp>
    </p:spTree>
    <p:extLst>
      <p:ext uri="{BB962C8B-B14F-4D97-AF65-F5344CB8AC3E}">
        <p14:creationId xmlns:p14="http://schemas.microsoft.com/office/powerpoint/2010/main" val="423289312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multiply2</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multiply2(int n, int a) {</a:t>
            </a:r>
          </a:p>
          <a:p>
            <a:pPr marL="0" indent="0">
              <a:buNone/>
            </a:pPr>
            <a:r>
              <a:rPr lang="en-US" sz="2400" dirty="0" smtClean="0">
                <a:latin typeface="Menlo Regular"/>
                <a:cs typeface="Menlo Regular"/>
              </a:rPr>
              <a:t>  if (n == 1) return a;</a:t>
            </a:r>
          </a:p>
          <a:p>
            <a:pPr marL="0" indent="0">
              <a:buNone/>
            </a:pPr>
            <a:r>
              <a:rPr lang="en-US" sz="2400" dirty="0" smtClean="0">
                <a:latin typeface="Menlo Regular"/>
                <a:cs typeface="Menlo Regular"/>
              </a:rPr>
              <a:t>  return mult_acc4(a, n - 1, a);</a:t>
            </a:r>
          </a:p>
          <a:p>
            <a:pPr marL="0" indent="0">
              <a:buNone/>
            </a:pPr>
            <a:r>
              <a:rPr lang="en-US" sz="2400" dirty="0" smtClean="0">
                <a:latin typeface="Menlo Regular"/>
                <a:cs typeface="Menlo Regular"/>
              </a:rPr>
              <a:t>}</a:t>
            </a:r>
          </a:p>
          <a:p>
            <a:pPr marL="0" indent="0">
              <a:buNone/>
            </a:pPr>
            <a:endParaRPr lang="en-US" sz="2400" dirty="0" smtClean="0">
              <a:cs typeface="Menlo Regular"/>
            </a:endParaRPr>
          </a:p>
          <a:p>
            <a:pPr marL="0" indent="0">
              <a:buNone/>
            </a:pPr>
            <a:r>
              <a:rPr lang="en-US" sz="2400" dirty="0" smtClean="0">
                <a:cs typeface="Menlo Regular"/>
              </a:rPr>
              <a:t>When n is 16, it does 7 addition instead of 4.</a:t>
            </a:r>
          </a:p>
          <a:p>
            <a:pPr marL="0" indent="0">
              <a:buNone/>
            </a:pPr>
            <a:endParaRPr lang="en-US" sz="2400" dirty="0">
              <a:cs typeface="Menlo Regular"/>
            </a:endParaRPr>
          </a:p>
          <a:p>
            <a:pPr marL="0" indent="0">
              <a:buNone/>
            </a:pPr>
            <a:r>
              <a:rPr lang="en-US" sz="2400" dirty="0" smtClean="0">
                <a:cs typeface="Menlo Regular"/>
              </a:rPr>
              <a:t>We do not want to subtract 1 from an even number.</a:t>
            </a:r>
          </a:p>
          <a:p>
            <a:pPr marL="0" indent="0">
              <a:buNone/>
            </a:pPr>
            <a:r>
              <a:rPr lang="en-US" sz="2400" dirty="0" smtClean="0">
                <a:cs typeface="Menlo Regular"/>
              </a:rPr>
              <a:t>Let us make it odd! </a:t>
            </a:r>
            <a:endParaRPr lang="en-US" sz="2400" dirty="0">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58</a:t>
            </a:fld>
            <a:endParaRPr lang="en-US"/>
          </a:p>
        </p:txBody>
      </p:sp>
    </p:spTree>
    <p:extLst>
      <p:ext uri="{BB962C8B-B14F-4D97-AF65-F5344CB8AC3E}">
        <p14:creationId xmlns:p14="http://schemas.microsoft.com/office/powerpoint/2010/main" val="25484454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latin typeface="Menlo Regular"/>
                <a:cs typeface="Menlo Regular"/>
              </a:rPr>
              <a:t>multiply3</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multiply3(int n, int a) {</a:t>
            </a:r>
          </a:p>
          <a:p>
            <a:pPr marL="0" indent="0">
              <a:buNone/>
            </a:pPr>
            <a:r>
              <a:rPr lang="en-US" sz="2400" dirty="0" smtClean="0">
                <a:latin typeface="Menlo Regular"/>
                <a:cs typeface="Menlo Regular"/>
              </a:rPr>
              <a:t>  while (!odd(n)) {</a:t>
            </a:r>
          </a:p>
          <a:p>
            <a:pPr marL="0" indent="0">
              <a:buNone/>
            </a:pPr>
            <a:r>
              <a:rPr lang="en-US" sz="2400" dirty="0" smtClean="0">
                <a:latin typeface="Menlo Regular"/>
                <a:cs typeface="Menlo Regular"/>
              </a:rPr>
              <a:t>    a = a + a;</a:t>
            </a:r>
          </a:p>
          <a:p>
            <a:pPr marL="0" indent="0">
              <a:buNone/>
            </a:pPr>
            <a:r>
              <a:rPr lang="en-US" sz="2400" dirty="0" smtClean="0">
                <a:latin typeface="Menlo Regular"/>
                <a:cs typeface="Menlo Regular"/>
              </a:rPr>
              <a:t>    n = half(n);</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if (n == 1) return a;</a:t>
            </a:r>
          </a:p>
          <a:p>
            <a:pPr marL="0" indent="0">
              <a:buNone/>
            </a:pPr>
            <a:r>
              <a:rPr lang="en-US" sz="2400" dirty="0" smtClean="0">
                <a:latin typeface="Menlo Regular"/>
                <a:cs typeface="Menlo Regular"/>
              </a:rPr>
              <a:t>  return mult_acc4(a, n - 1, a);</a:t>
            </a:r>
          </a:p>
          <a:p>
            <a:pPr marL="0" indent="0">
              <a:buNone/>
            </a:pPr>
            <a:r>
              <a:rPr lang="en-US" sz="2400" dirty="0" smtClean="0">
                <a:latin typeface="Menlo Regular"/>
                <a:cs typeface="Menlo Regular"/>
              </a:rPr>
              <a:t>}</a:t>
            </a:r>
          </a:p>
          <a:p>
            <a:pPr marL="0" indent="0">
              <a:buNone/>
            </a:pPr>
            <a:r>
              <a:rPr lang="en-US" sz="2400" dirty="0" smtClean="0">
                <a:latin typeface="Menlo Regular"/>
                <a:cs typeface="Menlo Regular"/>
              </a:rPr>
              <a:t>mult_acc4</a:t>
            </a:r>
            <a:r>
              <a:rPr lang="en-US" sz="2400" dirty="0" smtClean="0">
                <a:cs typeface="Menlo Regular"/>
              </a:rPr>
              <a:t> does an unnecessary test for 1.</a:t>
            </a:r>
          </a:p>
          <a:p>
            <a:pPr marL="0" indent="0">
              <a:buNone/>
            </a:pPr>
            <a:endParaRPr lang="en-US" sz="24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59</a:t>
            </a:fld>
            <a:endParaRPr lang="en-US"/>
          </a:p>
        </p:txBody>
      </p:sp>
    </p:spTree>
    <p:extLst>
      <p:ext uri="{BB962C8B-B14F-4D97-AF65-F5344CB8AC3E}">
        <p14:creationId xmlns:p14="http://schemas.microsoft.com/office/powerpoint/2010/main" val="30251717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Approach</a:t>
            </a:r>
            <a:endParaRPr lang="en-US" dirty="0"/>
          </a:p>
        </p:txBody>
      </p:sp>
      <p:sp>
        <p:nvSpPr>
          <p:cNvPr id="3" name="Content Placeholder 2"/>
          <p:cNvSpPr>
            <a:spLocks noGrp="1"/>
          </p:cNvSpPr>
          <p:nvPr>
            <p:ph idx="1"/>
          </p:nvPr>
        </p:nvSpPr>
        <p:spPr/>
        <p:txBody>
          <a:bodyPr/>
          <a:lstStyle/>
          <a:p>
            <a:r>
              <a:rPr lang="en-US" dirty="0" smtClean="0"/>
              <a:t>To </a:t>
            </a:r>
            <a:r>
              <a:rPr lang="en-US" dirty="0"/>
              <a:t>understand something we need to know its history</a:t>
            </a:r>
            <a:r>
              <a:rPr lang="en-US" dirty="0" smtClean="0"/>
              <a:t>.</a:t>
            </a:r>
          </a:p>
          <a:p>
            <a:endParaRPr lang="en-US" dirty="0"/>
          </a:p>
          <a:p>
            <a:r>
              <a:rPr lang="en-US" dirty="0" smtClean="0"/>
              <a:t>“Great </a:t>
            </a:r>
            <a:r>
              <a:rPr lang="en-US" dirty="0"/>
              <a:t>Men, taken up in any way, are profitable company</a:t>
            </a:r>
            <a:r>
              <a:rPr lang="en-US" dirty="0" smtClean="0"/>
              <a:t>.”</a:t>
            </a:r>
          </a:p>
          <a:p>
            <a:pPr marL="457200" lvl="1" indent="0">
              <a:buNone/>
            </a:pPr>
            <a:r>
              <a:rPr lang="en-US" dirty="0"/>
              <a:t> </a:t>
            </a:r>
            <a:r>
              <a:rPr lang="en-US" dirty="0" smtClean="0"/>
              <a:t>                                Thomas Carlyle</a:t>
            </a:r>
            <a:endParaRPr lang="en-US" dirty="0"/>
          </a:p>
          <a:p>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6</a:t>
            </a:fld>
            <a:endParaRPr lang="en-US"/>
          </a:p>
        </p:txBody>
      </p:sp>
    </p:spTree>
    <p:extLst>
      <p:ext uri="{BB962C8B-B14F-4D97-AF65-F5344CB8AC3E}">
        <p14:creationId xmlns:p14="http://schemas.microsoft.com/office/powerpoint/2010/main" val="24700002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multiply4</a:t>
            </a:r>
            <a:endParaRPr lang="en-US" dirty="0"/>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int multiply4(int n, int a) {</a:t>
            </a:r>
          </a:p>
          <a:p>
            <a:pPr marL="0" indent="0">
              <a:buNone/>
            </a:pPr>
            <a:r>
              <a:rPr lang="en-US" sz="2400" dirty="0" smtClean="0">
                <a:latin typeface="Menlo Regular"/>
                <a:cs typeface="Menlo Regular"/>
              </a:rPr>
              <a:t>  while (!odd(n)) {</a:t>
            </a:r>
          </a:p>
          <a:p>
            <a:pPr marL="0" indent="0">
              <a:buNone/>
            </a:pPr>
            <a:r>
              <a:rPr lang="en-US" sz="2400" dirty="0" smtClean="0">
                <a:latin typeface="Menlo Regular"/>
                <a:cs typeface="Menlo Regular"/>
              </a:rPr>
              <a:t>    a = a + a;</a:t>
            </a:r>
          </a:p>
          <a:p>
            <a:pPr marL="0" indent="0">
              <a:buNone/>
            </a:pPr>
            <a:r>
              <a:rPr lang="en-US" sz="2400" dirty="0" smtClean="0">
                <a:latin typeface="Menlo Regular"/>
                <a:cs typeface="Menlo Regular"/>
              </a:rPr>
              <a:t>    n = half(n);</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if (n == 1) return a;</a:t>
            </a:r>
          </a:p>
          <a:p>
            <a:pPr marL="0" indent="0">
              <a:buNone/>
            </a:pPr>
            <a:r>
              <a:rPr lang="en-US" sz="2400" dirty="0" smtClean="0">
                <a:latin typeface="Menlo Regular"/>
                <a:cs typeface="Menlo Regular"/>
              </a:rPr>
              <a:t>  // even(n - 1) =&gt; n - 1 != 1</a:t>
            </a:r>
          </a:p>
          <a:p>
            <a:pPr marL="0" indent="0">
              <a:buNone/>
            </a:pPr>
            <a:r>
              <a:rPr lang="en-US" sz="2400" dirty="0" smtClean="0">
                <a:latin typeface="Menlo Regular"/>
                <a:cs typeface="Menlo Regular"/>
              </a:rPr>
              <a:t>  return mult_acc4(a, half(n), a + a);</a:t>
            </a:r>
          </a:p>
          <a:p>
            <a:pPr marL="0" indent="0">
              <a:buNone/>
            </a:pPr>
            <a:r>
              <a:rPr lang="en-US" sz="2400" dirty="0" smtClean="0">
                <a:latin typeface="Menlo Regular"/>
                <a:cs typeface="Menlo Regular"/>
              </a:rPr>
              <a:t>}</a:t>
            </a:r>
            <a:endParaRPr lang="en-US" sz="24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60</a:t>
            </a:fld>
            <a:endParaRPr lang="en-US"/>
          </a:p>
        </p:txBody>
      </p:sp>
    </p:spTree>
    <p:extLst>
      <p:ext uri="{BB962C8B-B14F-4D97-AF65-F5344CB8AC3E}">
        <p14:creationId xmlns:p14="http://schemas.microsoft.com/office/powerpoint/2010/main" val="18621362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cs typeface="Menlo Regular"/>
              </a:rPr>
              <a:t>Coloring</a:t>
            </a:r>
            <a:r>
              <a:rPr lang="en-US" dirty="0" smtClean="0">
                <a:latin typeface="+mn-lt"/>
                <a:cs typeface="Menlo Regular"/>
              </a:rPr>
              <a:t> </a:t>
            </a:r>
            <a:r>
              <a:rPr lang="en-US" dirty="0" smtClean="0">
                <a:latin typeface="Menlo Regular"/>
                <a:cs typeface="Menlo Regular"/>
              </a:rPr>
              <a:t>mult_acc4</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b="1" dirty="0" smtClean="0">
                <a:solidFill>
                  <a:srgbClr val="3366FF"/>
                </a:solidFill>
                <a:latin typeface="Menlo Regular"/>
                <a:cs typeface="Menlo Regular"/>
              </a:rPr>
              <a:t>int</a:t>
            </a:r>
            <a:r>
              <a:rPr lang="en-US" sz="2400" dirty="0" smtClean="0">
                <a:latin typeface="Menlo Regular"/>
                <a:cs typeface="Menlo Regular"/>
              </a:rPr>
              <a:t> mult_acc4(</a:t>
            </a:r>
            <a:r>
              <a:rPr lang="en-US" sz="2400" b="1" dirty="0" smtClean="0">
                <a:solidFill>
                  <a:srgbClr val="3366FF"/>
                </a:solidFill>
                <a:latin typeface="Menlo Regular"/>
                <a:cs typeface="Menlo Regular"/>
              </a:rPr>
              <a:t>int r</a:t>
            </a:r>
            <a:r>
              <a:rPr lang="en-US" sz="2400" dirty="0" smtClean="0">
                <a:latin typeface="Menlo Regular"/>
                <a:cs typeface="Menlo Regular"/>
              </a:rPr>
              <a:t>, </a:t>
            </a:r>
            <a:r>
              <a:rPr lang="en-US" sz="2400" b="1" dirty="0" smtClean="0">
                <a:solidFill>
                  <a:srgbClr val="FF0000"/>
                </a:solidFill>
                <a:latin typeface="Menlo Regular"/>
                <a:cs typeface="Menlo Regular"/>
              </a:rPr>
              <a:t>int n</a:t>
            </a:r>
            <a:r>
              <a:rPr lang="en-US" sz="2400" dirty="0" smtClean="0">
                <a:latin typeface="Menlo Regular"/>
                <a:cs typeface="Menlo Regular"/>
              </a:rPr>
              <a:t>, </a:t>
            </a:r>
            <a:r>
              <a:rPr lang="en-US" sz="2400" b="1" dirty="0" smtClean="0">
                <a:solidFill>
                  <a:srgbClr val="3366FF"/>
                </a:solidFill>
                <a:latin typeface="Menlo Regular"/>
                <a:cs typeface="Menlo Regular"/>
              </a:rPr>
              <a:t>int a</a:t>
            </a:r>
            <a:r>
              <a:rPr lang="en-US" sz="2400" dirty="0" smtClean="0">
                <a:latin typeface="Menlo Regular"/>
                <a:cs typeface="Menlo Regular"/>
              </a:rPr>
              <a:t>) {</a:t>
            </a:r>
          </a:p>
          <a:p>
            <a:pPr marL="0" indent="0">
              <a:buNone/>
            </a:pPr>
            <a:r>
              <a:rPr lang="en-US" sz="2400" dirty="0" smtClean="0">
                <a:latin typeface="Menlo Regular"/>
                <a:cs typeface="Menlo Regular"/>
              </a:rPr>
              <a:t>  while (true) {</a:t>
            </a:r>
          </a:p>
          <a:p>
            <a:pPr marL="0" indent="0">
              <a:buNone/>
            </a:pPr>
            <a:r>
              <a:rPr lang="en-US" sz="2400" dirty="0" smtClean="0">
                <a:latin typeface="Menlo Regular"/>
                <a:cs typeface="Menlo Regular"/>
              </a:rPr>
              <a:t>    if (</a:t>
            </a:r>
            <a:r>
              <a:rPr lang="en-US" sz="2400" b="1" dirty="0" smtClean="0">
                <a:solidFill>
                  <a:srgbClr val="FF0000"/>
                </a:solidFill>
                <a:latin typeface="Menlo Regular"/>
                <a:cs typeface="Menlo Regular"/>
              </a:rPr>
              <a:t>odd(n)</a:t>
            </a:r>
            <a:r>
              <a:rPr lang="en-US" sz="2400" dirty="0" smtClean="0">
                <a:latin typeface="Menlo Regular"/>
                <a:cs typeface="Menlo Regular"/>
              </a:rPr>
              <a:t>) { </a:t>
            </a:r>
          </a:p>
          <a:p>
            <a:pPr marL="0" indent="0">
              <a:buNone/>
            </a:pPr>
            <a:r>
              <a:rPr lang="en-US" sz="2400" dirty="0" smtClean="0">
                <a:latin typeface="Menlo Regular"/>
                <a:cs typeface="Menlo Regular"/>
              </a:rPr>
              <a:t>      </a:t>
            </a:r>
            <a:r>
              <a:rPr lang="en-US" sz="2400" b="1" dirty="0" smtClean="0">
                <a:solidFill>
                  <a:srgbClr val="3366FF"/>
                </a:solidFill>
                <a:latin typeface="Menlo Regular"/>
                <a:cs typeface="Menlo Regular"/>
              </a:rPr>
              <a:t>r = r + a</a:t>
            </a:r>
            <a:r>
              <a:rPr lang="en-US" sz="2400" dirty="0" smtClean="0">
                <a:latin typeface="Menlo Regular"/>
                <a:cs typeface="Menlo Regular"/>
              </a:rPr>
              <a:t>;</a:t>
            </a:r>
          </a:p>
          <a:p>
            <a:pPr marL="0" indent="0">
              <a:buNone/>
            </a:pPr>
            <a:r>
              <a:rPr lang="en-US" sz="2400" dirty="0" smtClean="0">
                <a:latin typeface="Menlo Regular"/>
                <a:cs typeface="Menlo Regular"/>
              </a:rPr>
              <a:t>      if (</a:t>
            </a:r>
            <a:r>
              <a:rPr lang="en-US" sz="2400" b="1" dirty="0" smtClean="0">
                <a:solidFill>
                  <a:srgbClr val="FF0000"/>
                </a:solidFill>
                <a:latin typeface="Menlo Regular"/>
                <a:cs typeface="Menlo Regular"/>
              </a:rPr>
              <a:t>n == 1</a:t>
            </a:r>
            <a:r>
              <a:rPr lang="en-US" sz="2400" dirty="0" smtClean="0">
                <a:latin typeface="Menlo Regular"/>
                <a:cs typeface="Menlo Regular"/>
              </a:rPr>
              <a:t>) return </a:t>
            </a:r>
            <a:r>
              <a:rPr lang="en-US" sz="2400" b="1" dirty="0" smtClean="0">
                <a:solidFill>
                  <a:srgbClr val="3366FF"/>
                </a:solidFill>
                <a:latin typeface="Menlo Regular"/>
                <a:cs typeface="Menlo Regular"/>
              </a:rPr>
              <a:t>r</a:t>
            </a:r>
            <a:r>
              <a:rPr lang="en-US" sz="2400" dirty="0" smtClean="0">
                <a:latin typeface="Menlo Regular"/>
                <a:cs typeface="Menlo Regular"/>
              </a:rPr>
              <a:t>;</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a:t>
            </a:r>
            <a:r>
              <a:rPr lang="en-US" sz="2400" b="1" dirty="0" smtClean="0">
                <a:solidFill>
                  <a:srgbClr val="FF0000"/>
                </a:solidFill>
                <a:latin typeface="Menlo Regular"/>
                <a:cs typeface="Menlo Regular"/>
              </a:rPr>
              <a:t>n = half(n)</a:t>
            </a:r>
            <a:r>
              <a:rPr lang="en-US" sz="2400" dirty="0" smtClean="0">
                <a:latin typeface="Menlo Regular"/>
                <a:cs typeface="Menlo Regular"/>
              </a:rPr>
              <a:t>;</a:t>
            </a:r>
          </a:p>
          <a:p>
            <a:pPr marL="0" indent="0">
              <a:buNone/>
            </a:pPr>
            <a:r>
              <a:rPr lang="en-US" sz="2400" dirty="0" smtClean="0">
                <a:latin typeface="Menlo Regular"/>
                <a:cs typeface="Menlo Regular"/>
              </a:rPr>
              <a:t>    </a:t>
            </a:r>
            <a:r>
              <a:rPr lang="en-US" sz="2400" b="1" dirty="0" smtClean="0">
                <a:solidFill>
                  <a:srgbClr val="3366FF"/>
                </a:solidFill>
                <a:latin typeface="Menlo Regular"/>
                <a:cs typeface="Menlo Regular"/>
              </a:rPr>
              <a:t>a = a + a</a:t>
            </a:r>
            <a:r>
              <a:rPr lang="en-US" sz="2400" dirty="0" smtClean="0">
                <a:latin typeface="Menlo Regular"/>
                <a:cs typeface="Menlo Regular"/>
              </a:rPr>
              <a:t>;</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61</a:t>
            </a:fld>
            <a:endParaRPr lang="en-US"/>
          </a:p>
        </p:txBody>
      </p:sp>
    </p:spTree>
    <p:extLst>
      <p:ext uri="{BB962C8B-B14F-4D97-AF65-F5344CB8AC3E}">
        <p14:creationId xmlns:p14="http://schemas.microsoft.com/office/powerpoint/2010/main" val="308604285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Menlo Regular"/>
              </a:rPr>
              <a:t>Syntactically generalized </a:t>
            </a:r>
            <a:br>
              <a:rPr lang="en-US" dirty="0" smtClean="0">
                <a:cs typeface="Menlo Regular"/>
              </a:rPr>
            </a:br>
            <a:r>
              <a:rPr lang="en-US" dirty="0" smtClean="0">
                <a:latin typeface="Menlo Regular"/>
                <a:cs typeface="Menlo Regular"/>
              </a:rPr>
              <a:t>multiply_accumulate</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400" dirty="0" smtClean="0">
                <a:latin typeface="Menlo Regular"/>
                <a:cs typeface="Menlo Regular"/>
              </a:rPr>
              <a:t>template &lt;</a:t>
            </a:r>
            <a:r>
              <a:rPr lang="en-US" sz="2400" dirty="0" err="1" smtClean="0">
                <a:latin typeface="Menlo Regular"/>
                <a:cs typeface="Menlo Regular"/>
              </a:rPr>
              <a:t>typename</a:t>
            </a:r>
            <a:r>
              <a:rPr lang="en-US" sz="2400" dirty="0" smtClean="0">
                <a:latin typeface="Menlo Regular"/>
                <a:cs typeface="Menlo Regular"/>
              </a:rPr>
              <a:t> A, </a:t>
            </a:r>
            <a:r>
              <a:rPr lang="en-US" sz="2400" dirty="0" err="1" smtClean="0">
                <a:latin typeface="Menlo Regular"/>
                <a:cs typeface="Menlo Regular"/>
              </a:rPr>
              <a:t>typename</a:t>
            </a:r>
            <a:r>
              <a:rPr lang="en-US" sz="2400" dirty="0" smtClean="0">
                <a:latin typeface="Menlo Regular"/>
                <a:cs typeface="Menlo Regular"/>
              </a:rPr>
              <a:t> N&gt;</a:t>
            </a:r>
          </a:p>
          <a:p>
            <a:pPr marL="0" indent="0">
              <a:buNone/>
            </a:pPr>
            <a:r>
              <a:rPr lang="en-US" sz="2400" dirty="0" smtClean="0">
                <a:latin typeface="Menlo Regular"/>
                <a:cs typeface="Menlo Regular"/>
              </a:rPr>
              <a:t>A multiply_accumulate(A r, N n, A a) {</a:t>
            </a:r>
          </a:p>
          <a:p>
            <a:pPr marL="0" indent="0">
              <a:buNone/>
            </a:pPr>
            <a:r>
              <a:rPr lang="en-US" sz="2400" dirty="0" smtClean="0">
                <a:latin typeface="Menlo Regular"/>
                <a:cs typeface="Menlo Regular"/>
              </a:rPr>
              <a:t>  while (true) {</a:t>
            </a:r>
          </a:p>
          <a:p>
            <a:pPr marL="0" indent="0">
              <a:buNone/>
            </a:pPr>
            <a:r>
              <a:rPr lang="en-US" sz="2400" dirty="0" smtClean="0">
                <a:latin typeface="Menlo Regular"/>
                <a:cs typeface="Menlo Regular"/>
              </a:rPr>
              <a:t>    if (odd(n)) { </a:t>
            </a:r>
          </a:p>
          <a:p>
            <a:pPr marL="0" indent="0">
              <a:buNone/>
            </a:pPr>
            <a:r>
              <a:rPr lang="en-US" sz="2400" dirty="0" smtClean="0">
                <a:latin typeface="Menlo Regular"/>
                <a:cs typeface="Menlo Regular"/>
              </a:rPr>
              <a:t>      r = r + a;</a:t>
            </a:r>
          </a:p>
          <a:p>
            <a:pPr marL="0" indent="0">
              <a:buNone/>
            </a:pPr>
            <a:r>
              <a:rPr lang="en-US" sz="2400" dirty="0" smtClean="0">
                <a:latin typeface="Menlo Regular"/>
                <a:cs typeface="Menlo Regular"/>
              </a:rPr>
              <a:t>      if (n == 1) return r;</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n = half(n);</a:t>
            </a:r>
          </a:p>
          <a:p>
            <a:pPr marL="0" indent="0">
              <a:buNone/>
            </a:pPr>
            <a:r>
              <a:rPr lang="en-US" sz="2400" dirty="0" smtClean="0">
                <a:latin typeface="Menlo Regular"/>
                <a:cs typeface="Menlo Regular"/>
              </a:rPr>
              <a:t>    a = a + a;</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62</a:t>
            </a:fld>
            <a:endParaRPr lang="en-US"/>
          </a:p>
        </p:txBody>
      </p:sp>
    </p:spTree>
    <p:extLst>
      <p:ext uri="{BB962C8B-B14F-4D97-AF65-F5344CB8AC3E}">
        <p14:creationId xmlns:p14="http://schemas.microsoft.com/office/powerpoint/2010/main" val="308604285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Syntactic Requirements on </a:t>
            </a:r>
            <a:r>
              <a:rPr lang="en-US" i="1" dirty="0" smtClean="0"/>
              <a:t>A</a:t>
            </a:r>
            <a:endParaRPr lang="en-US" i="1" dirty="0"/>
          </a:p>
        </p:txBody>
      </p:sp>
      <p:sp>
        <p:nvSpPr>
          <p:cNvPr id="3" name="Content Placeholder 2"/>
          <p:cNvSpPr>
            <a:spLocks noGrp="1"/>
          </p:cNvSpPr>
          <p:nvPr>
            <p:ph idx="1"/>
          </p:nvPr>
        </p:nvSpPr>
        <p:spPr/>
        <p:txBody>
          <a:bodyPr/>
          <a:lstStyle/>
          <a:p>
            <a:r>
              <a:rPr lang="en-US" dirty="0" smtClean="0">
                <a:latin typeface="Menlo Regular"/>
                <a:cs typeface="Menlo Regular"/>
              </a:rPr>
              <a:t>a + b</a:t>
            </a:r>
          </a:p>
          <a:p>
            <a:pPr lvl="1"/>
            <a:r>
              <a:rPr lang="en-US" dirty="0" smtClean="0">
                <a:latin typeface="Menlo Regular"/>
                <a:cs typeface="Menlo Regular"/>
              </a:rPr>
              <a:t> operator+</a:t>
            </a:r>
          </a:p>
          <a:p>
            <a:r>
              <a:rPr lang="en-US" dirty="0" smtClean="0">
                <a:cs typeface="Menlo Regular"/>
              </a:rPr>
              <a:t>can be passed by value</a:t>
            </a:r>
          </a:p>
          <a:p>
            <a:pPr lvl="1"/>
            <a:r>
              <a:rPr lang="en-US" dirty="0" smtClean="0">
                <a:cs typeface="Menlo Regular"/>
              </a:rPr>
              <a:t>copy constructor</a:t>
            </a:r>
          </a:p>
          <a:p>
            <a:r>
              <a:rPr lang="en-US" dirty="0" smtClean="0">
                <a:cs typeface="Menlo Regular"/>
              </a:rPr>
              <a:t>assignment</a:t>
            </a:r>
          </a:p>
          <a:p>
            <a:pPr lvl="1"/>
            <a:r>
              <a:rPr lang="en-US" dirty="0" smtClean="0">
                <a:cs typeface="Menlo Regular"/>
              </a:rPr>
              <a:t>operator=</a:t>
            </a:r>
          </a:p>
          <a:p>
            <a:pPr marL="0" indent="0">
              <a:buNone/>
            </a:pPr>
            <a:endParaRPr lang="en-US" dirty="0" smtClean="0"/>
          </a:p>
        </p:txBody>
      </p:sp>
      <p:sp>
        <p:nvSpPr>
          <p:cNvPr id="5" name="Slide Number Placeholder 4"/>
          <p:cNvSpPr>
            <a:spLocks noGrp="1"/>
          </p:cNvSpPr>
          <p:nvPr>
            <p:ph type="sldNum" sz="quarter" idx="12"/>
          </p:nvPr>
        </p:nvSpPr>
        <p:spPr/>
        <p:txBody>
          <a:bodyPr/>
          <a:lstStyle/>
          <a:p>
            <a:fld id="{4AA04D0C-89BA-0845-9137-904D20B84DDB}" type="slidenum">
              <a:rPr lang="en-US" smtClean="0"/>
              <a:pPr/>
              <a:t>63</a:t>
            </a:fld>
            <a:endParaRPr lang="en-US"/>
          </a:p>
        </p:txBody>
      </p:sp>
    </p:spTree>
    <p:extLst>
      <p:ext uri="{BB962C8B-B14F-4D97-AF65-F5344CB8AC3E}">
        <p14:creationId xmlns:p14="http://schemas.microsoft.com/office/powerpoint/2010/main" val="6906751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semantic requirement on A:</a:t>
            </a:r>
            <a:br>
              <a:rPr lang="en-US" dirty="0" smtClean="0"/>
            </a:br>
            <a:r>
              <a:rPr lang="en-US" dirty="0" smtClean="0"/>
              <a:t>Associativity of +</a:t>
            </a:r>
            <a:endParaRPr lang="en-US" dirty="0"/>
          </a:p>
        </p:txBody>
      </p:sp>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3200400"/>
            <a:ext cx="7561385" cy="381000"/>
          </a:xfrm>
          <a:prstGeom prst="rect">
            <a:avLst/>
          </a:prstGeom>
        </p:spPr>
      </p:pic>
      <p:sp>
        <p:nvSpPr>
          <p:cNvPr id="4" name="Slide Number Placeholder 3"/>
          <p:cNvSpPr>
            <a:spLocks noGrp="1"/>
          </p:cNvSpPr>
          <p:nvPr>
            <p:ph type="sldNum" sz="quarter" idx="12"/>
          </p:nvPr>
        </p:nvSpPr>
        <p:spPr/>
        <p:txBody>
          <a:bodyPr/>
          <a:lstStyle/>
          <a:p>
            <a:fld id="{4AA04D0C-89BA-0845-9137-904D20B84DDB}" type="slidenum">
              <a:rPr lang="en-US" smtClean="0"/>
              <a:pPr/>
              <a:t>64</a:t>
            </a:fld>
            <a:endParaRPr lang="en-US"/>
          </a:p>
        </p:txBody>
      </p:sp>
    </p:spTree>
    <p:extLst>
      <p:ext uri="{BB962C8B-B14F-4D97-AF65-F5344CB8AC3E}">
        <p14:creationId xmlns:p14="http://schemas.microsoft.com/office/powerpoint/2010/main" val="333286828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computer + may be partial</a:t>
            </a:r>
            <a:endParaRPr lang="en-US" dirty="0"/>
          </a:p>
        </p:txBody>
      </p:sp>
      <p:sp>
        <p:nvSpPr>
          <p:cNvPr id="3" name="Content Placeholder 2"/>
          <p:cNvSpPr>
            <a:spLocks noGrp="1"/>
          </p:cNvSpPr>
          <p:nvPr>
            <p:ph idx="1"/>
          </p:nvPr>
        </p:nvSpPr>
        <p:spPr/>
        <p:txBody>
          <a:bodyPr/>
          <a:lstStyle/>
          <a:p>
            <a:r>
              <a:rPr lang="en-US" dirty="0" smtClean="0"/>
              <a:t>We often deal with operations that are partially defined.</a:t>
            </a:r>
            <a:endParaRPr lang="en-US" dirty="0"/>
          </a:p>
          <a:p>
            <a:r>
              <a:rPr lang="en-US" dirty="0" smtClean="0"/>
              <a:t>We require axioms to hold inside the </a:t>
            </a:r>
            <a:r>
              <a:rPr lang="en-US" i="1" dirty="0" smtClean="0"/>
              <a:t>domain of definition</a:t>
            </a:r>
            <a:r>
              <a:rPr lang="en-US" dirty="0" smtClean="0"/>
              <a:t>.</a:t>
            </a:r>
            <a:endParaRPr lang="en-US" dirty="0"/>
          </a:p>
          <a:p>
            <a:r>
              <a:rPr lang="en-US" dirty="0" smtClean="0"/>
              <a:t>Much research work is needed to extend axioms to computer models of real numbers.</a:t>
            </a:r>
          </a:p>
          <a:p>
            <a:pPr lvl="1"/>
            <a:r>
              <a:rPr lang="en-US" i="1" dirty="0" smtClean="0"/>
              <a:t>approximate associativity</a:t>
            </a:r>
            <a:endParaRPr lang="en-US" i="1"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65</a:t>
            </a:fld>
            <a:endParaRPr lang="en-US"/>
          </a:p>
        </p:txBody>
      </p:sp>
    </p:spTree>
    <p:extLst>
      <p:ext uri="{BB962C8B-B14F-4D97-AF65-F5344CB8AC3E}">
        <p14:creationId xmlns:p14="http://schemas.microsoft.com/office/powerpoint/2010/main" val="85163248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Implicit syntactic requirements</a:t>
            </a:r>
            <a:br>
              <a:rPr lang="en-US" dirty="0" smtClean="0"/>
            </a:br>
            <a:r>
              <a:rPr lang="en-US" dirty="0" smtClean="0"/>
              <a:t>induced by intended semantics</a:t>
            </a:r>
            <a:endParaRPr lang="en-US" dirty="0"/>
          </a:p>
        </p:txBody>
      </p:sp>
      <p:sp>
        <p:nvSpPr>
          <p:cNvPr id="3" name="Content Placeholder 2"/>
          <p:cNvSpPr>
            <a:spLocks noGrp="1"/>
          </p:cNvSpPr>
          <p:nvPr>
            <p:ph idx="1"/>
          </p:nvPr>
        </p:nvSpPr>
        <p:spPr/>
        <p:txBody>
          <a:bodyPr/>
          <a:lstStyle/>
          <a:p>
            <a:r>
              <a:rPr lang="en-US" dirty="0" smtClean="0">
                <a:cs typeface="Menlo Regular"/>
              </a:rPr>
              <a:t>Equality</a:t>
            </a:r>
          </a:p>
          <a:p>
            <a:pPr lvl="1"/>
            <a:r>
              <a:rPr lang="en-US" dirty="0" smtClean="0">
                <a:latin typeface="Menlo Regular"/>
                <a:cs typeface="Menlo Regular"/>
              </a:rPr>
              <a:t>operator==</a:t>
            </a:r>
          </a:p>
          <a:p>
            <a:r>
              <a:rPr lang="en-US" dirty="0" smtClean="0">
                <a:cs typeface="Menlo Regular"/>
              </a:rPr>
              <a:t>Inequality</a:t>
            </a:r>
            <a:endParaRPr lang="en-US" dirty="0">
              <a:cs typeface="Menlo Regular"/>
            </a:endParaRPr>
          </a:p>
          <a:p>
            <a:pPr lvl="1"/>
            <a:r>
              <a:rPr lang="en-US" dirty="0" smtClean="0">
                <a:latin typeface="Menlo Regular"/>
                <a:cs typeface="Menlo Regular"/>
              </a:rPr>
              <a:t>operator!=</a:t>
            </a:r>
            <a:endParaRPr lang="en-US" dirty="0">
              <a:latin typeface="Menlo Regular"/>
              <a:cs typeface="Menlo Regular"/>
            </a:endParaRPr>
          </a:p>
          <a:p>
            <a:endParaRPr lang="en-US" dirty="0" smtClean="0">
              <a:latin typeface="Menlo Regular"/>
              <a:cs typeface="Menlo Regular"/>
            </a:endParaRP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66</a:t>
            </a:fld>
            <a:endParaRPr lang="en-US"/>
          </a:p>
        </p:txBody>
      </p:sp>
    </p:spTree>
    <p:extLst>
      <p:ext uri="{BB962C8B-B14F-4D97-AF65-F5344CB8AC3E}">
        <p14:creationId xmlns:p14="http://schemas.microsoft.com/office/powerpoint/2010/main" val="408926251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Equational</a:t>
            </a:r>
            <a:r>
              <a:rPr lang="en-US" dirty="0" smtClean="0"/>
              <a:t> Reasoning</a:t>
            </a:r>
            <a:endParaRPr lang="en-US" dirty="0"/>
          </a:p>
        </p:txBody>
      </p:sp>
      <p:sp>
        <p:nvSpPr>
          <p:cNvPr id="3" name="Content Placeholder 2"/>
          <p:cNvSpPr>
            <a:spLocks noGrp="1"/>
          </p:cNvSpPr>
          <p:nvPr>
            <p:ph idx="1"/>
          </p:nvPr>
        </p:nvSpPr>
        <p:spPr/>
        <p:txBody>
          <a:bodyPr/>
          <a:lstStyle/>
          <a:p>
            <a:r>
              <a:rPr lang="en-US" dirty="0" smtClean="0"/>
              <a:t>Equality on type </a:t>
            </a:r>
            <a:r>
              <a:rPr lang="en-US" dirty="0" smtClean="0">
                <a:latin typeface="Menlo Regular"/>
                <a:cs typeface="Menlo Regular"/>
              </a:rPr>
              <a:t>T</a:t>
            </a:r>
            <a:r>
              <a:rPr lang="en-US" dirty="0" smtClean="0"/>
              <a:t> should satisfy our expectations.</a:t>
            </a:r>
          </a:p>
          <a:p>
            <a:pPr lvl="1"/>
            <a:r>
              <a:rPr lang="en-US" dirty="0" smtClean="0"/>
              <a:t>inequality is negation of equality</a:t>
            </a:r>
          </a:p>
          <a:p>
            <a:pPr lvl="1"/>
            <a:r>
              <a:rPr lang="en-US" dirty="0" smtClean="0"/>
              <a:t>equality is reflexive, symmetric and transitive</a:t>
            </a:r>
          </a:p>
          <a:p>
            <a:pPr lvl="1"/>
            <a:endParaRPr lang="en-US" dirty="0"/>
          </a:p>
          <a:p>
            <a:pPr lvl="1"/>
            <a:endParaRPr lang="en-US" dirty="0" smtClean="0"/>
          </a:p>
          <a:p>
            <a:pPr lvl="1"/>
            <a:endParaRPr lang="en-US" dirty="0"/>
          </a:p>
          <a:p>
            <a:pPr lvl="1"/>
            <a:r>
              <a:rPr lang="en-US" dirty="0" smtClean="0"/>
              <a:t>Substitutability</a:t>
            </a:r>
            <a:endParaRPr lang="en-US"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391" y="3809328"/>
            <a:ext cx="4851009" cy="1296071"/>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556" y="5816686"/>
            <a:ext cx="5427262" cy="431714"/>
          </a:xfrm>
          <a:prstGeom prst="rect">
            <a:avLst/>
          </a:prstGeom>
        </p:spPr>
      </p:pic>
      <p:sp>
        <p:nvSpPr>
          <p:cNvPr id="7" name="Slide Number Placeholder 6"/>
          <p:cNvSpPr>
            <a:spLocks noGrp="1"/>
          </p:cNvSpPr>
          <p:nvPr>
            <p:ph type="sldNum" sz="quarter" idx="12"/>
          </p:nvPr>
        </p:nvSpPr>
        <p:spPr/>
        <p:txBody>
          <a:bodyPr/>
          <a:lstStyle/>
          <a:p>
            <a:fld id="{4AA04D0C-89BA-0845-9137-904D20B84DDB}" type="slidenum">
              <a:rPr lang="en-US" smtClean="0"/>
              <a:pPr/>
              <a:t>67</a:t>
            </a:fld>
            <a:endParaRPr lang="en-US"/>
          </a:p>
        </p:txBody>
      </p:sp>
    </p:spTree>
    <p:extLst>
      <p:ext uri="{BB962C8B-B14F-4D97-AF65-F5344CB8AC3E}">
        <p14:creationId xmlns:p14="http://schemas.microsoft.com/office/powerpoint/2010/main" val="254254489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Regular types:</a:t>
            </a:r>
            <a:endParaRPr lang="en-US" dirty="0"/>
          </a:p>
        </p:txBody>
      </p:sp>
      <p:sp>
        <p:nvSpPr>
          <p:cNvPr id="3" name="Content Placeholder 2"/>
          <p:cNvSpPr>
            <a:spLocks noGrp="1"/>
          </p:cNvSpPr>
          <p:nvPr>
            <p:ph idx="1"/>
          </p:nvPr>
        </p:nvSpPr>
        <p:spPr/>
        <p:txBody>
          <a:bodyPr/>
          <a:lstStyle/>
          <a:p>
            <a:pPr marL="0" indent="0">
              <a:buNone/>
            </a:pPr>
            <a:r>
              <a:rPr lang="en-US" dirty="0" smtClean="0"/>
              <a:t>Connection </a:t>
            </a:r>
            <a:r>
              <a:rPr lang="en-US" dirty="0"/>
              <a:t>between </a:t>
            </a:r>
            <a:r>
              <a:rPr lang="en-US" dirty="0" smtClean="0"/>
              <a:t>construction, assignment </a:t>
            </a:r>
            <a:r>
              <a:rPr lang="en-US" dirty="0"/>
              <a:t>and </a:t>
            </a:r>
            <a:r>
              <a:rPr lang="en-US" dirty="0" smtClean="0"/>
              <a:t>equality:</a:t>
            </a:r>
            <a:endParaRPr lang="en-US" dirty="0" smtClean="0">
              <a:latin typeface="Menlo Regular"/>
              <a:cs typeface="Menlo Regular"/>
            </a:endParaRPr>
          </a:p>
          <a:p>
            <a:r>
              <a:rPr lang="en-US" dirty="0" smtClean="0">
                <a:latin typeface="Menlo Regular"/>
                <a:cs typeface="Menlo Regular"/>
              </a:rPr>
              <a:t>T a = b; assert(a == b);</a:t>
            </a:r>
          </a:p>
          <a:p>
            <a:r>
              <a:rPr lang="en-US" dirty="0" smtClean="0">
                <a:latin typeface="Menlo Regular"/>
                <a:cs typeface="Menlo Regular"/>
              </a:rPr>
              <a:t>a = b; assert(a == b);</a:t>
            </a:r>
          </a:p>
          <a:p>
            <a:r>
              <a:rPr lang="en-US" dirty="0" smtClean="0">
                <a:latin typeface="Menlo Regular"/>
                <a:cs typeface="Menlo Regular"/>
              </a:rPr>
              <a:t>T a = b; </a:t>
            </a:r>
            <a:r>
              <a:rPr lang="en-US" dirty="0" smtClean="0">
                <a:latin typeface="Menlo Regular"/>
                <a:cs typeface="Menlo Regular"/>
                <a:sym typeface="Wingdings"/>
              </a:rPr>
              <a:t>&lt;=&gt; </a:t>
            </a:r>
            <a:r>
              <a:rPr lang="en-US" dirty="0" smtClean="0">
                <a:latin typeface="Menlo Regular"/>
                <a:cs typeface="Menlo Regular"/>
              </a:rPr>
              <a:t>T a; a = b;</a:t>
            </a:r>
          </a:p>
          <a:p>
            <a:r>
              <a:rPr lang="en-US" dirty="0" smtClean="0">
                <a:latin typeface="Menlo Regular"/>
                <a:cs typeface="Menlo Regular"/>
              </a:rPr>
              <a:t>“normal” destructor</a:t>
            </a:r>
            <a:endParaRPr lang="en-US" sz="4400" dirty="0">
              <a:latin typeface="Menlo Regular"/>
              <a:cs typeface="Menlo Regular"/>
            </a:endParaRPr>
          </a:p>
        </p:txBody>
      </p:sp>
      <p:sp>
        <p:nvSpPr>
          <p:cNvPr id="6" name="Slide Number Placeholder 5"/>
          <p:cNvSpPr>
            <a:spLocks noGrp="1"/>
          </p:cNvSpPr>
          <p:nvPr>
            <p:ph type="sldNum" sz="quarter" idx="12"/>
          </p:nvPr>
        </p:nvSpPr>
        <p:spPr/>
        <p:txBody>
          <a:bodyPr/>
          <a:lstStyle/>
          <a:p>
            <a:fld id="{4AA04D0C-89BA-0845-9137-904D20B84DDB}" type="slidenum">
              <a:rPr lang="en-US" smtClean="0"/>
              <a:pPr/>
              <a:t>68</a:t>
            </a:fld>
            <a:endParaRPr lang="en-US"/>
          </a:p>
        </p:txBody>
      </p:sp>
    </p:spTree>
    <p:extLst>
      <p:ext uri="{BB962C8B-B14F-4D97-AF65-F5344CB8AC3E}">
        <p14:creationId xmlns:p14="http://schemas.microsoft.com/office/powerpoint/2010/main" val="165829044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Regularity is the default</a:t>
            </a:r>
            <a:endParaRPr lang="en-US" dirty="0"/>
          </a:p>
        </p:txBody>
      </p:sp>
      <p:sp>
        <p:nvSpPr>
          <p:cNvPr id="3" name="Content Placeholder 2"/>
          <p:cNvSpPr>
            <a:spLocks noGrp="1"/>
          </p:cNvSpPr>
          <p:nvPr>
            <p:ph idx="1"/>
          </p:nvPr>
        </p:nvSpPr>
        <p:spPr/>
        <p:txBody>
          <a:bodyPr/>
          <a:lstStyle/>
          <a:p>
            <a:pPr marL="457200" lvl="1" indent="0">
              <a:buNone/>
            </a:pPr>
            <a:endParaRPr lang="en-US" dirty="0" smtClean="0"/>
          </a:p>
          <a:p>
            <a:pPr marL="457200" lvl="1" indent="0">
              <a:buNone/>
            </a:pPr>
            <a:r>
              <a:rPr lang="en-US" sz="4000" dirty="0" smtClean="0"/>
              <a:t>All the types in this course will be regular unless stated otherwise.</a:t>
            </a:r>
            <a:endParaRPr lang="en-US" sz="4000"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69</a:t>
            </a:fld>
            <a:endParaRPr lang="en-US"/>
          </a:p>
        </p:txBody>
      </p:sp>
    </p:spTree>
    <p:extLst>
      <p:ext uri="{BB962C8B-B14F-4D97-AF65-F5344CB8AC3E}">
        <p14:creationId xmlns:p14="http://schemas.microsoft.com/office/powerpoint/2010/main" val="40087332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Aesthetics</a:t>
            </a:r>
            <a:endParaRPr lang="en-US" dirty="0"/>
          </a:p>
        </p:txBody>
      </p:sp>
      <p:sp>
        <p:nvSpPr>
          <p:cNvPr id="3" name="Content Placeholder 2"/>
          <p:cNvSpPr>
            <a:spLocks noGrp="1"/>
          </p:cNvSpPr>
          <p:nvPr>
            <p:ph idx="1"/>
          </p:nvPr>
        </p:nvSpPr>
        <p:spPr/>
        <p:txBody>
          <a:bodyPr/>
          <a:lstStyle/>
          <a:p>
            <a:pPr marL="0" indent="0">
              <a:buNone/>
            </a:pPr>
            <a:endParaRPr lang="en-US" dirty="0"/>
          </a:p>
          <a:p>
            <a:r>
              <a:rPr lang="en-US" dirty="0" smtClean="0"/>
              <a:t>Sense of beauty is important for building large systems and controlling complexity.</a:t>
            </a:r>
          </a:p>
          <a:p>
            <a:endParaRPr lang="en-US" dirty="0"/>
          </a:p>
          <a:p>
            <a:r>
              <a:rPr lang="en-US" dirty="0" smtClean="0"/>
              <a:t>Study of mathematics develops this sense.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a:t>
            </a:fld>
            <a:endParaRPr lang="en-US"/>
          </a:p>
        </p:txBody>
      </p:sp>
    </p:spTree>
    <p:extLst>
      <p:ext uri="{BB962C8B-B14F-4D97-AF65-F5344CB8AC3E}">
        <p14:creationId xmlns:p14="http://schemas.microsoft.com/office/powerpoint/2010/main" val="274483041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F89A5407-F193-0A45-98C9-9A65C94F97AE}" type="slidenum">
              <a:rPr lang="en-US" smtClean="0"/>
              <a:t>70</a:t>
            </a:fld>
            <a:endParaRPr lang="en-US" dirty="0"/>
          </a:p>
        </p:txBody>
      </p:sp>
      <p:sp>
        <p:nvSpPr>
          <p:cNvPr id="7" name="Content Placeholder 6"/>
          <p:cNvSpPr>
            <a:spLocks noGrp="1"/>
          </p:cNvSpPr>
          <p:nvPr>
            <p:ph idx="1"/>
          </p:nvPr>
        </p:nvSpPr>
        <p:spPr/>
        <p:txBody>
          <a:bodyPr/>
          <a:lstStyle/>
          <a:p>
            <a:pPr marL="0" indent="0">
              <a:buNone/>
            </a:pPr>
            <a:r>
              <a:rPr lang="en-US" sz="2400" dirty="0" smtClean="0"/>
              <a:t>It seems that all of the C/C++ built-in types are regular. Unfortunately, one of the most important logical axioms is sometimes violated: the law of excluded middle. Sometimes the following is false:</a:t>
            </a:r>
          </a:p>
          <a:p>
            <a:pPr marL="0" indent="0">
              <a:buNone/>
            </a:pPr>
            <a:endParaRPr lang="en-US" sz="2400" dirty="0" smtClean="0"/>
          </a:p>
          <a:p>
            <a:pPr marL="0" indent="0">
              <a:buNone/>
            </a:pPr>
            <a:endParaRPr lang="en-US" sz="2400" dirty="0"/>
          </a:p>
          <a:p>
            <a:pPr marL="0" indent="0">
              <a:buNone/>
            </a:pPr>
            <a:r>
              <a:rPr lang="en-US" sz="2400" dirty="0" smtClean="0"/>
              <a:t>Find the case; analyze it and propose a solution.</a:t>
            </a:r>
            <a:endParaRPr lang="en-US" sz="2400" dirty="0"/>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679" y="3344908"/>
            <a:ext cx="2540112" cy="465091"/>
          </a:xfrm>
          <a:prstGeom prst="rect">
            <a:avLst/>
          </a:prstGeom>
        </p:spPr>
      </p:pic>
      <p:sp>
        <p:nvSpPr>
          <p:cNvPr id="4" name="Slide Number Placeholder 3"/>
          <p:cNvSpPr>
            <a:spLocks noGrp="1"/>
          </p:cNvSpPr>
          <p:nvPr>
            <p:ph type="sldNum" sz="quarter" idx="12"/>
          </p:nvPr>
        </p:nvSpPr>
        <p:spPr/>
        <p:txBody>
          <a:bodyPr/>
          <a:lstStyle/>
          <a:p>
            <a:fld id="{4AA04D0C-89BA-0845-9137-904D20B84DDB}" type="slidenum">
              <a:rPr lang="en-US" smtClean="0"/>
              <a:pPr/>
              <a:t>70</a:t>
            </a:fld>
            <a:endParaRPr lang="en-US"/>
          </a:p>
        </p:txBody>
      </p:sp>
    </p:spTree>
    <p:extLst>
      <p:ext uri="{BB962C8B-B14F-4D97-AF65-F5344CB8AC3E}">
        <p14:creationId xmlns:p14="http://schemas.microsoft.com/office/powerpoint/2010/main" val="426204271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7E96C2CD-E7D3-6E4C-AAE2-AED4C0D99D28}" type="slidenum">
              <a:rPr lang="en-US" smtClean="0"/>
              <a:t>71</a:t>
            </a:fld>
            <a:endParaRPr lang="en-US" dirty="0"/>
          </a:p>
        </p:txBody>
      </p:sp>
      <p:sp>
        <p:nvSpPr>
          <p:cNvPr id="7" name="Content Placeholder 6"/>
          <p:cNvSpPr>
            <a:spLocks noGrp="1"/>
          </p:cNvSpPr>
          <p:nvPr>
            <p:ph idx="1"/>
          </p:nvPr>
        </p:nvSpPr>
        <p:spPr/>
        <p:txBody>
          <a:bodyPr/>
          <a:lstStyle/>
          <a:p>
            <a:pPr marL="0" indent="0">
              <a:buNone/>
            </a:pPr>
            <a:r>
              <a:rPr lang="en-US" sz="2400" dirty="0" smtClean="0"/>
              <a:t>There is a sizable body of work on constructive real numbers: the real numbers that can be computed with arbitrary precision. Apparently, the classes that implement them are not regular. Why?  </a:t>
            </a:r>
          </a:p>
          <a:p>
            <a:pPr marL="0" indent="0">
              <a:buNone/>
            </a:pPr>
            <a:endParaRPr lang="en-US" sz="2400" dirty="0" smtClean="0"/>
          </a:p>
          <a:p>
            <a:pPr marL="0" indent="0">
              <a:buNone/>
            </a:pPr>
            <a:endParaRPr lang="en-US" sz="2400" dirty="0"/>
          </a:p>
          <a:p>
            <a:pPr marL="0" indent="0">
              <a:buNone/>
            </a:pPr>
            <a:r>
              <a:rPr lang="en-US" sz="2400" dirty="0" smtClean="0"/>
              <a:t>If you are interested to learn more</a:t>
            </a:r>
          </a:p>
          <a:p>
            <a:r>
              <a:rPr lang="en-US" sz="2400" dirty="0" smtClean="0"/>
              <a:t>Hans</a:t>
            </a:r>
            <a:r>
              <a:rPr lang="en-US" sz="2400" dirty="0"/>
              <a:t>-</a:t>
            </a:r>
            <a:r>
              <a:rPr lang="en-US" sz="2400" dirty="0" err="1"/>
              <a:t>Juergen</a:t>
            </a:r>
            <a:r>
              <a:rPr lang="en-US" sz="2400" dirty="0"/>
              <a:t> Boehm: Constructive real interpretation of numerical programs. </a:t>
            </a:r>
            <a:r>
              <a:rPr lang="en-US" sz="2400" dirty="0">
                <a:hlinkClick r:id="rId3"/>
              </a:rPr>
              <a:t>PLDI 1987</a:t>
            </a:r>
            <a:r>
              <a:rPr lang="en-US" sz="2400" dirty="0"/>
              <a:t>: 214-221 </a:t>
            </a:r>
            <a:endParaRPr lang="en-US" sz="2400" dirty="0" smtClean="0"/>
          </a:p>
          <a:p>
            <a:r>
              <a:rPr lang="en-US" sz="2400" dirty="0" smtClean="0"/>
              <a:t>or </a:t>
            </a:r>
            <a:r>
              <a:rPr lang="en-US" sz="2400" dirty="0"/>
              <a:t>use his </a:t>
            </a:r>
            <a:r>
              <a:rPr lang="en-US" sz="2400" dirty="0" smtClean="0"/>
              <a:t>calculator</a:t>
            </a:r>
            <a:endParaRPr lang="en-US" sz="2400" dirty="0"/>
          </a:p>
          <a:p>
            <a:pPr lvl="1"/>
            <a:r>
              <a:rPr lang="en-US" sz="2000" dirty="0"/>
              <a:t>http://</a:t>
            </a:r>
            <a:r>
              <a:rPr lang="en-US" sz="2000" dirty="0" err="1"/>
              <a:t>www.hpl.hp.com</a:t>
            </a:r>
            <a:r>
              <a:rPr lang="en-US" sz="2000" dirty="0"/>
              <a:t>/personal/</a:t>
            </a:r>
            <a:r>
              <a:rPr lang="en-US" sz="2000" dirty="0" err="1"/>
              <a:t>Hans_Boehm</a:t>
            </a:r>
            <a:r>
              <a:rPr lang="en-US" sz="2000" dirty="0"/>
              <a:t>/</a:t>
            </a:r>
            <a:r>
              <a:rPr lang="en-US" sz="2000" dirty="0" err="1"/>
              <a:t>crcalc</a:t>
            </a:r>
            <a:r>
              <a:rPr lang="en-US" sz="2000" dirty="0" smtClean="0"/>
              <a:t>/</a:t>
            </a:r>
            <a:endParaRPr lang="en-US" sz="2000" dirty="0"/>
          </a:p>
          <a:p>
            <a:pPr marL="0" indent="0">
              <a:buNone/>
            </a:pPr>
            <a:endParaRPr lang="en-US" sz="2400"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71</a:t>
            </a:fld>
            <a:endParaRPr lang="en-US"/>
          </a:p>
        </p:txBody>
      </p:sp>
    </p:spTree>
    <p:extLst>
      <p:ext uri="{BB962C8B-B14F-4D97-AF65-F5344CB8AC3E}">
        <p14:creationId xmlns:p14="http://schemas.microsoft.com/office/powerpoint/2010/main" val="226540873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on </a:t>
            </a:r>
            <a:r>
              <a:rPr lang="en-US" b="1" dirty="0" smtClean="0"/>
              <a:t>A</a:t>
            </a:r>
            <a:endParaRPr lang="en-US" b="1" dirty="0"/>
          </a:p>
        </p:txBody>
      </p:sp>
      <p:sp>
        <p:nvSpPr>
          <p:cNvPr id="3" name="Content Placeholder 2"/>
          <p:cNvSpPr>
            <a:spLocks noGrp="1"/>
          </p:cNvSpPr>
          <p:nvPr>
            <p:ph idx="1"/>
          </p:nvPr>
        </p:nvSpPr>
        <p:spPr/>
        <p:txBody>
          <a:bodyPr/>
          <a:lstStyle/>
          <a:p>
            <a:r>
              <a:rPr lang="en-US" dirty="0" smtClean="0"/>
              <a:t>Regular type</a:t>
            </a:r>
          </a:p>
          <a:p>
            <a:r>
              <a:rPr lang="en-US" dirty="0" smtClean="0"/>
              <a:t>Associative +</a:t>
            </a:r>
          </a:p>
          <a:p>
            <a:endParaRPr lang="en-US" dirty="0"/>
          </a:p>
          <a:p>
            <a:r>
              <a:rPr lang="en-US" b="1" dirty="0"/>
              <a:t>A</a:t>
            </a:r>
            <a:r>
              <a:rPr lang="en-US" dirty="0" smtClean="0"/>
              <a:t> is an </a:t>
            </a:r>
            <a:r>
              <a:rPr lang="en-US" i="1" dirty="0" smtClean="0"/>
              <a:t>additive semigroup</a:t>
            </a:r>
            <a:r>
              <a:rPr lang="en-US" dirty="0" smtClean="0"/>
              <a:t>: </a:t>
            </a:r>
          </a:p>
          <a:p>
            <a:pPr lvl="1"/>
            <a:r>
              <a:rPr lang="en-US" i="1" dirty="0" smtClean="0"/>
              <a:t>semigroup</a:t>
            </a:r>
            <a:r>
              <a:rPr lang="en-US" dirty="0" smtClean="0"/>
              <a:t>: a set with an associative binary operation</a:t>
            </a:r>
          </a:p>
          <a:p>
            <a:pPr lvl="1"/>
            <a:r>
              <a:rPr lang="en-US" i="1" dirty="0" smtClean="0"/>
              <a:t>additive</a:t>
            </a:r>
            <a:r>
              <a:rPr lang="en-US" dirty="0" smtClean="0"/>
              <a:t>: binary operation is +</a:t>
            </a:r>
          </a:p>
          <a:p>
            <a:pPr lvl="2"/>
            <a:r>
              <a:rPr lang="en-US" dirty="0" smtClean="0"/>
              <a:t>but by convention, + commutes</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72</a:t>
            </a:fld>
            <a:endParaRPr lang="en-US"/>
          </a:p>
        </p:txBody>
      </p:sp>
    </p:spTree>
    <p:extLst>
      <p:ext uri="{BB962C8B-B14F-4D97-AF65-F5344CB8AC3E}">
        <p14:creationId xmlns:p14="http://schemas.microsoft.com/office/powerpoint/2010/main" val="29401102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ules </a:t>
            </a:r>
            <a:r>
              <a:rPr lang="en-US" dirty="0"/>
              <a:t>for </a:t>
            </a:r>
            <a:r>
              <a:rPr lang="en-US" dirty="0" smtClean="0"/>
              <a:t>overloading + </a:t>
            </a:r>
            <a:endParaRPr lang="en-US" dirty="0"/>
          </a:p>
        </p:txBody>
      </p:sp>
      <p:sp>
        <p:nvSpPr>
          <p:cNvPr id="3" name="Content Placeholder 2"/>
          <p:cNvSpPr>
            <a:spLocks noGrp="1"/>
          </p:cNvSpPr>
          <p:nvPr>
            <p:ph idx="1"/>
          </p:nvPr>
        </p:nvSpPr>
        <p:spPr/>
        <p:txBody>
          <a:bodyPr/>
          <a:lstStyle/>
          <a:p>
            <a:r>
              <a:rPr lang="en-US" dirty="0" smtClean="0"/>
              <a:t>If a set has one binary operation and it is associative and commutative, call it     .</a:t>
            </a:r>
          </a:p>
          <a:p>
            <a:r>
              <a:rPr lang="en-US" dirty="0" smtClean="0"/>
              <a:t>If a set has one binary operation and it is associative and not commutative, call it   .</a:t>
            </a:r>
          </a:p>
          <a:p>
            <a:r>
              <a:rPr lang="en-US" dirty="0" err="1" smtClean="0"/>
              <a:t>Kleene</a:t>
            </a:r>
            <a:r>
              <a:rPr lang="en-US" dirty="0" smtClean="0"/>
              <a:t> uses       to denote string concatenation (in mathematics    is elided).</a:t>
            </a:r>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0" y="3835400"/>
            <a:ext cx="419100" cy="355600"/>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3352800"/>
            <a:ext cx="190500" cy="215900"/>
          </a:xfrm>
          <a:prstGeom prst="rect">
            <a:avLst/>
          </a:prstGeom>
        </p:spPr>
      </p:pic>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200" y="2209800"/>
            <a:ext cx="330200" cy="330200"/>
          </a:xfrm>
          <a:prstGeom prst="rect">
            <a:avLst/>
          </a:prstGeom>
        </p:spPr>
      </p:pic>
      <p:pic>
        <p:nvPicPr>
          <p:cNvPr id="9" name="Picture 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419600"/>
            <a:ext cx="190500" cy="215900"/>
          </a:xfrm>
          <a:prstGeom prst="rect">
            <a:avLst/>
          </a:prstGeom>
        </p:spPr>
      </p:pic>
      <p:sp>
        <p:nvSpPr>
          <p:cNvPr id="11" name="Slide Number Placeholder 10"/>
          <p:cNvSpPr>
            <a:spLocks noGrp="1"/>
          </p:cNvSpPr>
          <p:nvPr>
            <p:ph type="sldNum" sz="quarter" idx="12"/>
          </p:nvPr>
        </p:nvSpPr>
        <p:spPr/>
        <p:txBody>
          <a:bodyPr/>
          <a:lstStyle/>
          <a:p>
            <a:fld id="{4AA04D0C-89BA-0845-9137-904D20B84DDB}" type="slidenum">
              <a:rPr lang="en-US" smtClean="0"/>
              <a:pPr/>
              <a:t>73</a:t>
            </a:fld>
            <a:endParaRPr lang="en-US"/>
          </a:p>
        </p:txBody>
      </p:sp>
    </p:spTree>
    <p:extLst>
      <p:ext uri="{BB962C8B-B14F-4D97-AF65-F5344CB8AC3E}">
        <p14:creationId xmlns:p14="http://schemas.microsoft.com/office/powerpoint/2010/main" val="354697371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Overloading Dilemma </a:t>
            </a:r>
            <a:endParaRPr lang="en-US" dirty="0"/>
          </a:p>
        </p:txBody>
      </p:sp>
      <p:sp>
        <p:nvSpPr>
          <p:cNvPr id="3" name="Content Placeholder 2"/>
          <p:cNvSpPr>
            <a:spLocks noGrp="1"/>
          </p:cNvSpPr>
          <p:nvPr>
            <p:ph idx="1"/>
          </p:nvPr>
        </p:nvSpPr>
        <p:spPr/>
        <p:txBody>
          <a:bodyPr/>
          <a:lstStyle/>
          <a:p>
            <a:r>
              <a:rPr lang="en-US" dirty="0" smtClean="0"/>
              <a:t>We can drop commutativity requirement</a:t>
            </a:r>
          </a:p>
          <a:p>
            <a:pPr lvl="1"/>
            <a:r>
              <a:rPr lang="en-US" dirty="0" smtClean="0"/>
              <a:t>Allows people to use  </a:t>
            </a:r>
            <a:r>
              <a:rPr lang="en-US" dirty="0" smtClean="0">
                <a:latin typeface="Menlo Regular"/>
                <a:cs typeface="Menlo Regular"/>
              </a:rPr>
              <a:t>multiply</a:t>
            </a:r>
            <a:r>
              <a:rPr lang="en-US" dirty="0" smtClean="0"/>
              <a:t> with strings </a:t>
            </a:r>
          </a:p>
          <a:p>
            <a:pPr lvl="2"/>
            <a:r>
              <a:rPr lang="en-US" dirty="0" smtClean="0"/>
              <a:t>The algorithm is used by Hans Boehm in his implementation of  ropes</a:t>
            </a:r>
          </a:p>
          <a:p>
            <a:pPr lvl="3"/>
            <a:r>
              <a:rPr lang="en-US" dirty="0">
                <a:hlinkClick r:id="rId2"/>
              </a:rPr>
              <a:t>http://www.sgi.com/tech/stl/</a:t>
            </a:r>
            <a:r>
              <a:rPr lang="en-US" dirty="0" smtClean="0">
                <a:hlinkClick r:id="rId2"/>
              </a:rPr>
              <a:t>Rope.html</a:t>
            </a:r>
            <a:endParaRPr lang="en-US" dirty="0" smtClean="0"/>
          </a:p>
          <a:p>
            <a:r>
              <a:rPr lang="en-US" dirty="0" smtClean="0"/>
              <a:t>We can try to enforce an established mathematical terminology</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74</a:t>
            </a:fld>
            <a:endParaRPr lang="en-US"/>
          </a:p>
        </p:txBody>
      </p:sp>
    </p:spTree>
    <p:extLst>
      <p:ext uri="{BB962C8B-B14F-4D97-AF65-F5344CB8AC3E}">
        <p14:creationId xmlns:p14="http://schemas.microsoft.com/office/powerpoint/2010/main" val="179844865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as a tool of thought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If there is an established term, use it.</a:t>
            </a:r>
          </a:p>
          <a:p>
            <a:pPr marL="514350" indent="-514350">
              <a:buFont typeface="+mj-lt"/>
              <a:buAutoNum type="arabicPeriod"/>
            </a:pPr>
            <a:endParaRPr lang="en-US" dirty="0"/>
          </a:p>
          <a:p>
            <a:pPr marL="514350" indent="-514350">
              <a:buFont typeface="+mj-lt"/>
              <a:buAutoNum type="arabicPeriod"/>
            </a:pPr>
            <a:r>
              <a:rPr lang="en-US" dirty="0" smtClean="0"/>
              <a:t>Do not use an established term inconsistently with its accepted meaning.</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75</a:t>
            </a:fld>
            <a:endParaRPr lang="en-US"/>
          </a:p>
        </p:txBody>
      </p:sp>
    </p:spTree>
    <p:extLst>
      <p:ext uri="{BB962C8B-B14F-4D97-AF65-F5344CB8AC3E}">
        <p14:creationId xmlns:p14="http://schemas.microsoft.com/office/powerpoint/2010/main" val="421135206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a:t>
            </a:r>
            <a:fld id="{CB50B974-ED09-1646-B94C-8CB629983F29}" type="slidenum">
              <a:rPr lang="en-US" smtClean="0"/>
              <a:t>76</a:t>
            </a:fld>
            <a:endParaRPr lang="en-US" dirty="0"/>
          </a:p>
        </p:txBody>
      </p:sp>
      <p:sp>
        <p:nvSpPr>
          <p:cNvPr id="3" name="Content Placeholder 2"/>
          <p:cNvSpPr>
            <a:spLocks noGrp="1"/>
          </p:cNvSpPr>
          <p:nvPr>
            <p:ph idx="1"/>
          </p:nvPr>
        </p:nvSpPr>
        <p:spPr/>
        <p:txBody>
          <a:bodyPr/>
          <a:lstStyle/>
          <a:p>
            <a:pPr marL="0" indent="0">
              <a:buNone/>
            </a:pPr>
            <a:r>
              <a:rPr lang="en-US" dirty="0" smtClean="0"/>
              <a:t>What would be a better name for </a:t>
            </a:r>
            <a:r>
              <a:rPr lang="en-US" dirty="0" err="1" smtClean="0">
                <a:latin typeface="Menlo Regular"/>
                <a:cs typeface="Menlo Regular"/>
              </a:rPr>
              <a:t>std</a:t>
            </a:r>
            <a:r>
              <a:rPr lang="en-US" dirty="0" smtClean="0">
                <a:latin typeface="Menlo Regular"/>
                <a:cs typeface="Menlo Regular"/>
              </a:rPr>
              <a:t>::vector</a:t>
            </a:r>
            <a:r>
              <a:rPr lang="en-US" dirty="0" smtClean="0"/>
              <a:t>?</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76</a:t>
            </a:fld>
            <a:endParaRPr lang="en-US"/>
          </a:p>
        </p:txBody>
      </p:sp>
    </p:spTree>
    <p:extLst>
      <p:ext uri="{BB962C8B-B14F-4D97-AF65-F5344CB8AC3E}">
        <p14:creationId xmlns:p14="http://schemas.microsoft.com/office/powerpoint/2010/main" val="150406904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Explicit Weakening </a:t>
            </a:r>
            <a:endParaRPr lang="en-US" dirty="0"/>
          </a:p>
        </p:txBody>
      </p:sp>
      <p:sp>
        <p:nvSpPr>
          <p:cNvPr id="3" name="Content Placeholder 2"/>
          <p:cNvSpPr>
            <a:spLocks noGrp="1"/>
          </p:cNvSpPr>
          <p:nvPr>
            <p:ph idx="1"/>
          </p:nvPr>
        </p:nvSpPr>
        <p:spPr>
          <a:xfrm>
            <a:off x="457200" y="1676400"/>
            <a:ext cx="8229600" cy="4525963"/>
          </a:xfrm>
        </p:spPr>
        <p:txBody>
          <a:bodyPr>
            <a:normAutofit lnSpcReduction="10000"/>
          </a:bodyPr>
          <a:lstStyle/>
          <a:p>
            <a:r>
              <a:rPr lang="en-US" dirty="0" smtClean="0"/>
              <a:t>We do not want to change the meaning of an established mathematical concept </a:t>
            </a:r>
            <a:r>
              <a:rPr lang="en-US" i="1" dirty="0" smtClean="0"/>
              <a:t>Additive </a:t>
            </a:r>
            <a:r>
              <a:rPr lang="en-US" i="1" dirty="0" err="1" smtClean="0"/>
              <a:t>Semigroup</a:t>
            </a:r>
            <a:r>
              <a:rPr lang="en-US" i="1" dirty="0" smtClean="0"/>
              <a:t>.</a:t>
            </a:r>
          </a:p>
          <a:p>
            <a:r>
              <a:rPr lang="en-US" dirty="0" smtClean="0"/>
              <a:t>We want our algorithm to work with strings.</a:t>
            </a:r>
          </a:p>
          <a:p>
            <a:r>
              <a:rPr lang="en-US" dirty="0" smtClean="0"/>
              <a:t>We weaken </a:t>
            </a:r>
            <a:r>
              <a:rPr lang="en-US" i="1" dirty="0" smtClean="0"/>
              <a:t>Additive Semigroup</a:t>
            </a:r>
            <a:r>
              <a:rPr lang="en-US" dirty="0" smtClean="0"/>
              <a:t> into</a:t>
            </a:r>
            <a:r>
              <a:rPr lang="en-US" dirty="0"/>
              <a:t> </a:t>
            </a:r>
            <a:r>
              <a:rPr lang="en-US" i="1" dirty="0" smtClean="0"/>
              <a:t>Noncommutative Additive </a:t>
            </a:r>
            <a:r>
              <a:rPr lang="en-US" i="1" dirty="0" err="1" smtClean="0"/>
              <a:t>Semigroup</a:t>
            </a:r>
            <a:r>
              <a:rPr lang="en-US" i="1" dirty="0" smtClean="0"/>
              <a:t>.</a:t>
            </a:r>
            <a:r>
              <a:rPr lang="en-US" dirty="0" smtClean="0"/>
              <a:t> </a:t>
            </a:r>
          </a:p>
          <a:p>
            <a:r>
              <a:rPr lang="en-US" dirty="0" smtClean="0"/>
              <a:t>We require commutativity of + unless otherwise specified.</a:t>
            </a:r>
          </a:p>
        </p:txBody>
      </p:sp>
      <p:sp>
        <p:nvSpPr>
          <p:cNvPr id="5" name="Slide Number Placeholder 4"/>
          <p:cNvSpPr>
            <a:spLocks noGrp="1"/>
          </p:cNvSpPr>
          <p:nvPr>
            <p:ph type="sldNum" sz="quarter" idx="12"/>
          </p:nvPr>
        </p:nvSpPr>
        <p:spPr/>
        <p:txBody>
          <a:bodyPr/>
          <a:lstStyle/>
          <a:p>
            <a:fld id="{4AA04D0C-89BA-0845-9137-904D20B84DDB}" type="slidenum">
              <a:rPr lang="en-US" smtClean="0"/>
              <a:pPr/>
              <a:t>77</a:t>
            </a:fld>
            <a:endParaRPr lang="en-US"/>
          </a:p>
        </p:txBody>
      </p:sp>
    </p:spTree>
    <p:extLst>
      <p:ext uri="{BB962C8B-B14F-4D97-AF65-F5344CB8AC3E}">
        <p14:creationId xmlns:p14="http://schemas.microsoft.com/office/powerpoint/2010/main" val="263654584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Additive Semigroups</a:t>
            </a:r>
            <a:endParaRPr lang="en-US" dirty="0"/>
          </a:p>
        </p:txBody>
      </p:sp>
      <p:sp>
        <p:nvSpPr>
          <p:cNvPr id="3" name="Content Placeholder 2"/>
          <p:cNvSpPr>
            <a:spLocks noGrp="1"/>
          </p:cNvSpPr>
          <p:nvPr>
            <p:ph idx="1"/>
          </p:nvPr>
        </p:nvSpPr>
        <p:spPr/>
        <p:txBody>
          <a:bodyPr/>
          <a:lstStyle/>
          <a:p>
            <a:r>
              <a:rPr lang="en-US" dirty="0" smtClean="0"/>
              <a:t>Positive even numbers</a:t>
            </a:r>
          </a:p>
          <a:p>
            <a:r>
              <a:rPr lang="en-US" dirty="0" smtClean="0"/>
              <a:t>Negative integers</a:t>
            </a:r>
          </a:p>
          <a:p>
            <a:r>
              <a:rPr lang="en-US" dirty="0" smtClean="0"/>
              <a:t>Planar vectors</a:t>
            </a:r>
          </a:p>
          <a:p>
            <a:r>
              <a:rPr lang="en-US" dirty="0" smtClean="0"/>
              <a:t>Boolean functions</a:t>
            </a:r>
          </a:p>
          <a:p>
            <a:pPr lvl="1"/>
            <a:r>
              <a:rPr lang="en-US" dirty="0" smtClean="0"/>
              <a:t>what is +?</a:t>
            </a:r>
          </a:p>
          <a:p>
            <a:r>
              <a:rPr lang="en-US" dirty="0" smtClean="0"/>
              <a:t>Line segments</a:t>
            </a:r>
          </a:p>
          <a:p>
            <a:pPr lvl="1"/>
            <a:r>
              <a:rPr lang="en-US" dirty="0" smtClean="0"/>
              <a:t>what is +?</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78</a:t>
            </a:fld>
            <a:endParaRPr lang="en-US"/>
          </a:p>
        </p:txBody>
      </p:sp>
    </p:spTree>
    <p:extLst>
      <p:ext uri="{BB962C8B-B14F-4D97-AF65-F5344CB8AC3E}">
        <p14:creationId xmlns:p14="http://schemas.microsoft.com/office/powerpoint/2010/main" val="9263349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Non-requirement is not a requirement</a:t>
            </a:r>
            <a:endParaRPr lang="en-US" dirty="0"/>
          </a:p>
        </p:txBody>
      </p:sp>
      <p:sp>
        <p:nvSpPr>
          <p:cNvPr id="3" name="Content Placeholder 2"/>
          <p:cNvSpPr>
            <a:spLocks noGrp="1"/>
          </p:cNvSpPr>
          <p:nvPr>
            <p:ph idx="1"/>
          </p:nvPr>
        </p:nvSpPr>
        <p:spPr/>
        <p:txBody>
          <a:bodyPr/>
          <a:lstStyle/>
          <a:p>
            <a:r>
              <a:rPr lang="en-US" dirty="0" smtClean="0"/>
              <a:t>If an algorithm requires Noncommutative Semigroup, it will work on Commutative Semigroup.</a:t>
            </a:r>
          </a:p>
          <a:p>
            <a:r>
              <a:rPr lang="en-US" dirty="0" smtClean="0"/>
              <a:t>Noncommutative only means that it is not </a:t>
            </a:r>
            <a:r>
              <a:rPr lang="en-US" i="1" dirty="0" smtClean="0"/>
              <a:t>required</a:t>
            </a:r>
            <a:r>
              <a:rPr lang="en-US" dirty="0" smtClean="0"/>
              <a:t> to be Commutative.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79</a:t>
            </a:fld>
            <a:endParaRPr lang="en-US"/>
          </a:p>
        </p:txBody>
      </p:sp>
    </p:spTree>
    <p:extLst>
      <p:ext uri="{BB962C8B-B14F-4D97-AF65-F5344CB8AC3E}">
        <p14:creationId xmlns:p14="http://schemas.microsoft.com/office/powerpoint/2010/main" val="37662059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and Jefferson</a:t>
            </a:r>
            <a:endParaRPr lang="en-US" dirty="0"/>
          </a:p>
        </p:txBody>
      </p:sp>
      <p:sp>
        <p:nvSpPr>
          <p:cNvPr id="3" name="Content Placeholder 2"/>
          <p:cNvSpPr>
            <a:spLocks noGrp="1"/>
          </p:cNvSpPr>
          <p:nvPr>
            <p:ph idx="1"/>
          </p:nvPr>
        </p:nvSpPr>
        <p:spPr/>
        <p:txBody>
          <a:bodyPr/>
          <a:lstStyle/>
          <a:p>
            <a:r>
              <a:rPr lang="en-US" sz="2800" dirty="0" smtClean="0"/>
              <a:t>Lincoln</a:t>
            </a:r>
          </a:p>
          <a:p>
            <a:pPr lvl="1"/>
            <a:r>
              <a:rPr lang="en-US" sz="2400" dirty="0" smtClean="0"/>
              <a:t>“He </a:t>
            </a:r>
            <a:r>
              <a:rPr lang="en-US" sz="2400" dirty="0"/>
              <a:t>studied and nearly mastered the Six-books of Euclid, since he was a member of Congress</a:t>
            </a:r>
            <a:r>
              <a:rPr lang="en-US" sz="2400" dirty="0" smtClean="0"/>
              <a:t>.”</a:t>
            </a:r>
          </a:p>
          <a:p>
            <a:pPr lvl="1"/>
            <a:r>
              <a:rPr lang="en-US" sz="2400" dirty="0" smtClean="0"/>
              <a:t>“…to improve his logic and language.”</a:t>
            </a:r>
          </a:p>
          <a:p>
            <a:pPr lvl="1"/>
            <a:r>
              <a:rPr lang="en-US" sz="2400" dirty="0" smtClean="0"/>
              <a:t>Use of Euclid in Lincoln-Douglas debates.</a:t>
            </a:r>
          </a:p>
          <a:p>
            <a:r>
              <a:rPr lang="en-US" sz="2800" dirty="0" smtClean="0"/>
              <a:t>Jefferson</a:t>
            </a:r>
          </a:p>
          <a:p>
            <a:pPr lvl="1"/>
            <a:r>
              <a:rPr lang="en-US" sz="2400" dirty="0" smtClean="0"/>
              <a:t>“I </a:t>
            </a:r>
            <a:r>
              <a:rPr lang="en-US" sz="2400" dirty="0"/>
              <a:t>have given up newspapers in exchange for Tacitus and </a:t>
            </a:r>
            <a:r>
              <a:rPr lang="en-US" sz="2400" dirty="0" smtClean="0"/>
              <a:t>Thucydides, </a:t>
            </a:r>
            <a:r>
              <a:rPr lang="en-US" sz="2400" dirty="0"/>
              <a:t>for Newton and Euclid; and I find myself much the happier</a:t>
            </a:r>
            <a:r>
              <a:rPr lang="en-US" sz="2400" dirty="0" smtClean="0"/>
              <a:t>.”</a:t>
            </a:r>
          </a:p>
          <a:p>
            <a:pPr lvl="1"/>
            <a:r>
              <a:rPr lang="en-US" sz="2400" dirty="0" smtClean="0"/>
              <a:t>A </a:t>
            </a:r>
            <a:r>
              <a:rPr lang="en-US" sz="2400" dirty="0"/>
              <a:t>thorough knowledge of </a:t>
            </a:r>
            <a:r>
              <a:rPr lang="en-US" sz="2400" dirty="0" smtClean="0"/>
              <a:t>Euclid should be the admission requirement to the University of Virginia. </a:t>
            </a:r>
          </a:p>
          <a:p>
            <a:pPr lvl="1"/>
            <a:endParaRPr lang="en-US" sz="2400" dirty="0"/>
          </a:p>
        </p:txBody>
      </p:sp>
      <p:sp>
        <p:nvSpPr>
          <p:cNvPr id="7" name="Slide Number Placeholder 6"/>
          <p:cNvSpPr>
            <a:spLocks noGrp="1"/>
          </p:cNvSpPr>
          <p:nvPr>
            <p:ph type="sldNum" sz="quarter" idx="12"/>
          </p:nvPr>
        </p:nvSpPr>
        <p:spPr/>
        <p:txBody>
          <a:bodyPr/>
          <a:lstStyle/>
          <a:p>
            <a:fld id="{4AA04D0C-89BA-0845-9137-904D20B84DDB}" type="slidenum">
              <a:rPr lang="en-US" smtClean="0"/>
              <a:pPr/>
              <a:t>8</a:t>
            </a:fld>
            <a:endParaRPr lang="en-US"/>
          </a:p>
        </p:txBody>
      </p:sp>
    </p:spTree>
    <p:extLst>
      <p:ext uri="{BB962C8B-B14F-4D97-AF65-F5344CB8AC3E}">
        <p14:creationId xmlns:p14="http://schemas.microsoft.com/office/powerpoint/2010/main" val="3634880250"/>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Menlo Regular"/>
              </a:rPr>
              <a:t>Syntactically generalized </a:t>
            </a:r>
            <a:br>
              <a:rPr lang="en-US" dirty="0" smtClean="0">
                <a:cs typeface="Menlo Regular"/>
              </a:rPr>
            </a:br>
            <a:r>
              <a:rPr lang="en-US" dirty="0" smtClean="0">
                <a:latin typeface="Menlo Regular"/>
                <a:cs typeface="Menlo Regular"/>
              </a:rPr>
              <a:t>multiply_accumulate</a:t>
            </a:r>
            <a:endParaRPr lang="en-US" dirty="0">
              <a:latin typeface="Menlo Regular"/>
              <a:cs typeface="Menlo Regular"/>
            </a:endParaRPr>
          </a:p>
        </p:txBody>
      </p:sp>
      <p:sp>
        <p:nvSpPr>
          <p:cNvPr id="3" name="Content Placeholder 2"/>
          <p:cNvSpPr>
            <a:spLocks noGrp="1"/>
          </p:cNvSpPr>
          <p:nvPr>
            <p:ph idx="1"/>
          </p:nvPr>
        </p:nvSpPr>
        <p:spPr>
          <a:xfrm>
            <a:off x="457200" y="1600200"/>
            <a:ext cx="8458200" cy="4525963"/>
          </a:xfrm>
        </p:spPr>
        <p:txBody>
          <a:bodyPr/>
          <a:lstStyle/>
          <a:p>
            <a:pPr marL="0" indent="0">
              <a:buNone/>
            </a:pPr>
            <a:r>
              <a:rPr lang="en-US" sz="2400" dirty="0" smtClean="0">
                <a:latin typeface="Menlo Regular"/>
                <a:cs typeface="Menlo Regular"/>
              </a:rPr>
              <a:t>template &lt;</a:t>
            </a:r>
            <a:r>
              <a:rPr lang="en-US" sz="2400" dirty="0" err="1" smtClean="0">
                <a:latin typeface="Menlo Regular"/>
                <a:cs typeface="Menlo Regular"/>
              </a:rPr>
              <a:t>NonCommutativeAdditiveSemigroup</a:t>
            </a:r>
            <a:r>
              <a:rPr lang="en-US" sz="2400" dirty="0" smtClean="0">
                <a:latin typeface="Menlo Regular"/>
                <a:cs typeface="Menlo Regular"/>
              </a:rPr>
              <a:t> A,</a:t>
            </a:r>
          </a:p>
          <a:p>
            <a:pPr marL="0" indent="0">
              <a:buNone/>
            </a:pPr>
            <a:r>
              <a:rPr lang="en-US" sz="2400" dirty="0">
                <a:latin typeface="Menlo Regular"/>
                <a:cs typeface="Menlo Regular"/>
              </a:rPr>
              <a:t> </a:t>
            </a:r>
            <a:r>
              <a:rPr lang="en-US" sz="2400" dirty="0" smtClean="0">
                <a:latin typeface="Menlo Regular"/>
                <a:cs typeface="Menlo Regular"/>
              </a:rPr>
              <a:t>         </a:t>
            </a:r>
            <a:r>
              <a:rPr lang="en-US" sz="2400" dirty="0" err="1" smtClean="0">
                <a:latin typeface="Menlo Regular"/>
                <a:cs typeface="Menlo Regular"/>
              </a:rPr>
              <a:t>typename</a:t>
            </a:r>
            <a:r>
              <a:rPr lang="en-US" sz="2400" dirty="0" smtClean="0">
                <a:latin typeface="Menlo Regular"/>
                <a:cs typeface="Menlo Regular"/>
              </a:rPr>
              <a:t> N&gt;</a:t>
            </a:r>
          </a:p>
          <a:p>
            <a:pPr marL="0" indent="0">
              <a:buNone/>
            </a:pPr>
            <a:r>
              <a:rPr lang="en-US" sz="2400" dirty="0" smtClean="0">
                <a:latin typeface="Menlo Regular"/>
                <a:cs typeface="Menlo Regular"/>
              </a:rPr>
              <a:t>A multiply_accumulate(A r, N n, A a) {</a:t>
            </a:r>
          </a:p>
          <a:p>
            <a:pPr marL="0" indent="0">
              <a:buNone/>
            </a:pPr>
            <a:r>
              <a:rPr lang="en-US" sz="2400" dirty="0" smtClean="0">
                <a:latin typeface="Menlo Regular"/>
                <a:cs typeface="Menlo Regular"/>
              </a:rPr>
              <a:t>  while (true) {</a:t>
            </a:r>
          </a:p>
          <a:p>
            <a:pPr marL="0" indent="0">
              <a:buNone/>
            </a:pPr>
            <a:r>
              <a:rPr lang="en-US" sz="2400" dirty="0" smtClean="0">
                <a:latin typeface="Menlo Regular"/>
                <a:cs typeface="Menlo Regular"/>
              </a:rPr>
              <a:t>    if (odd(n)) { </a:t>
            </a:r>
          </a:p>
          <a:p>
            <a:pPr marL="0" indent="0">
              <a:buNone/>
            </a:pPr>
            <a:r>
              <a:rPr lang="en-US" sz="2400" dirty="0" smtClean="0">
                <a:latin typeface="Menlo Regular"/>
                <a:cs typeface="Menlo Regular"/>
              </a:rPr>
              <a:t>      r = r + a;</a:t>
            </a:r>
          </a:p>
          <a:p>
            <a:pPr marL="0" indent="0">
              <a:buNone/>
            </a:pPr>
            <a:r>
              <a:rPr lang="en-US" sz="2400" dirty="0" smtClean="0">
                <a:latin typeface="Menlo Regular"/>
                <a:cs typeface="Menlo Regular"/>
              </a:rPr>
              <a:t>      if (n == 1) return r;</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    n = half(n);</a:t>
            </a:r>
          </a:p>
          <a:p>
            <a:pPr marL="0" indent="0">
              <a:buNone/>
            </a:pPr>
            <a:r>
              <a:rPr lang="en-US" sz="2400" dirty="0" smtClean="0">
                <a:latin typeface="Menlo Regular"/>
                <a:cs typeface="Menlo Regular"/>
              </a:rPr>
              <a:t>    a = a + a;</a:t>
            </a:r>
          </a:p>
          <a:p>
            <a:pPr marL="0" indent="0">
              <a:buNone/>
            </a:pPr>
            <a:r>
              <a:rPr lang="en-US" sz="2400" dirty="0" smtClean="0">
                <a:latin typeface="Menlo Regular"/>
                <a:cs typeface="Menlo Regular"/>
              </a:rPr>
              <a:t>  }</a:t>
            </a:r>
          </a:p>
          <a:p>
            <a:pPr marL="0" indent="0">
              <a:buNone/>
            </a:pPr>
            <a:r>
              <a:rPr lang="en-US" sz="24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80</a:t>
            </a:fld>
            <a:endParaRPr lang="en-US"/>
          </a:p>
        </p:txBody>
      </p:sp>
    </p:spTree>
    <p:extLst>
      <p:ext uri="{BB962C8B-B14F-4D97-AF65-F5344CB8AC3E}">
        <p14:creationId xmlns:p14="http://schemas.microsoft.com/office/powerpoint/2010/main" val="356283741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Syntactic Requirements on </a:t>
            </a:r>
            <a:r>
              <a:rPr lang="en-US" i="1" dirty="0" smtClean="0"/>
              <a:t>N</a:t>
            </a:r>
            <a:endParaRPr lang="en-US" i="1" dirty="0"/>
          </a:p>
        </p:txBody>
      </p:sp>
      <p:sp>
        <p:nvSpPr>
          <p:cNvPr id="3" name="Content Placeholder 2"/>
          <p:cNvSpPr>
            <a:spLocks noGrp="1"/>
          </p:cNvSpPr>
          <p:nvPr>
            <p:ph idx="1"/>
          </p:nvPr>
        </p:nvSpPr>
        <p:spPr/>
        <p:txBody>
          <a:bodyPr/>
          <a:lstStyle/>
          <a:p>
            <a:r>
              <a:rPr lang="en-US" dirty="0" smtClean="0">
                <a:cs typeface="Menlo Regular"/>
              </a:rPr>
              <a:t>Regular type with</a:t>
            </a:r>
          </a:p>
          <a:p>
            <a:pPr lvl="1"/>
            <a:r>
              <a:rPr lang="en-US" dirty="0" smtClean="0">
                <a:latin typeface="Menlo Regular"/>
                <a:cs typeface="Menlo Regular"/>
              </a:rPr>
              <a:t>half</a:t>
            </a:r>
          </a:p>
          <a:p>
            <a:pPr lvl="1"/>
            <a:r>
              <a:rPr lang="en-US" dirty="0" smtClean="0">
                <a:latin typeface="Menlo Regular"/>
                <a:cs typeface="Menlo Regular"/>
              </a:rPr>
              <a:t>odd</a:t>
            </a:r>
          </a:p>
          <a:p>
            <a:pPr lvl="1"/>
            <a:r>
              <a:rPr lang="en-US" dirty="0" smtClean="0">
                <a:latin typeface="Menlo Regular"/>
                <a:cs typeface="Menlo Regular"/>
              </a:rPr>
              <a:t>== 1</a:t>
            </a:r>
            <a:endParaRPr lang="en-US" dirty="0">
              <a:latin typeface="Menlo Regular"/>
              <a:cs typeface="Menlo Regular"/>
            </a:endParaRPr>
          </a:p>
          <a:p>
            <a:pPr lvl="1"/>
            <a:r>
              <a:rPr lang="en-US" dirty="0" smtClean="0">
                <a:latin typeface="Menlo Regular"/>
                <a:cs typeface="Menlo Regular"/>
              </a:rPr>
              <a:t>copy constructor</a:t>
            </a:r>
          </a:p>
          <a:p>
            <a:pPr lvl="1"/>
            <a:r>
              <a:rPr lang="en-US" dirty="0" smtClean="0">
                <a:latin typeface="Menlo Regular"/>
                <a:cs typeface="Menlo Regular"/>
              </a:rPr>
              <a:t>assignment</a:t>
            </a: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81</a:t>
            </a:fld>
            <a:endParaRPr lang="en-US"/>
          </a:p>
        </p:txBody>
      </p:sp>
    </p:spTree>
    <p:extLst>
      <p:ext uri="{BB962C8B-B14F-4D97-AF65-F5344CB8AC3E}">
        <p14:creationId xmlns:p14="http://schemas.microsoft.com/office/powerpoint/2010/main" val="143939835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Requirements on N</a:t>
            </a:r>
            <a:endParaRPr lang="en-US" dirty="0"/>
          </a:p>
        </p:txBody>
      </p:sp>
      <p:sp>
        <p:nvSpPr>
          <p:cNvPr id="3" name="Content Placeholder 2"/>
          <p:cNvSpPr>
            <a:spLocks noGrp="1"/>
          </p:cNvSpPr>
          <p:nvPr>
            <p:ph idx="1"/>
          </p:nvPr>
        </p:nvSpPr>
        <p:spPr/>
        <p:txBody>
          <a:bodyPr/>
          <a:lstStyle/>
          <a:p>
            <a:pPr marL="0" indent="0">
              <a:buNone/>
            </a:pPr>
            <a:r>
              <a:rPr lang="en-US" sz="2800" dirty="0" smtClean="0">
                <a:latin typeface="Menlo Regular"/>
                <a:cs typeface="Menlo Regular"/>
              </a:rPr>
              <a:t>even(n) =&gt; half(n) + half(n) == n</a:t>
            </a:r>
          </a:p>
          <a:p>
            <a:pPr marL="0" indent="0">
              <a:buNone/>
            </a:pPr>
            <a:r>
              <a:rPr lang="en-US" sz="2800" dirty="0" smtClean="0">
                <a:latin typeface="Menlo Regular"/>
                <a:cs typeface="Menlo Regular"/>
              </a:rPr>
              <a:t>odd(n) =&gt; even(n – 1)</a:t>
            </a:r>
          </a:p>
          <a:p>
            <a:pPr marL="0" indent="0">
              <a:buNone/>
            </a:pPr>
            <a:r>
              <a:rPr lang="en-US" sz="2800" dirty="0" smtClean="0">
                <a:latin typeface="Menlo Regular"/>
                <a:cs typeface="Menlo Regular"/>
              </a:rPr>
              <a:t>odd(n) =&gt; half(n – 1) == half(n)</a:t>
            </a:r>
          </a:p>
          <a:p>
            <a:pPr marL="0" indent="0">
              <a:buNone/>
            </a:pPr>
            <a:r>
              <a:rPr lang="en-US" sz="2800" dirty="0" smtClean="0">
                <a:latin typeface="Menlo Regular"/>
                <a:cs typeface="Menlo Regular"/>
              </a:rPr>
              <a:t>axiom:</a:t>
            </a:r>
          </a:p>
          <a:p>
            <a:pPr marL="0" indent="0">
              <a:buNone/>
            </a:pPr>
            <a:r>
              <a:rPr lang="en-US" sz="2800" dirty="0">
                <a:latin typeface="Menlo Regular"/>
                <a:cs typeface="Menlo Regular"/>
              </a:rPr>
              <a:t> </a:t>
            </a:r>
            <a:r>
              <a:rPr lang="en-US" sz="2800" dirty="0" smtClean="0">
                <a:latin typeface="Menlo Regular"/>
                <a:cs typeface="Menlo Regular"/>
              </a:rPr>
              <a:t>    n</a:t>
            </a:r>
            <a:r>
              <a:rPr lang="en-US" sz="2800" dirty="0">
                <a:latin typeface="Menlo Regular"/>
                <a:cs typeface="Menlo Regular"/>
              </a:rPr>
              <a:t> </a:t>
            </a:r>
            <a:r>
              <a:rPr lang="en-US" sz="2800" dirty="0" smtClean="0">
                <a:latin typeface="Menlo Regular"/>
                <a:cs typeface="Menlo Regular"/>
              </a:rPr>
              <a:t>== 1 || half(n) == 1 || </a:t>
            </a:r>
          </a:p>
          <a:p>
            <a:pPr marL="0" indent="0">
              <a:buNone/>
            </a:pPr>
            <a:r>
              <a:rPr lang="en-US" sz="2800" dirty="0">
                <a:latin typeface="Menlo Regular"/>
                <a:cs typeface="Menlo Regular"/>
              </a:rPr>
              <a:t> </a:t>
            </a:r>
            <a:r>
              <a:rPr lang="en-US" sz="2800" dirty="0" smtClean="0">
                <a:latin typeface="Menlo Regular"/>
                <a:cs typeface="Menlo Regular"/>
              </a:rPr>
              <a:t>       half(half(n)) == 1 || ...</a:t>
            </a:r>
            <a:endParaRPr lang="en-US" sz="2800" dirty="0">
              <a:latin typeface="Menlo Regular"/>
              <a:cs typeface="Menlo Regular"/>
            </a:endParaRPr>
          </a:p>
          <a:p>
            <a:pPr marL="0" indent="0">
              <a:buNone/>
            </a:pPr>
            <a:r>
              <a:rPr lang="en-US" sz="2800" dirty="0" smtClean="0">
                <a:cs typeface="Menlo Regular"/>
              </a:rPr>
              <a:t>What kind of a mathematical concept is N?</a:t>
            </a:r>
            <a:endParaRPr lang="en-US" sz="2800" dirty="0">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82</a:t>
            </a:fld>
            <a:endParaRPr lang="en-US"/>
          </a:p>
        </p:txBody>
      </p:sp>
    </p:spTree>
    <p:extLst>
      <p:ext uri="{BB962C8B-B14F-4D97-AF65-F5344CB8AC3E}">
        <p14:creationId xmlns:p14="http://schemas.microsoft.com/office/powerpoint/2010/main" val="361651415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Disjunctive Requirements  </a:t>
            </a:r>
            <a:endParaRPr lang="en-US" dirty="0"/>
          </a:p>
        </p:txBody>
      </p:sp>
      <p:sp>
        <p:nvSpPr>
          <p:cNvPr id="3" name="Content Placeholder 2"/>
          <p:cNvSpPr>
            <a:spLocks noGrp="1"/>
          </p:cNvSpPr>
          <p:nvPr>
            <p:ph idx="1"/>
          </p:nvPr>
        </p:nvSpPr>
        <p:spPr/>
        <p:txBody>
          <a:bodyPr/>
          <a:lstStyle/>
          <a:p>
            <a:r>
              <a:rPr lang="en-US" dirty="0" smtClean="0"/>
              <a:t>Sometimes we define requirements not through axioms but by defining a set of </a:t>
            </a:r>
            <a:r>
              <a:rPr lang="en-US" i="1" dirty="0" smtClean="0"/>
              <a:t>intended models</a:t>
            </a:r>
            <a:r>
              <a:rPr lang="en-US" dirty="0" smtClean="0"/>
              <a:t> – types on which we want our algorithm to work.</a:t>
            </a:r>
          </a:p>
          <a:p>
            <a:r>
              <a:rPr lang="en-US" dirty="0" smtClean="0"/>
              <a:t>N = {</a:t>
            </a:r>
            <a:r>
              <a:rPr lang="en-US" dirty="0" smtClean="0">
                <a:latin typeface="Menlo Regular"/>
                <a:cs typeface="Menlo Regular"/>
              </a:rPr>
              <a:t>uint8_t, int8_t, ..., uint64_t, int64_t, ...</a:t>
            </a:r>
            <a:r>
              <a:rPr lang="en-US" dirty="0" smtClean="0"/>
              <a:t>}</a:t>
            </a:r>
          </a:p>
          <a:p>
            <a:r>
              <a:rPr lang="en-US" dirty="0" smtClean="0"/>
              <a:t>We will call N </a:t>
            </a:r>
            <a:r>
              <a:rPr lang="en-US" i="1" dirty="0" smtClean="0"/>
              <a:t>Integer.</a:t>
            </a:r>
            <a:endParaRPr lang="en-US" dirty="0"/>
          </a:p>
          <a:p>
            <a:r>
              <a:rPr lang="en-US" dirty="0" smtClean="0"/>
              <a:t>At the end of the course we will be able to define it axiomatically.</a:t>
            </a:r>
          </a:p>
        </p:txBody>
      </p:sp>
      <p:sp>
        <p:nvSpPr>
          <p:cNvPr id="5" name="Slide Number Placeholder 4"/>
          <p:cNvSpPr>
            <a:spLocks noGrp="1"/>
          </p:cNvSpPr>
          <p:nvPr>
            <p:ph type="sldNum" sz="quarter" idx="12"/>
          </p:nvPr>
        </p:nvSpPr>
        <p:spPr/>
        <p:txBody>
          <a:bodyPr/>
          <a:lstStyle/>
          <a:p>
            <a:fld id="{4AA04D0C-89BA-0845-9137-904D20B84DDB}" type="slidenum">
              <a:rPr lang="en-US" smtClean="0"/>
              <a:pPr/>
              <a:t>83</a:t>
            </a:fld>
            <a:endParaRPr lang="en-US"/>
          </a:p>
        </p:txBody>
      </p:sp>
    </p:spTree>
    <p:extLst>
      <p:ext uri="{BB962C8B-B14F-4D97-AF65-F5344CB8AC3E}">
        <p14:creationId xmlns:p14="http://schemas.microsoft.com/office/powerpoint/2010/main" val="75398729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Auxiliary procedures</a:t>
            </a:r>
            <a:endParaRPr lang="en-US" dirty="0"/>
          </a:p>
        </p:txBody>
      </p:sp>
      <p:sp>
        <p:nvSpPr>
          <p:cNvPr id="3" name="Content Placeholder 2"/>
          <p:cNvSpPr>
            <a:spLocks noGrp="1"/>
          </p:cNvSpPr>
          <p:nvPr>
            <p:ph idx="1"/>
          </p:nvPr>
        </p:nvSpPr>
        <p:spPr/>
        <p:txBody>
          <a:bodyPr/>
          <a:lstStyle/>
          <a:p>
            <a:pPr marL="0" indent="0">
              <a:buNone/>
            </a:pPr>
            <a:r>
              <a:rPr lang="en-US" dirty="0">
                <a:latin typeface="Menlo Regular"/>
                <a:cs typeface="Menlo Regular"/>
              </a:rPr>
              <a:t>// poor man’s </a:t>
            </a:r>
            <a:r>
              <a:rPr lang="en-US" dirty="0" smtClean="0">
                <a:latin typeface="Menlo Regular"/>
                <a:cs typeface="Menlo Regular"/>
              </a:rPr>
              <a:t>concepts:</a:t>
            </a:r>
            <a:endParaRPr lang="en-US" dirty="0">
              <a:latin typeface="Menlo Regular"/>
              <a:cs typeface="Menlo Regular"/>
            </a:endParaRPr>
          </a:p>
          <a:p>
            <a:pPr marL="0" indent="0">
              <a:buNone/>
            </a:pPr>
            <a:r>
              <a:rPr lang="en-US" dirty="0">
                <a:latin typeface="Menlo Regular"/>
                <a:cs typeface="Menlo Regular"/>
              </a:rPr>
              <a:t>#define Integer </a:t>
            </a:r>
            <a:r>
              <a:rPr lang="en-US" dirty="0" err="1">
                <a:latin typeface="Menlo Regular"/>
                <a:cs typeface="Menlo Regular"/>
              </a:rPr>
              <a:t>typename</a:t>
            </a:r>
            <a:endParaRPr lang="en-US" dirty="0">
              <a:latin typeface="Menlo Regular"/>
              <a:cs typeface="Menlo Regular"/>
            </a:endParaRPr>
          </a:p>
          <a:p>
            <a:pPr marL="0" indent="0">
              <a:buNone/>
            </a:pPr>
            <a:endParaRPr lang="en-US" dirty="0" smtClean="0">
              <a:latin typeface="Menlo Regular"/>
              <a:cs typeface="Menlo Regular"/>
            </a:endParaRPr>
          </a:p>
          <a:p>
            <a:pPr marL="0" indent="0">
              <a:buNone/>
            </a:pPr>
            <a:r>
              <a:rPr lang="en-US" dirty="0" smtClean="0">
                <a:latin typeface="Menlo Regular"/>
                <a:cs typeface="Menlo Regular"/>
              </a:rPr>
              <a:t>template </a:t>
            </a:r>
            <a:r>
              <a:rPr lang="en-US" dirty="0">
                <a:latin typeface="Menlo Regular"/>
                <a:cs typeface="Menlo Regular"/>
              </a:rPr>
              <a:t>&lt;Integer N</a:t>
            </a:r>
            <a:r>
              <a:rPr lang="en-US" dirty="0" smtClean="0">
                <a:latin typeface="Menlo Regular"/>
                <a:cs typeface="Menlo Regular"/>
              </a:rPr>
              <a:t>&gt;</a:t>
            </a:r>
            <a:endParaRPr lang="en-US" dirty="0">
              <a:latin typeface="Menlo Regular"/>
              <a:cs typeface="Menlo Regular"/>
            </a:endParaRPr>
          </a:p>
          <a:p>
            <a:pPr marL="0" indent="0">
              <a:buNone/>
            </a:pPr>
            <a:r>
              <a:rPr lang="en-US" dirty="0">
                <a:latin typeface="Menlo Regular"/>
                <a:cs typeface="Menlo Regular"/>
              </a:rPr>
              <a:t>N half(N n) </a:t>
            </a:r>
            <a:r>
              <a:rPr lang="en-US" dirty="0" smtClean="0">
                <a:latin typeface="Menlo Regular"/>
                <a:cs typeface="Menlo Regular"/>
              </a:rPr>
              <a:t>{ return </a:t>
            </a:r>
            <a:r>
              <a:rPr lang="en-US" dirty="0">
                <a:latin typeface="Menlo Regular"/>
                <a:cs typeface="Menlo Regular"/>
              </a:rPr>
              <a:t>n &gt;&gt; 1</a:t>
            </a:r>
            <a:r>
              <a:rPr lang="en-US" dirty="0" smtClean="0">
                <a:latin typeface="Menlo Regular"/>
                <a:cs typeface="Menlo Regular"/>
              </a:rPr>
              <a:t>; }</a:t>
            </a:r>
            <a:endParaRPr lang="en-US" dirty="0">
              <a:latin typeface="Menlo Regular"/>
              <a:cs typeface="Menlo Regular"/>
            </a:endParaRPr>
          </a:p>
          <a:p>
            <a:pPr marL="0" indent="0">
              <a:buNone/>
            </a:pPr>
            <a:endParaRPr lang="en-US" dirty="0">
              <a:latin typeface="Menlo Regular"/>
              <a:cs typeface="Menlo Regular"/>
            </a:endParaRPr>
          </a:p>
          <a:p>
            <a:pPr marL="0" indent="0">
              <a:buNone/>
            </a:pPr>
            <a:r>
              <a:rPr lang="en-US" dirty="0">
                <a:latin typeface="Menlo Regular"/>
                <a:cs typeface="Menlo Regular"/>
              </a:rPr>
              <a:t>template &lt;Integer N&gt;</a:t>
            </a:r>
          </a:p>
          <a:p>
            <a:pPr marL="0" indent="0">
              <a:buNone/>
            </a:pPr>
            <a:r>
              <a:rPr lang="en-US" dirty="0" smtClean="0">
                <a:latin typeface="Menlo Regular"/>
                <a:cs typeface="Menlo Regular"/>
              </a:rPr>
              <a:t>bool </a:t>
            </a:r>
            <a:r>
              <a:rPr lang="en-US" dirty="0">
                <a:latin typeface="Menlo Regular"/>
                <a:cs typeface="Menlo Regular"/>
              </a:rPr>
              <a:t>odd(N n) </a:t>
            </a:r>
            <a:r>
              <a:rPr lang="en-US" dirty="0" smtClean="0">
                <a:latin typeface="Menlo Regular"/>
                <a:cs typeface="Menlo Regular"/>
              </a:rPr>
              <a:t>{ return </a:t>
            </a:r>
            <a:r>
              <a:rPr lang="en-US" dirty="0">
                <a:latin typeface="Menlo Regular"/>
                <a:cs typeface="Menlo Regular"/>
              </a:rPr>
              <a:t>n &amp; </a:t>
            </a:r>
            <a:r>
              <a:rPr lang="en-US" dirty="0" smtClean="0">
                <a:latin typeface="Menlo Regular"/>
                <a:cs typeface="Menlo Regular"/>
              </a:rPr>
              <a:t>1; }</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84</a:t>
            </a:fld>
            <a:endParaRPr lang="en-US"/>
          </a:p>
        </p:txBody>
      </p:sp>
    </p:spTree>
    <p:extLst>
      <p:ext uri="{BB962C8B-B14F-4D97-AF65-F5344CB8AC3E}">
        <p14:creationId xmlns:p14="http://schemas.microsoft.com/office/powerpoint/2010/main" val="296699998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multiply_accumulate</a:t>
            </a:r>
            <a:br>
              <a:rPr lang="en-US" dirty="0" smtClean="0">
                <a:latin typeface="Menlo Regular"/>
                <a:cs typeface="Menlo Regular"/>
              </a:rPr>
            </a:br>
            <a:r>
              <a:rPr lang="en-US" dirty="0" smtClean="0">
                <a:latin typeface="+mn-lt"/>
                <a:cs typeface="Times New Roman"/>
              </a:rPr>
              <a:t>for Additive Semigroup</a:t>
            </a:r>
            <a:endParaRPr lang="en-US" dirty="0">
              <a:latin typeface="+mn-lt"/>
              <a:cs typeface="Times New Roman"/>
            </a:endParaRPr>
          </a:p>
        </p:txBody>
      </p:sp>
      <p:sp>
        <p:nvSpPr>
          <p:cNvPr id="3" name="Content Placeholder 2"/>
          <p:cNvSpPr>
            <a:spLocks noGrp="1"/>
          </p:cNvSpPr>
          <p:nvPr>
            <p:ph idx="1"/>
          </p:nvPr>
        </p:nvSpPr>
        <p:spPr/>
        <p:txBody>
          <a:bodyPr/>
          <a:lstStyle/>
          <a:p>
            <a:pPr marL="0" indent="0">
              <a:buNone/>
            </a:pPr>
            <a:r>
              <a:rPr lang="en-US" sz="2000" dirty="0" smtClean="0">
                <a:latin typeface="Menlo Regular"/>
                <a:cs typeface="Menlo Regular"/>
              </a:rPr>
              <a:t>template </a:t>
            </a:r>
          </a:p>
          <a:p>
            <a:pPr marL="0" indent="0">
              <a:buNone/>
            </a:pPr>
            <a:r>
              <a:rPr lang="en-US" sz="2000" dirty="0" smtClean="0">
                <a:latin typeface="Menlo Regular"/>
                <a:cs typeface="Menlo Regular"/>
              </a:rPr>
              <a:t>&lt;NoncommutativeAdditiveSemigroup A, Integer N&gt;</a:t>
            </a:r>
          </a:p>
          <a:p>
            <a:pPr marL="0" indent="0">
              <a:buNone/>
            </a:pPr>
            <a:r>
              <a:rPr lang="en-US" sz="2000" dirty="0" smtClean="0">
                <a:latin typeface="Menlo Regular"/>
                <a:cs typeface="Menlo Regular"/>
              </a:rPr>
              <a:t>A multiply_accumulate_semigroup(A r, N n, A a) {</a:t>
            </a:r>
          </a:p>
          <a:p>
            <a:pPr marL="0" indent="0">
              <a:buNone/>
            </a:pPr>
            <a:r>
              <a:rPr lang="en-US" sz="2000" dirty="0" smtClean="0">
                <a:latin typeface="Menlo Regular"/>
                <a:cs typeface="Menlo Regular"/>
              </a:rPr>
              <a:t>  precondition</a:t>
            </a:r>
            <a:r>
              <a:rPr lang="en-US" sz="2000" dirty="0">
                <a:latin typeface="Menlo Regular"/>
                <a:cs typeface="Menlo Regular"/>
              </a:rPr>
              <a:t>(n </a:t>
            </a:r>
            <a:r>
              <a:rPr lang="en-US" sz="2000" dirty="0" smtClean="0">
                <a:latin typeface="Menlo Regular"/>
                <a:cs typeface="Menlo Regular"/>
              </a:rPr>
              <a:t>&gt;= </a:t>
            </a:r>
            <a:r>
              <a:rPr lang="en-US" sz="2000" dirty="0">
                <a:latin typeface="Menlo Regular"/>
                <a:cs typeface="Menlo Regular"/>
              </a:rPr>
              <a:t>0);</a:t>
            </a:r>
          </a:p>
          <a:p>
            <a:pPr marL="0" indent="0">
              <a:buNone/>
            </a:pPr>
            <a:r>
              <a:rPr lang="en-US" sz="2000" dirty="0" smtClean="0">
                <a:latin typeface="Menlo Regular"/>
                <a:cs typeface="Menlo Regular"/>
              </a:rPr>
              <a:t>  if (n == 0) return r;</a:t>
            </a:r>
          </a:p>
          <a:p>
            <a:pPr marL="0" indent="0">
              <a:buNone/>
            </a:pPr>
            <a:r>
              <a:rPr lang="en-US" sz="2000" dirty="0" smtClean="0">
                <a:latin typeface="Menlo Regular"/>
                <a:cs typeface="Menlo Regular"/>
              </a:rPr>
              <a:t>  while (true) {</a:t>
            </a:r>
          </a:p>
          <a:p>
            <a:pPr marL="0" indent="0">
              <a:buNone/>
            </a:pPr>
            <a:r>
              <a:rPr lang="en-US" sz="2000" dirty="0" smtClean="0">
                <a:latin typeface="Menlo Regular"/>
                <a:cs typeface="Menlo Regular"/>
              </a:rPr>
              <a:t>    if (odd(n)) { </a:t>
            </a:r>
          </a:p>
          <a:p>
            <a:pPr marL="0" indent="0">
              <a:buNone/>
            </a:pPr>
            <a:r>
              <a:rPr lang="en-US" sz="2000" dirty="0" smtClean="0">
                <a:latin typeface="Menlo Regular"/>
                <a:cs typeface="Menlo Regular"/>
              </a:rPr>
              <a:t>      r = r + a;</a:t>
            </a:r>
          </a:p>
          <a:p>
            <a:pPr marL="0" indent="0">
              <a:buNone/>
            </a:pPr>
            <a:r>
              <a:rPr lang="en-US" sz="2000" dirty="0" smtClean="0">
                <a:latin typeface="Menlo Regular"/>
                <a:cs typeface="Menlo Regular"/>
              </a:rPr>
              <a:t>      if (n == 1) return r;</a:t>
            </a:r>
          </a:p>
          <a:p>
            <a:pPr marL="0" indent="0">
              <a:buNone/>
            </a:pPr>
            <a:r>
              <a:rPr lang="en-US" sz="2000" dirty="0" smtClean="0">
                <a:latin typeface="Menlo Regular"/>
                <a:cs typeface="Menlo Regular"/>
              </a:rPr>
              <a:t>    }</a:t>
            </a:r>
          </a:p>
          <a:p>
            <a:pPr marL="0" indent="0">
              <a:buNone/>
            </a:pPr>
            <a:r>
              <a:rPr lang="en-US" sz="2000" dirty="0" smtClean="0">
                <a:latin typeface="Menlo Regular"/>
                <a:cs typeface="Menlo Regular"/>
              </a:rPr>
              <a:t>    n = half(n);</a:t>
            </a:r>
          </a:p>
          <a:p>
            <a:pPr marL="0" indent="0">
              <a:buNone/>
            </a:pPr>
            <a:r>
              <a:rPr lang="en-US" sz="2000" dirty="0" smtClean="0">
                <a:latin typeface="Menlo Regular"/>
                <a:cs typeface="Menlo Regular"/>
              </a:rPr>
              <a:t>    a = a + a;</a:t>
            </a:r>
          </a:p>
          <a:p>
            <a:pPr marL="0" indent="0">
              <a:buNone/>
            </a:pPr>
            <a:r>
              <a:rPr lang="en-US" sz="2000" dirty="0" smtClean="0">
                <a:latin typeface="Menlo Regular"/>
                <a:cs typeface="Menlo Regular"/>
              </a:rPr>
              <a:t>  }</a:t>
            </a:r>
          </a:p>
          <a:p>
            <a:pPr marL="0" indent="0">
              <a:buNone/>
            </a:pPr>
            <a:r>
              <a:rPr lang="en-US" sz="20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85</a:t>
            </a:fld>
            <a:endParaRPr lang="en-US"/>
          </a:p>
        </p:txBody>
      </p:sp>
    </p:spTree>
    <p:extLst>
      <p:ext uri="{BB962C8B-B14F-4D97-AF65-F5344CB8AC3E}">
        <p14:creationId xmlns:p14="http://schemas.microsoft.com/office/powerpoint/2010/main" val="327358889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multiply </a:t>
            </a:r>
            <a:br>
              <a:rPr lang="en-US" dirty="0" smtClean="0">
                <a:latin typeface="Menlo Regular"/>
                <a:cs typeface="Menlo Regular"/>
              </a:rPr>
            </a:br>
            <a:r>
              <a:rPr lang="en-US" dirty="0" smtClean="0">
                <a:cs typeface="Times New Roman"/>
              </a:rPr>
              <a:t>for </a:t>
            </a:r>
            <a:r>
              <a:rPr lang="en-US" dirty="0">
                <a:cs typeface="Times New Roman"/>
              </a:rPr>
              <a:t>Additive Semigroup</a:t>
            </a:r>
            <a:endParaRPr lang="en-US" dirty="0"/>
          </a:p>
        </p:txBody>
      </p:sp>
      <p:sp>
        <p:nvSpPr>
          <p:cNvPr id="3" name="Content Placeholder 2"/>
          <p:cNvSpPr>
            <a:spLocks noGrp="1"/>
          </p:cNvSpPr>
          <p:nvPr>
            <p:ph idx="1"/>
          </p:nvPr>
        </p:nvSpPr>
        <p:spPr/>
        <p:txBody>
          <a:bodyPr/>
          <a:lstStyle/>
          <a:p>
            <a:pPr marL="0" indent="0">
              <a:buNone/>
            </a:pPr>
            <a:r>
              <a:rPr lang="en-US" sz="2000" dirty="0">
                <a:latin typeface="Menlo Regular"/>
                <a:cs typeface="Menlo Regular"/>
              </a:rPr>
              <a:t>template </a:t>
            </a:r>
          </a:p>
          <a:p>
            <a:pPr marL="0" indent="0">
              <a:buNone/>
            </a:pPr>
            <a:r>
              <a:rPr lang="en-US" sz="2000" dirty="0">
                <a:latin typeface="Menlo Regular"/>
                <a:cs typeface="Menlo Regular"/>
              </a:rPr>
              <a:t>&lt;NoncommutativeAdditiveSemigroup A, Integer N&gt;</a:t>
            </a:r>
          </a:p>
          <a:p>
            <a:pPr marL="0" indent="0">
              <a:buNone/>
            </a:pPr>
            <a:r>
              <a:rPr lang="en-US" sz="2000" dirty="0" smtClean="0">
                <a:latin typeface="Menlo Regular"/>
                <a:cs typeface="Menlo Regular"/>
              </a:rPr>
              <a:t>A multiply_semigroup(N n, A a) {</a:t>
            </a:r>
          </a:p>
          <a:p>
            <a:pPr marL="0" indent="0">
              <a:buNone/>
            </a:pPr>
            <a:r>
              <a:rPr lang="en-US" sz="2000" dirty="0" smtClean="0">
                <a:latin typeface="Menlo Regular"/>
                <a:cs typeface="Menlo Regular"/>
              </a:rPr>
              <a:t>  precondition</a:t>
            </a:r>
            <a:r>
              <a:rPr lang="en-US" sz="2000" dirty="0">
                <a:latin typeface="Menlo Regular"/>
                <a:cs typeface="Menlo Regular"/>
              </a:rPr>
              <a:t>(n &gt; 0)</a:t>
            </a:r>
            <a:r>
              <a:rPr lang="en-US" sz="2000" dirty="0" smtClean="0">
                <a:latin typeface="Menlo Regular"/>
                <a:cs typeface="Menlo Regular"/>
              </a:rPr>
              <a:t>;</a:t>
            </a:r>
          </a:p>
          <a:p>
            <a:pPr marL="0" indent="0">
              <a:buNone/>
            </a:pPr>
            <a:r>
              <a:rPr lang="en-US" sz="2000" dirty="0" smtClean="0">
                <a:latin typeface="Menlo Regular"/>
                <a:cs typeface="Menlo Regular"/>
              </a:rPr>
              <a:t>  while (!odd(n)) {</a:t>
            </a:r>
          </a:p>
          <a:p>
            <a:pPr marL="0" indent="0">
              <a:buNone/>
            </a:pPr>
            <a:r>
              <a:rPr lang="en-US" sz="2000" dirty="0" smtClean="0">
                <a:latin typeface="Menlo Regular"/>
                <a:cs typeface="Menlo Regular"/>
              </a:rPr>
              <a:t>    a = a + a;</a:t>
            </a:r>
          </a:p>
          <a:p>
            <a:pPr marL="0" indent="0">
              <a:buNone/>
            </a:pPr>
            <a:r>
              <a:rPr lang="en-US" sz="2000" dirty="0" smtClean="0">
                <a:latin typeface="Menlo Regular"/>
                <a:cs typeface="Menlo Regular"/>
              </a:rPr>
              <a:t>    n = half(n);</a:t>
            </a:r>
          </a:p>
          <a:p>
            <a:pPr marL="0" indent="0">
              <a:buNone/>
            </a:pPr>
            <a:r>
              <a:rPr lang="en-US" sz="2000" dirty="0" smtClean="0">
                <a:latin typeface="Menlo Regular"/>
                <a:cs typeface="Menlo Regular"/>
              </a:rPr>
              <a:t>  }</a:t>
            </a:r>
          </a:p>
          <a:p>
            <a:pPr marL="0" indent="0">
              <a:buNone/>
            </a:pPr>
            <a:r>
              <a:rPr lang="en-US" sz="2000" dirty="0" smtClean="0">
                <a:latin typeface="Menlo Regular"/>
                <a:cs typeface="Menlo Regular"/>
              </a:rPr>
              <a:t>  if (n == 1) return a;</a:t>
            </a:r>
          </a:p>
          <a:p>
            <a:pPr marL="0" indent="0">
              <a:buNone/>
            </a:pPr>
            <a:r>
              <a:rPr lang="en-US" sz="2000" dirty="0" smtClean="0">
                <a:latin typeface="Menlo Regular"/>
                <a:cs typeface="Menlo Regular"/>
              </a:rPr>
              <a:t>  return </a:t>
            </a:r>
            <a:r>
              <a:rPr lang="en-US" sz="2000" dirty="0" err="1" smtClean="0">
                <a:latin typeface="Menlo Regular"/>
                <a:cs typeface="Menlo Regular"/>
              </a:rPr>
              <a:t>multiply_accumulate_semigroup</a:t>
            </a:r>
            <a:r>
              <a:rPr lang="en-US" sz="2000" dirty="0" smtClean="0">
                <a:latin typeface="Menlo Regular"/>
                <a:cs typeface="Menlo Regular"/>
              </a:rPr>
              <a:t>(a, half(n),</a:t>
            </a:r>
          </a:p>
          <a:p>
            <a:pPr marL="0" indent="0">
              <a:buNone/>
            </a:pPr>
            <a:r>
              <a:rPr lang="en-US" sz="2000" dirty="0">
                <a:latin typeface="Menlo Regular"/>
                <a:cs typeface="Menlo Regular"/>
              </a:rPr>
              <a:t> </a:t>
            </a:r>
            <a:r>
              <a:rPr lang="en-US" sz="2000" dirty="0" smtClean="0">
                <a:latin typeface="Menlo Regular"/>
                <a:cs typeface="Menlo Regular"/>
              </a:rPr>
              <a:t>                                      a + a);</a:t>
            </a:r>
          </a:p>
          <a:p>
            <a:pPr marL="0" indent="0">
              <a:buNone/>
            </a:pPr>
            <a:r>
              <a:rPr lang="en-US" sz="2000" dirty="0" smtClean="0">
                <a:latin typeface="Menlo Regular"/>
                <a:cs typeface="Menlo Regular"/>
              </a:rPr>
              <a:t>}</a:t>
            </a:r>
            <a:endParaRPr lang="en-US" sz="20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86</a:t>
            </a:fld>
            <a:endParaRPr lang="en-US"/>
          </a:p>
        </p:txBody>
      </p:sp>
    </p:spTree>
    <p:extLst>
      <p:ext uri="{BB962C8B-B14F-4D97-AF65-F5344CB8AC3E}">
        <p14:creationId xmlns:p14="http://schemas.microsoft.com/office/powerpoint/2010/main" val="186085092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dirty="0" smtClean="0">
                <a:latin typeface="Menlo Regular"/>
                <a:cs typeface="Menlo Regular"/>
              </a:rPr>
              <a:t>n &gt; 0 </a:t>
            </a:r>
            <a:r>
              <a:rPr lang="en-US" dirty="0" smtClean="0">
                <a:cs typeface="Menlo Regular"/>
              </a:rPr>
              <a:t>not</a:t>
            </a:r>
            <a:r>
              <a:rPr lang="en-US" dirty="0" smtClean="0">
                <a:latin typeface="Menlo Regular"/>
                <a:cs typeface="Menlo Regular"/>
              </a:rPr>
              <a:t> n &gt;= 0</a:t>
            </a:r>
            <a:r>
              <a:rPr lang="en-US" dirty="0" smtClean="0"/>
              <a:t>?</a:t>
            </a:r>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33600"/>
            <a:ext cx="7480300" cy="482600"/>
          </a:xfrm>
          <a:prstGeom prst="rect">
            <a:avLst/>
          </a:prstGeom>
        </p:spPr>
      </p:pic>
      <p:sp>
        <p:nvSpPr>
          <p:cNvPr id="7" name="TextBox 6"/>
          <p:cNvSpPr txBox="1"/>
          <p:nvPr/>
        </p:nvSpPr>
        <p:spPr>
          <a:xfrm>
            <a:off x="838200" y="3048000"/>
            <a:ext cx="7315200" cy="461665"/>
          </a:xfrm>
          <a:prstGeom prst="rect">
            <a:avLst/>
          </a:prstGeom>
          <a:noFill/>
        </p:spPr>
        <p:txBody>
          <a:bodyPr wrap="square" rtlCol="0">
            <a:spAutoFit/>
          </a:bodyPr>
          <a:lstStyle/>
          <a:p>
            <a:pPr marL="285750" indent="-285750">
              <a:buFont typeface="Arial"/>
              <a:buChar char="•"/>
            </a:pPr>
            <a:r>
              <a:rPr lang="en-US" dirty="0"/>
              <a:t> </a:t>
            </a:r>
            <a:r>
              <a:rPr lang="en-US" dirty="0" smtClean="0"/>
              <a:t>   </a:t>
            </a:r>
            <a:r>
              <a:rPr lang="en-US" sz="2400" dirty="0" smtClean="0"/>
              <a:t>      is  the  right additive identity</a:t>
            </a:r>
            <a:endParaRPr lang="en-US" sz="2400" dirty="0"/>
          </a:p>
        </p:txBody>
      </p:sp>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784600"/>
            <a:ext cx="7480300" cy="482600"/>
          </a:xfrm>
          <a:prstGeom prst="rect">
            <a:avLst/>
          </a:prstGeom>
        </p:spPr>
      </p:pic>
      <p:sp>
        <p:nvSpPr>
          <p:cNvPr id="9" name="TextBox 8"/>
          <p:cNvSpPr txBox="1"/>
          <p:nvPr/>
        </p:nvSpPr>
        <p:spPr>
          <a:xfrm>
            <a:off x="838200" y="4643735"/>
            <a:ext cx="7315200" cy="1938992"/>
          </a:xfrm>
          <a:prstGeom prst="rect">
            <a:avLst/>
          </a:prstGeom>
          <a:noFill/>
        </p:spPr>
        <p:txBody>
          <a:bodyPr wrap="square" rtlCol="0">
            <a:spAutoFit/>
          </a:bodyPr>
          <a:lstStyle/>
          <a:p>
            <a:pPr marL="285750" indent="-285750">
              <a:buFont typeface="Arial"/>
              <a:buChar char="•"/>
            </a:pPr>
            <a:r>
              <a:rPr lang="en-US" dirty="0"/>
              <a:t> </a:t>
            </a:r>
            <a:r>
              <a:rPr lang="en-US" dirty="0" smtClean="0"/>
              <a:t>          </a:t>
            </a:r>
            <a:r>
              <a:rPr lang="en-US" sz="2400" dirty="0" smtClean="0"/>
              <a:t>is  the left additive identity</a:t>
            </a:r>
          </a:p>
          <a:p>
            <a:pPr marL="285750" indent="-285750">
              <a:buFont typeface="Arial"/>
              <a:buChar char="•"/>
            </a:pPr>
            <a:endParaRPr lang="en-US" sz="2400" dirty="0"/>
          </a:p>
          <a:p>
            <a:pPr marL="285750" indent="-285750">
              <a:buFont typeface="Arial"/>
              <a:buChar char="•"/>
            </a:pPr>
            <a:r>
              <a:rPr lang="en-US" sz="2400" dirty="0" smtClean="0"/>
              <a:t>        is the additive identity, a zero</a:t>
            </a:r>
          </a:p>
          <a:p>
            <a:pPr marL="285750" indent="-285750">
              <a:buFont typeface="Arial"/>
              <a:buChar char="•"/>
            </a:pPr>
            <a:endParaRPr lang="en-US" sz="2400" dirty="0"/>
          </a:p>
          <a:p>
            <a:pPr marL="285750" indent="-285750">
              <a:buFont typeface="Arial"/>
              <a:buChar char="•"/>
            </a:pPr>
            <a:r>
              <a:rPr lang="en-US" sz="2400" dirty="0" smtClean="0"/>
              <a:t>A semigroup might not have an identity</a:t>
            </a:r>
            <a:endParaRPr lang="en-US" sz="2400" dirty="0"/>
          </a:p>
        </p:txBody>
      </p:sp>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889" y="3098339"/>
            <a:ext cx="419100" cy="3302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234" y="4699000"/>
            <a:ext cx="419100" cy="33020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5410200"/>
            <a:ext cx="419100" cy="330200"/>
          </a:xfrm>
          <a:prstGeom prst="rect">
            <a:avLst/>
          </a:prstGeom>
        </p:spPr>
      </p:pic>
      <p:sp>
        <p:nvSpPr>
          <p:cNvPr id="15" name="Slide Number Placeholder 14"/>
          <p:cNvSpPr>
            <a:spLocks noGrp="1"/>
          </p:cNvSpPr>
          <p:nvPr>
            <p:ph type="sldNum" sz="quarter" idx="12"/>
          </p:nvPr>
        </p:nvSpPr>
        <p:spPr/>
        <p:txBody>
          <a:bodyPr/>
          <a:lstStyle/>
          <a:p>
            <a:fld id="{4AA04D0C-89BA-0845-9137-904D20B84DDB}" type="slidenum">
              <a:rPr lang="en-US" smtClean="0"/>
              <a:pPr/>
              <a:t>87</a:t>
            </a:fld>
            <a:endParaRPr lang="en-US"/>
          </a:p>
        </p:txBody>
      </p:sp>
    </p:spTree>
    <p:extLst>
      <p:ext uri="{BB962C8B-B14F-4D97-AF65-F5344CB8AC3E}">
        <p14:creationId xmlns:p14="http://schemas.microsoft.com/office/powerpoint/2010/main" val="387135833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Monoids</a:t>
            </a:r>
            <a:endParaRPr lang="en-US" dirty="0"/>
          </a:p>
        </p:txBody>
      </p:sp>
      <p:sp>
        <p:nvSpPr>
          <p:cNvPr id="3" name="Content Placeholder 2"/>
          <p:cNvSpPr>
            <a:spLocks noGrp="1"/>
          </p:cNvSpPr>
          <p:nvPr>
            <p:ph idx="1"/>
          </p:nvPr>
        </p:nvSpPr>
        <p:spPr/>
        <p:txBody>
          <a:bodyPr/>
          <a:lstStyle/>
          <a:p>
            <a:r>
              <a:rPr lang="en-US" i="1" dirty="0" smtClean="0"/>
              <a:t>Monoid</a:t>
            </a:r>
            <a:r>
              <a:rPr lang="en-US" dirty="0" smtClean="0"/>
              <a:t> is a semigroup that contains an identity element </a:t>
            </a:r>
            <a:r>
              <a:rPr lang="en-US" i="1" dirty="0" smtClean="0"/>
              <a:t>id</a:t>
            </a:r>
            <a:r>
              <a:rPr lang="en-US" dirty="0" smtClean="0"/>
              <a:t>:</a:t>
            </a:r>
          </a:p>
          <a:p>
            <a:pPr marL="0" indent="0">
              <a:buNone/>
            </a:pPr>
            <a:endParaRPr lang="en-US" dirty="0" smtClean="0"/>
          </a:p>
          <a:p>
            <a:endParaRPr lang="en-US" dirty="0"/>
          </a:p>
          <a:p>
            <a:r>
              <a:rPr lang="en-US" i="1" dirty="0" smtClean="0"/>
              <a:t>Additive monoid </a:t>
            </a:r>
            <a:r>
              <a:rPr lang="en-US" dirty="0" smtClean="0"/>
              <a:t>is an additive semigroup where the identity element is </a:t>
            </a:r>
            <a:r>
              <a:rPr lang="en-US" i="1" dirty="0" smtClean="0"/>
              <a:t>0</a:t>
            </a:r>
            <a:r>
              <a:rPr lang="en-US" dirty="0"/>
              <a:t>:</a:t>
            </a:r>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185" y="2921000"/>
            <a:ext cx="3517900" cy="355600"/>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5086508"/>
            <a:ext cx="3467100" cy="368300"/>
          </a:xfrm>
          <a:prstGeom prst="rect">
            <a:avLst/>
          </a:prstGeom>
        </p:spPr>
      </p:pic>
      <p:sp>
        <p:nvSpPr>
          <p:cNvPr id="8" name="Slide Number Placeholder 7"/>
          <p:cNvSpPr>
            <a:spLocks noGrp="1"/>
          </p:cNvSpPr>
          <p:nvPr>
            <p:ph type="sldNum" sz="quarter" idx="12"/>
          </p:nvPr>
        </p:nvSpPr>
        <p:spPr/>
        <p:txBody>
          <a:bodyPr/>
          <a:lstStyle/>
          <a:p>
            <a:fld id="{4AA04D0C-89BA-0845-9137-904D20B84DDB}" type="slidenum">
              <a:rPr lang="en-US" smtClean="0"/>
              <a:pPr/>
              <a:t>88</a:t>
            </a:fld>
            <a:endParaRPr lang="en-US"/>
          </a:p>
        </p:txBody>
      </p:sp>
    </p:spTree>
    <p:extLst>
      <p:ext uri="{BB962C8B-B14F-4D97-AF65-F5344CB8AC3E}">
        <p14:creationId xmlns:p14="http://schemas.microsoft.com/office/powerpoint/2010/main" val="279492122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Menlo Regular"/>
              </a:rPr>
              <a:t>Monoid</a:t>
            </a:r>
            <a:r>
              <a:rPr lang="en-US" dirty="0">
                <a:cs typeface="Menlo Regular"/>
              </a:rPr>
              <a:t> </a:t>
            </a:r>
            <a:r>
              <a:rPr lang="en-US" dirty="0" smtClean="0">
                <a:latin typeface="Menlo Regular"/>
                <a:cs typeface="Menlo Regular"/>
              </a:rPr>
              <a:t>multiply</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000" dirty="0" smtClean="0">
                <a:latin typeface="Menlo Regular"/>
                <a:cs typeface="Menlo Regular"/>
              </a:rPr>
              <a:t>template &lt;</a:t>
            </a:r>
            <a:r>
              <a:rPr lang="en-US" sz="2000" dirty="0" err="1" smtClean="0">
                <a:latin typeface="Menlo Regular"/>
                <a:cs typeface="Menlo Regular"/>
              </a:rPr>
              <a:t>NoncommutativeAdditiveMonoid</a:t>
            </a:r>
            <a:r>
              <a:rPr lang="en-US" sz="2000" dirty="0" smtClean="0">
                <a:latin typeface="Menlo Regular"/>
                <a:cs typeface="Menlo Regular"/>
              </a:rPr>
              <a:t> A, Integer N&gt;</a:t>
            </a:r>
          </a:p>
          <a:p>
            <a:pPr marL="0" indent="0">
              <a:buNone/>
            </a:pPr>
            <a:r>
              <a:rPr lang="en-US" sz="2000" dirty="0" smtClean="0">
                <a:latin typeface="Menlo Regular"/>
                <a:cs typeface="Menlo Regular"/>
              </a:rPr>
              <a:t>A multiply_monoid(N n, A a) {</a:t>
            </a:r>
          </a:p>
          <a:p>
            <a:pPr marL="0" indent="0">
              <a:buNone/>
            </a:pPr>
            <a:r>
              <a:rPr lang="en-US" sz="2000" dirty="0" smtClean="0">
                <a:latin typeface="Menlo Regular"/>
                <a:cs typeface="Menlo Regular"/>
              </a:rPr>
              <a:t>  precondition(n &gt;= 0);</a:t>
            </a:r>
          </a:p>
          <a:p>
            <a:pPr marL="0" indent="0">
              <a:buNone/>
            </a:pPr>
            <a:r>
              <a:rPr lang="en-US" sz="2000" dirty="0" smtClean="0">
                <a:latin typeface="Menlo Regular"/>
                <a:cs typeface="Menlo Regular"/>
              </a:rPr>
              <a:t>  if (n == 0) return A(0);</a:t>
            </a:r>
          </a:p>
          <a:p>
            <a:pPr marL="0" indent="0">
              <a:buNone/>
            </a:pPr>
            <a:r>
              <a:rPr lang="en-US" sz="2000" dirty="0" smtClean="0">
                <a:latin typeface="Menlo Regular"/>
                <a:cs typeface="Menlo Regular"/>
              </a:rPr>
              <a:t>  </a:t>
            </a:r>
            <a:r>
              <a:rPr lang="en-US" sz="2000" dirty="0">
                <a:latin typeface="Menlo Regular"/>
                <a:cs typeface="Menlo Regular"/>
              </a:rPr>
              <a:t>return </a:t>
            </a:r>
            <a:r>
              <a:rPr lang="en-US" sz="2000" dirty="0" smtClean="0">
                <a:latin typeface="Menlo Regular"/>
                <a:cs typeface="Menlo Regular"/>
              </a:rPr>
              <a:t>multiply_semigroup(n, a);</a:t>
            </a:r>
          </a:p>
          <a:p>
            <a:pPr marL="0" indent="0">
              <a:buNone/>
            </a:pPr>
            <a:r>
              <a:rPr lang="en-US" sz="20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89</a:t>
            </a:fld>
            <a:endParaRPr lang="en-US"/>
          </a:p>
        </p:txBody>
      </p:sp>
    </p:spTree>
    <p:extLst>
      <p:ext uri="{BB962C8B-B14F-4D97-AF65-F5344CB8AC3E}">
        <p14:creationId xmlns:p14="http://schemas.microsoft.com/office/powerpoint/2010/main" val="14857345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The Auxiliary Text: </a:t>
            </a:r>
            <a:r>
              <a:rPr lang="en-US" i="1" dirty="0" err="1" smtClean="0"/>
              <a:t>EoP</a:t>
            </a:r>
            <a:endParaRPr lang="en-US" i="1" dirty="0"/>
          </a:p>
        </p:txBody>
      </p:sp>
      <p:pic>
        <p:nvPicPr>
          <p:cNvPr id="6" name="Content Placeholder 5"/>
          <p:cNvPicPr>
            <a:picLocks noGrp="1" noChangeAspect="1"/>
          </p:cNvPicPr>
          <p:nvPr>
            <p:ph idx="1"/>
          </p:nvPr>
        </p:nvPicPr>
        <p:blipFill>
          <a:blip r:embed="rId3"/>
          <a:srcRect l="-82309" r="-82309"/>
          <a:stretch>
            <a:fillRect/>
          </a:stretch>
        </p:blipFill>
        <p:spPr/>
      </p:pic>
      <p:pic>
        <p:nvPicPr>
          <p:cNvPr id="3" name="Picture 2" descr="20004665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038600"/>
            <a:ext cx="1858870" cy="2590800"/>
          </a:xfrm>
          <a:prstGeom prst="rect">
            <a:avLst/>
          </a:prstGeom>
        </p:spPr>
      </p:pic>
      <p:pic>
        <p:nvPicPr>
          <p:cNvPr id="4" name="Picture 3"/>
          <p:cNvPicPr>
            <a:picLocks noChangeAspect="1"/>
          </p:cNvPicPr>
          <p:nvPr/>
        </p:nvPicPr>
        <p:blipFill>
          <a:blip r:embed="rId5"/>
          <a:stretch>
            <a:fillRect/>
          </a:stretch>
        </p:blipFill>
        <p:spPr>
          <a:xfrm>
            <a:off x="6400800" y="1295400"/>
            <a:ext cx="1813560" cy="2590800"/>
          </a:xfrm>
          <a:prstGeom prst="rect">
            <a:avLst/>
          </a:prstGeom>
        </p:spPr>
      </p:pic>
      <p:pic>
        <p:nvPicPr>
          <p:cNvPr id="5" name="Picture 4"/>
          <p:cNvPicPr>
            <a:picLocks noChangeAspect="1"/>
          </p:cNvPicPr>
          <p:nvPr/>
        </p:nvPicPr>
        <p:blipFill>
          <a:blip r:embed="rId6"/>
          <a:stretch>
            <a:fillRect/>
          </a:stretch>
        </p:blipFill>
        <p:spPr>
          <a:xfrm>
            <a:off x="304800" y="1447800"/>
            <a:ext cx="2667000" cy="2667000"/>
          </a:xfrm>
          <a:prstGeom prst="rect">
            <a:avLst/>
          </a:prstGeom>
        </p:spPr>
      </p:pic>
      <p:pic>
        <p:nvPicPr>
          <p:cNvPr id="7" name="Picture 6"/>
          <p:cNvPicPr>
            <a:picLocks noChangeAspect="1"/>
          </p:cNvPicPr>
          <p:nvPr/>
        </p:nvPicPr>
        <p:blipFill>
          <a:blip r:embed="rId7"/>
          <a:stretch>
            <a:fillRect/>
          </a:stretch>
        </p:blipFill>
        <p:spPr>
          <a:xfrm>
            <a:off x="685800" y="4191000"/>
            <a:ext cx="1752600" cy="2569796"/>
          </a:xfrm>
          <a:prstGeom prst="rect">
            <a:avLst/>
          </a:prstGeom>
        </p:spPr>
      </p:pic>
      <p:sp>
        <p:nvSpPr>
          <p:cNvPr id="9" name="Slide Number Placeholder 8"/>
          <p:cNvSpPr>
            <a:spLocks noGrp="1"/>
          </p:cNvSpPr>
          <p:nvPr>
            <p:ph type="sldNum" sz="quarter" idx="12"/>
          </p:nvPr>
        </p:nvSpPr>
        <p:spPr/>
        <p:txBody>
          <a:bodyPr/>
          <a:lstStyle/>
          <a:p>
            <a:fld id="{4AA04D0C-89BA-0845-9137-904D20B84DDB}" type="slidenum">
              <a:rPr lang="en-US" smtClean="0"/>
              <a:pPr/>
              <a:t>9</a:t>
            </a:fld>
            <a:endParaRPr lang="en-US"/>
          </a:p>
        </p:txBody>
      </p:sp>
    </p:spTree>
    <p:extLst>
      <p:ext uri="{BB962C8B-B14F-4D97-AF65-F5344CB8AC3E}">
        <p14:creationId xmlns:p14="http://schemas.microsoft.com/office/powerpoint/2010/main" val="184677169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a:t>
            </a:r>
            <a:endParaRPr lang="en-US" dirty="0"/>
          </a:p>
        </p:txBody>
      </p:sp>
      <p:sp>
        <p:nvSpPr>
          <p:cNvPr id="3" name="Content Placeholder 2"/>
          <p:cNvSpPr>
            <a:spLocks noGrp="1"/>
          </p:cNvSpPr>
          <p:nvPr>
            <p:ph idx="1"/>
          </p:nvPr>
        </p:nvSpPr>
        <p:spPr/>
        <p:txBody>
          <a:bodyPr/>
          <a:lstStyle/>
          <a:p>
            <a:r>
              <a:rPr lang="en-US" i="1" dirty="0" smtClean="0"/>
              <a:t>Group</a:t>
            </a:r>
            <a:r>
              <a:rPr lang="en-US" dirty="0" smtClean="0"/>
              <a:t> is a monoid with inverse operation</a:t>
            </a:r>
          </a:p>
          <a:p>
            <a:endParaRPr lang="en-US" dirty="0"/>
          </a:p>
          <a:p>
            <a:pPr marL="0" indent="0">
              <a:buNone/>
            </a:pPr>
            <a:endParaRPr lang="en-US" dirty="0" smtClean="0"/>
          </a:p>
          <a:p>
            <a:r>
              <a:rPr lang="en-US" i="1" dirty="0" smtClean="0"/>
              <a:t>Additive group </a:t>
            </a:r>
            <a:r>
              <a:rPr lang="en-US" dirty="0" smtClean="0"/>
              <a:t>is an additive monoid with unary – (minus) such that</a:t>
            </a:r>
            <a:endParaRPr lang="en-US" dirty="0"/>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04" y="2571538"/>
            <a:ext cx="5422900" cy="482600"/>
          </a:xfrm>
          <a:prstGeom prst="rect">
            <a:avLst/>
          </a:prstGeom>
        </p:spPr>
      </p:pic>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4758799"/>
            <a:ext cx="4229100" cy="368300"/>
          </a:xfrm>
          <a:prstGeom prst="rect">
            <a:avLst/>
          </a:prstGeom>
        </p:spPr>
      </p:pic>
      <p:sp>
        <p:nvSpPr>
          <p:cNvPr id="10" name="Slide Number Placeholder 9"/>
          <p:cNvSpPr>
            <a:spLocks noGrp="1"/>
          </p:cNvSpPr>
          <p:nvPr>
            <p:ph type="sldNum" sz="quarter" idx="12"/>
          </p:nvPr>
        </p:nvSpPr>
        <p:spPr/>
        <p:txBody>
          <a:bodyPr/>
          <a:lstStyle/>
          <a:p>
            <a:fld id="{4AA04D0C-89BA-0845-9137-904D20B84DDB}" type="slidenum">
              <a:rPr lang="en-US" smtClean="0"/>
              <a:pPr/>
              <a:t>90</a:t>
            </a:fld>
            <a:endParaRPr lang="en-US"/>
          </a:p>
        </p:txBody>
      </p:sp>
    </p:spTree>
    <p:extLst>
      <p:ext uri="{BB962C8B-B14F-4D97-AF65-F5344CB8AC3E}">
        <p14:creationId xmlns:p14="http://schemas.microsoft.com/office/powerpoint/2010/main" val="253507671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cs typeface="Menlo Regular"/>
              </a:rPr>
              <a:t>“</a:t>
            </a:r>
            <a:r>
              <a:rPr lang="ru-RU" sz="3600" dirty="0" smtClean="0"/>
              <a:t>А</a:t>
            </a:r>
            <a:r>
              <a:rPr lang="en-US" sz="3600" dirty="0" smtClean="0"/>
              <a:t> </a:t>
            </a:r>
            <a:r>
              <a:rPr lang="en-US" sz="3600" dirty="0"/>
              <a:t>new </a:t>
            </a:r>
            <a:r>
              <a:rPr lang="en-US" sz="3600" dirty="0" smtClean="0"/>
              <a:t>star </a:t>
            </a:r>
            <a:r>
              <a:rPr lang="en-US" sz="3600" dirty="0"/>
              <a:t>of unimaginable brightness </a:t>
            </a:r>
            <a:r>
              <a:rPr lang="en-US" sz="3600" dirty="0" smtClean="0"/>
              <a:t>in </a:t>
            </a:r>
            <a:r>
              <a:rPr lang="en-US" sz="3600" dirty="0"/>
              <a:t>the heavens of </a:t>
            </a:r>
            <a:r>
              <a:rPr lang="en-US" sz="3600" dirty="0" smtClean="0"/>
              <a:t>pure mathematics”</a:t>
            </a:r>
            <a:endParaRPr lang="en-US" sz="3600" dirty="0"/>
          </a:p>
        </p:txBody>
      </p:sp>
      <p:pic>
        <p:nvPicPr>
          <p:cNvPr id="5" name="Content Placeholder 4"/>
          <p:cNvPicPr>
            <a:picLocks noGrp="1" noChangeAspect="1"/>
          </p:cNvPicPr>
          <p:nvPr>
            <p:ph idx="1"/>
          </p:nvPr>
        </p:nvPicPr>
        <p:blipFill>
          <a:blip r:embed="rId3"/>
          <a:srcRect t="7263" b="7263"/>
          <a:stretch>
            <a:fillRect/>
          </a:stretch>
        </p:blipFill>
        <p:spPr/>
      </p:pic>
      <p:sp>
        <p:nvSpPr>
          <p:cNvPr id="4" name="Slide Number Placeholder 3"/>
          <p:cNvSpPr>
            <a:spLocks noGrp="1"/>
          </p:cNvSpPr>
          <p:nvPr>
            <p:ph type="sldNum" sz="quarter" idx="12"/>
          </p:nvPr>
        </p:nvSpPr>
        <p:spPr/>
        <p:txBody>
          <a:bodyPr/>
          <a:lstStyle/>
          <a:p>
            <a:fld id="{4AA04D0C-89BA-0845-9137-904D20B84DDB}" type="slidenum">
              <a:rPr lang="en-US" smtClean="0"/>
              <a:pPr/>
              <a:t>91</a:t>
            </a:fld>
            <a:endParaRPr lang="en-US"/>
          </a:p>
        </p:txBody>
      </p:sp>
    </p:spTree>
    <p:extLst>
      <p:ext uri="{BB962C8B-B14F-4D97-AF65-F5344CB8AC3E}">
        <p14:creationId xmlns:p14="http://schemas.microsoft.com/office/powerpoint/2010/main" val="313416694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Menlo Regular"/>
              </a:rPr>
              <a:t>Group </a:t>
            </a:r>
            <a:r>
              <a:rPr lang="en-US" dirty="0" smtClean="0">
                <a:latin typeface="Menlo Regular"/>
                <a:cs typeface="Menlo Regular"/>
              </a:rPr>
              <a:t>multiply</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000" dirty="0" smtClean="0">
                <a:latin typeface="Menlo Regular"/>
                <a:cs typeface="Menlo Regular"/>
              </a:rPr>
              <a:t>template &lt;AdditiveGroup A, SignedInteger N&gt;</a:t>
            </a:r>
          </a:p>
          <a:p>
            <a:pPr marL="0" indent="0">
              <a:buNone/>
            </a:pPr>
            <a:r>
              <a:rPr lang="en-US" sz="2000" dirty="0" smtClean="0">
                <a:latin typeface="Menlo Regular"/>
                <a:cs typeface="Menlo Regular"/>
              </a:rPr>
              <a:t>A multiply_group(N n, A a) {</a:t>
            </a:r>
          </a:p>
          <a:p>
            <a:pPr marL="0" indent="0">
              <a:buNone/>
            </a:pPr>
            <a:r>
              <a:rPr lang="en-US" sz="2000" dirty="0" smtClean="0">
                <a:latin typeface="Menlo Regular"/>
                <a:cs typeface="Menlo Regular"/>
              </a:rPr>
              <a:t>  if (n &lt; 0) {</a:t>
            </a:r>
          </a:p>
          <a:p>
            <a:pPr marL="0" indent="0">
              <a:buNone/>
            </a:pPr>
            <a:r>
              <a:rPr lang="en-US" sz="2000" dirty="0" smtClean="0">
                <a:latin typeface="Menlo Regular"/>
                <a:cs typeface="Menlo Regular"/>
              </a:rPr>
              <a:t>    n = -n;</a:t>
            </a:r>
          </a:p>
          <a:p>
            <a:pPr marL="0" indent="0">
              <a:buNone/>
            </a:pPr>
            <a:r>
              <a:rPr lang="en-US" sz="2000" dirty="0">
                <a:latin typeface="Menlo Regular"/>
                <a:cs typeface="Menlo Regular"/>
              </a:rPr>
              <a:t> </a:t>
            </a:r>
            <a:r>
              <a:rPr lang="en-US" sz="2000" dirty="0" smtClean="0">
                <a:latin typeface="Menlo Regular"/>
                <a:cs typeface="Menlo Regular"/>
              </a:rPr>
              <a:t>   a = -a;</a:t>
            </a:r>
          </a:p>
          <a:p>
            <a:pPr marL="0" indent="0">
              <a:buNone/>
            </a:pPr>
            <a:r>
              <a:rPr lang="en-US" sz="2000" dirty="0">
                <a:latin typeface="Menlo Regular"/>
                <a:cs typeface="Menlo Regular"/>
              </a:rPr>
              <a:t> </a:t>
            </a:r>
            <a:r>
              <a:rPr lang="en-US" sz="2000" dirty="0" smtClean="0">
                <a:latin typeface="Menlo Regular"/>
                <a:cs typeface="Menlo Regular"/>
              </a:rPr>
              <a:t> }</a:t>
            </a:r>
          </a:p>
          <a:p>
            <a:pPr marL="0" indent="0">
              <a:buNone/>
            </a:pPr>
            <a:r>
              <a:rPr lang="en-US" sz="2000" dirty="0" smtClean="0">
                <a:latin typeface="Menlo Regular"/>
                <a:cs typeface="Menlo Regular"/>
              </a:rPr>
              <a:t>  </a:t>
            </a:r>
            <a:r>
              <a:rPr lang="en-US" sz="2000" dirty="0">
                <a:latin typeface="Menlo Regular"/>
                <a:cs typeface="Menlo Regular"/>
              </a:rPr>
              <a:t>return </a:t>
            </a:r>
            <a:r>
              <a:rPr lang="en-US" sz="2000" dirty="0" smtClean="0">
                <a:latin typeface="Menlo Regular"/>
                <a:cs typeface="Menlo Regular"/>
              </a:rPr>
              <a:t>multiply_monoid(n, a);</a:t>
            </a:r>
          </a:p>
          <a:p>
            <a:pPr marL="0" indent="0">
              <a:buNone/>
            </a:pPr>
            <a:r>
              <a:rPr lang="en-US" sz="20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92</a:t>
            </a:fld>
            <a:endParaRPr lang="en-US"/>
          </a:p>
        </p:txBody>
      </p:sp>
    </p:spTree>
    <p:extLst>
      <p:ext uri="{BB962C8B-B14F-4D97-AF65-F5344CB8AC3E}">
        <p14:creationId xmlns:p14="http://schemas.microsoft.com/office/powerpoint/2010/main" val="231268283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dirty="0" smtClean="0">
                <a:latin typeface="Menlo Regular"/>
                <a:cs typeface="Menlo Regular"/>
              </a:rPr>
              <a:t>multiply</a:t>
            </a:r>
            <a:r>
              <a:rPr lang="en-US" dirty="0" smtClean="0"/>
              <a:t> to </a:t>
            </a:r>
            <a:r>
              <a:rPr lang="en-US" dirty="0" smtClean="0">
                <a:latin typeface="Menlo Regular"/>
                <a:cs typeface="Menlo Regular"/>
              </a:rPr>
              <a:t>power</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dirty="0" smtClean="0"/>
              <a:t>If we replace + with * we compute</a:t>
            </a:r>
          </a:p>
          <a:p>
            <a:pPr marL="0" indent="0">
              <a:buNone/>
            </a:pPr>
            <a:r>
              <a:rPr lang="en-US" dirty="0" smtClean="0"/>
              <a:t>instead of       .</a:t>
            </a:r>
          </a:p>
          <a:p>
            <a:pPr lvl="1"/>
            <a:r>
              <a:rPr lang="en-US" dirty="0" smtClean="0"/>
              <a:t>replace doubling with squaring</a:t>
            </a:r>
            <a:endParaRPr lang="ru-RU" dirty="0" smtClean="0"/>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714500"/>
            <a:ext cx="406400" cy="342900"/>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069" y="2378133"/>
            <a:ext cx="457200" cy="241300"/>
          </a:xfrm>
          <a:prstGeom prst="rect">
            <a:avLst/>
          </a:prstGeom>
        </p:spPr>
      </p:pic>
      <p:sp>
        <p:nvSpPr>
          <p:cNvPr id="7" name="Slide Number Placeholder 6"/>
          <p:cNvSpPr>
            <a:spLocks noGrp="1"/>
          </p:cNvSpPr>
          <p:nvPr>
            <p:ph type="sldNum" sz="quarter" idx="12"/>
          </p:nvPr>
        </p:nvSpPr>
        <p:spPr/>
        <p:txBody>
          <a:bodyPr/>
          <a:lstStyle/>
          <a:p>
            <a:fld id="{4AA04D0C-89BA-0845-9137-904D20B84DDB}" type="slidenum">
              <a:rPr lang="en-US" smtClean="0"/>
              <a:pPr/>
              <a:t>93</a:t>
            </a:fld>
            <a:endParaRPr lang="en-US"/>
          </a:p>
        </p:txBody>
      </p:sp>
    </p:spTree>
    <p:extLst>
      <p:ext uri="{BB962C8B-B14F-4D97-AF65-F5344CB8AC3E}">
        <p14:creationId xmlns:p14="http://schemas.microsoft.com/office/powerpoint/2010/main" val="218235292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Menlo Regular"/>
                <a:cs typeface="Menlo Regular"/>
              </a:rPr>
              <a:t>power_accumulate</a:t>
            </a:r>
            <a:r>
              <a:rPr lang="en-US" dirty="0" smtClean="0">
                <a:latin typeface="Menlo Regular"/>
                <a:cs typeface="Menlo Regular"/>
              </a:rPr>
              <a:t> </a:t>
            </a:r>
            <a:br>
              <a:rPr lang="en-US" dirty="0" smtClean="0">
                <a:latin typeface="Menlo Regular"/>
                <a:cs typeface="Menlo Regular"/>
              </a:rPr>
            </a:br>
            <a:r>
              <a:rPr lang="en-US" dirty="0" smtClean="0">
                <a:latin typeface="+mn-lt"/>
                <a:cs typeface="Menlo Regular"/>
              </a:rPr>
              <a:t>for Multiplicative Semigroup</a:t>
            </a:r>
            <a:endParaRPr lang="en-US" dirty="0">
              <a:latin typeface="+mn-lt"/>
              <a:cs typeface="Menlo Regular"/>
            </a:endParaRPr>
          </a:p>
        </p:txBody>
      </p:sp>
      <p:sp>
        <p:nvSpPr>
          <p:cNvPr id="3" name="Content Placeholder 2"/>
          <p:cNvSpPr>
            <a:spLocks noGrp="1"/>
          </p:cNvSpPr>
          <p:nvPr>
            <p:ph idx="1"/>
          </p:nvPr>
        </p:nvSpPr>
        <p:spPr/>
        <p:txBody>
          <a:bodyPr/>
          <a:lstStyle/>
          <a:p>
            <a:pPr marL="0" indent="0">
              <a:buNone/>
            </a:pPr>
            <a:r>
              <a:rPr lang="en-US" sz="2000" dirty="0" smtClean="0">
                <a:latin typeface="Menlo Regular"/>
                <a:cs typeface="Menlo Regular"/>
              </a:rPr>
              <a:t>template &lt;</a:t>
            </a:r>
            <a:r>
              <a:rPr lang="en-US" sz="2000" dirty="0" smtClean="0">
                <a:solidFill>
                  <a:srgbClr val="FF0000"/>
                </a:solidFill>
                <a:latin typeface="Menlo Regular"/>
                <a:cs typeface="Menlo Regular"/>
              </a:rPr>
              <a:t>Multiplicative</a:t>
            </a:r>
            <a:r>
              <a:rPr lang="en-US" sz="2000" dirty="0" smtClean="0">
                <a:latin typeface="Menlo Regular"/>
                <a:cs typeface="Menlo Regular"/>
              </a:rPr>
              <a:t>Semigroup A, Integer N&gt;</a:t>
            </a:r>
          </a:p>
          <a:p>
            <a:pPr marL="0" indent="0">
              <a:buNone/>
            </a:pPr>
            <a:r>
              <a:rPr lang="en-US" sz="2000" dirty="0" smtClean="0">
                <a:latin typeface="Menlo Regular"/>
                <a:cs typeface="Menlo Regular"/>
              </a:rPr>
              <a:t>A power_accumulate_semigroup(A r, </a:t>
            </a:r>
            <a:r>
              <a:rPr lang="en-US" sz="2000" dirty="0" smtClean="0">
                <a:solidFill>
                  <a:srgbClr val="FF0000"/>
                </a:solidFill>
                <a:latin typeface="Menlo Regular"/>
                <a:cs typeface="Menlo Regular"/>
              </a:rPr>
              <a:t>A a, N n</a:t>
            </a:r>
            <a:r>
              <a:rPr lang="en-US" sz="2000" dirty="0" smtClean="0">
                <a:latin typeface="Menlo Regular"/>
                <a:cs typeface="Menlo Regular"/>
              </a:rPr>
              <a:t>) {</a:t>
            </a:r>
          </a:p>
          <a:p>
            <a:pPr marL="0" indent="0">
              <a:buNone/>
            </a:pPr>
            <a:r>
              <a:rPr lang="en-US" sz="2000" dirty="0" smtClean="0">
                <a:latin typeface="Menlo Regular"/>
                <a:cs typeface="Menlo Regular"/>
              </a:rPr>
              <a:t>  precondition</a:t>
            </a:r>
            <a:r>
              <a:rPr lang="en-US" sz="2000" dirty="0">
                <a:latin typeface="Menlo Regular"/>
                <a:cs typeface="Menlo Regular"/>
              </a:rPr>
              <a:t>(n </a:t>
            </a:r>
            <a:r>
              <a:rPr lang="en-US" sz="2000" dirty="0" smtClean="0">
                <a:latin typeface="Menlo Regular"/>
                <a:cs typeface="Menlo Regular"/>
              </a:rPr>
              <a:t>&gt;= </a:t>
            </a:r>
            <a:r>
              <a:rPr lang="en-US" sz="2000" dirty="0">
                <a:latin typeface="Menlo Regular"/>
                <a:cs typeface="Menlo Regular"/>
              </a:rPr>
              <a:t>0);</a:t>
            </a:r>
          </a:p>
          <a:p>
            <a:pPr marL="0" indent="0">
              <a:buNone/>
            </a:pPr>
            <a:r>
              <a:rPr lang="en-US" sz="2000" dirty="0" smtClean="0">
                <a:latin typeface="Menlo Regular"/>
                <a:cs typeface="Menlo Regular"/>
              </a:rPr>
              <a:t>  if (n == 0) return r;</a:t>
            </a:r>
          </a:p>
          <a:p>
            <a:pPr marL="0" indent="0">
              <a:buNone/>
            </a:pPr>
            <a:r>
              <a:rPr lang="en-US" sz="2000" dirty="0" smtClean="0">
                <a:latin typeface="Menlo Regular"/>
                <a:cs typeface="Menlo Regular"/>
              </a:rPr>
              <a:t>  while (true) {</a:t>
            </a:r>
          </a:p>
          <a:p>
            <a:pPr marL="0" indent="0">
              <a:buNone/>
            </a:pPr>
            <a:r>
              <a:rPr lang="en-US" sz="2000" dirty="0" smtClean="0">
                <a:latin typeface="Menlo Regular"/>
                <a:cs typeface="Menlo Regular"/>
              </a:rPr>
              <a:t>    if (odd(n)) { </a:t>
            </a:r>
          </a:p>
          <a:p>
            <a:pPr marL="0" indent="0">
              <a:buNone/>
            </a:pPr>
            <a:r>
              <a:rPr lang="en-US" sz="2000" dirty="0" smtClean="0">
                <a:latin typeface="Menlo Regular"/>
                <a:cs typeface="Menlo Regular"/>
              </a:rPr>
              <a:t>      r = r </a:t>
            </a:r>
            <a:r>
              <a:rPr lang="en-US" sz="2000" b="1" dirty="0" smtClean="0">
                <a:solidFill>
                  <a:srgbClr val="FF0000"/>
                </a:solidFill>
                <a:latin typeface="Menlo Regular"/>
                <a:cs typeface="Menlo Regular"/>
              </a:rPr>
              <a:t>*</a:t>
            </a:r>
            <a:r>
              <a:rPr lang="en-US" sz="2000" dirty="0" smtClean="0">
                <a:latin typeface="Menlo Regular"/>
                <a:cs typeface="Menlo Regular"/>
              </a:rPr>
              <a:t> a;</a:t>
            </a:r>
          </a:p>
          <a:p>
            <a:pPr marL="0" indent="0">
              <a:buNone/>
            </a:pPr>
            <a:r>
              <a:rPr lang="en-US" sz="2000" dirty="0" smtClean="0">
                <a:latin typeface="Menlo Regular"/>
                <a:cs typeface="Menlo Regular"/>
              </a:rPr>
              <a:t>      if (n == 1) return r; </a:t>
            </a:r>
          </a:p>
          <a:p>
            <a:pPr marL="0" indent="0">
              <a:buNone/>
            </a:pPr>
            <a:r>
              <a:rPr lang="en-US" sz="2000" dirty="0" smtClean="0">
                <a:latin typeface="Menlo Regular"/>
                <a:cs typeface="Menlo Regular"/>
              </a:rPr>
              <a:t>    }</a:t>
            </a:r>
          </a:p>
          <a:p>
            <a:pPr marL="0" indent="0">
              <a:buNone/>
            </a:pPr>
            <a:r>
              <a:rPr lang="en-US" sz="2000" dirty="0" smtClean="0">
                <a:latin typeface="Menlo Regular"/>
                <a:cs typeface="Menlo Regular"/>
              </a:rPr>
              <a:t>    n = half(n);</a:t>
            </a:r>
          </a:p>
          <a:p>
            <a:pPr marL="0" indent="0">
              <a:buNone/>
            </a:pPr>
            <a:r>
              <a:rPr lang="en-US" sz="2000" dirty="0" smtClean="0">
                <a:latin typeface="Menlo Regular"/>
                <a:cs typeface="Menlo Regular"/>
              </a:rPr>
              <a:t>    a = a </a:t>
            </a:r>
            <a:r>
              <a:rPr lang="en-US" sz="2000" b="1" dirty="0" smtClean="0">
                <a:solidFill>
                  <a:srgbClr val="FF0000"/>
                </a:solidFill>
                <a:latin typeface="Menlo Regular"/>
                <a:cs typeface="Menlo Regular"/>
              </a:rPr>
              <a:t>*</a:t>
            </a:r>
            <a:r>
              <a:rPr lang="en-US" sz="2000" dirty="0" smtClean="0">
                <a:latin typeface="Menlo Regular"/>
                <a:cs typeface="Menlo Regular"/>
              </a:rPr>
              <a:t> a;</a:t>
            </a:r>
          </a:p>
          <a:p>
            <a:pPr marL="0" indent="0">
              <a:buNone/>
            </a:pPr>
            <a:r>
              <a:rPr lang="en-US" sz="2000" dirty="0" smtClean="0">
                <a:latin typeface="Menlo Regular"/>
                <a:cs typeface="Menlo Regular"/>
              </a:rPr>
              <a:t>  }</a:t>
            </a:r>
          </a:p>
          <a:p>
            <a:pPr marL="0" indent="0">
              <a:buNone/>
            </a:pPr>
            <a:r>
              <a:rPr lang="en-US" sz="2000" dirty="0" smtClean="0">
                <a:latin typeface="Menlo Regular"/>
                <a:cs typeface="Menlo Regular"/>
              </a:rPr>
              <a:t>} </a:t>
            </a:r>
            <a:r>
              <a:rPr lang="en-US" sz="2800" dirty="0" smtClean="0">
                <a:cs typeface="Menlo Regular"/>
              </a:rPr>
              <a:t>we compute </a:t>
            </a:r>
          </a:p>
          <a:p>
            <a:pPr marL="0" indent="0">
              <a:buNone/>
            </a:pPr>
            <a:endParaRPr lang="en-US" dirty="0">
              <a:latin typeface="Menlo Regular"/>
              <a:cs typeface="Menlo Regular"/>
            </a:endParaRPr>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6096000"/>
            <a:ext cx="596900" cy="342900"/>
          </a:xfrm>
          <a:prstGeom prst="rect">
            <a:avLst/>
          </a:prstGeom>
        </p:spPr>
      </p:pic>
      <p:sp>
        <p:nvSpPr>
          <p:cNvPr id="6" name="Slide Number Placeholder 5"/>
          <p:cNvSpPr>
            <a:spLocks noGrp="1"/>
          </p:cNvSpPr>
          <p:nvPr>
            <p:ph type="sldNum" sz="quarter" idx="12"/>
          </p:nvPr>
        </p:nvSpPr>
        <p:spPr/>
        <p:txBody>
          <a:bodyPr/>
          <a:lstStyle/>
          <a:p>
            <a:fld id="{4AA04D0C-89BA-0845-9137-904D20B84DDB}" type="slidenum">
              <a:rPr lang="en-US" smtClean="0"/>
              <a:pPr/>
              <a:t>94</a:t>
            </a:fld>
            <a:endParaRPr lang="en-US"/>
          </a:p>
        </p:txBody>
      </p:sp>
    </p:spTree>
    <p:extLst>
      <p:ext uri="{BB962C8B-B14F-4D97-AF65-F5344CB8AC3E}">
        <p14:creationId xmlns:p14="http://schemas.microsoft.com/office/powerpoint/2010/main" val="259490138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power</a:t>
            </a:r>
            <a:br>
              <a:rPr lang="en-US" dirty="0" smtClean="0">
                <a:latin typeface="Menlo Regular"/>
                <a:cs typeface="Menlo Regular"/>
              </a:rPr>
            </a:br>
            <a:r>
              <a:rPr lang="en-US" dirty="0">
                <a:cs typeface="Menlo Regular"/>
              </a:rPr>
              <a:t>for Multiplicative Semigroup</a:t>
            </a:r>
            <a:endParaRPr lang="en-US" dirty="0"/>
          </a:p>
        </p:txBody>
      </p:sp>
      <p:sp>
        <p:nvSpPr>
          <p:cNvPr id="3" name="Content Placeholder 2"/>
          <p:cNvSpPr>
            <a:spLocks noGrp="1"/>
          </p:cNvSpPr>
          <p:nvPr>
            <p:ph idx="1"/>
          </p:nvPr>
        </p:nvSpPr>
        <p:spPr/>
        <p:txBody>
          <a:bodyPr/>
          <a:lstStyle/>
          <a:p>
            <a:pPr marL="0" indent="0">
              <a:buNone/>
            </a:pPr>
            <a:r>
              <a:rPr lang="en-US" sz="2000" dirty="0">
                <a:latin typeface="Menlo Regular"/>
                <a:cs typeface="Menlo Regular"/>
              </a:rPr>
              <a:t>template </a:t>
            </a:r>
            <a:r>
              <a:rPr lang="en-US" sz="2000" dirty="0" smtClean="0">
                <a:latin typeface="Menlo Regular"/>
                <a:cs typeface="Menlo Regular"/>
              </a:rPr>
              <a:t>&lt;MultiplicativeSemigroup </a:t>
            </a:r>
            <a:r>
              <a:rPr lang="en-US" sz="2000" dirty="0">
                <a:latin typeface="Menlo Regular"/>
                <a:cs typeface="Menlo Regular"/>
              </a:rPr>
              <a:t>A, Integer N&gt;</a:t>
            </a:r>
          </a:p>
          <a:p>
            <a:pPr marL="0" indent="0">
              <a:buNone/>
            </a:pPr>
            <a:r>
              <a:rPr lang="en-US" sz="2000" dirty="0" smtClean="0">
                <a:latin typeface="Menlo Regular"/>
                <a:cs typeface="Menlo Regular"/>
              </a:rPr>
              <a:t>A power_semigroup(</a:t>
            </a:r>
            <a:r>
              <a:rPr lang="en-US" sz="2000" b="1" dirty="0" smtClean="0">
                <a:solidFill>
                  <a:srgbClr val="FF0000"/>
                </a:solidFill>
                <a:latin typeface="Menlo Regular"/>
                <a:cs typeface="Menlo Regular"/>
              </a:rPr>
              <a:t>A a, N n</a:t>
            </a:r>
            <a:r>
              <a:rPr lang="en-US" sz="2000" dirty="0" smtClean="0">
                <a:latin typeface="Menlo Regular"/>
                <a:cs typeface="Menlo Regular"/>
              </a:rPr>
              <a:t>) {</a:t>
            </a:r>
          </a:p>
          <a:p>
            <a:pPr marL="0" indent="0">
              <a:buNone/>
            </a:pPr>
            <a:r>
              <a:rPr lang="en-US" sz="2000" dirty="0" smtClean="0">
                <a:latin typeface="Menlo Regular"/>
                <a:cs typeface="Menlo Regular"/>
              </a:rPr>
              <a:t>  precondition</a:t>
            </a:r>
            <a:r>
              <a:rPr lang="en-US" sz="2000" dirty="0">
                <a:latin typeface="Menlo Regular"/>
                <a:cs typeface="Menlo Regular"/>
              </a:rPr>
              <a:t>(n &gt; 0)</a:t>
            </a:r>
            <a:r>
              <a:rPr lang="en-US" sz="2000" dirty="0" smtClean="0">
                <a:latin typeface="Menlo Regular"/>
                <a:cs typeface="Menlo Regular"/>
              </a:rPr>
              <a:t>;</a:t>
            </a:r>
          </a:p>
          <a:p>
            <a:pPr marL="0" indent="0">
              <a:buNone/>
            </a:pPr>
            <a:r>
              <a:rPr lang="en-US" sz="2000" dirty="0" smtClean="0">
                <a:latin typeface="Menlo Regular"/>
                <a:cs typeface="Menlo Regular"/>
              </a:rPr>
              <a:t>  while (!odd(n)) {</a:t>
            </a:r>
          </a:p>
          <a:p>
            <a:pPr marL="0" indent="0">
              <a:buNone/>
            </a:pPr>
            <a:r>
              <a:rPr lang="en-US" sz="2000" dirty="0" smtClean="0">
                <a:latin typeface="Menlo Regular"/>
                <a:cs typeface="Menlo Regular"/>
              </a:rPr>
              <a:t>    a = a </a:t>
            </a:r>
            <a:r>
              <a:rPr lang="en-US" sz="2000" b="1" dirty="0" smtClean="0">
                <a:solidFill>
                  <a:srgbClr val="FF0000"/>
                </a:solidFill>
                <a:latin typeface="Menlo Regular"/>
                <a:cs typeface="Menlo Regular"/>
              </a:rPr>
              <a:t>*</a:t>
            </a:r>
            <a:r>
              <a:rPr lang="en-US" sz="2000" dirty="0" smtClean="0">
                <a:latin typeface="Menlo Regular"/>
                <a:cs typeface="Menlo Regular"/>
              </a:rPr>
              <a:t> a;</a:t>
            </a:r>
          </a:p>
          <a:p>
            <a:pPr marL="0" indent="0">
              <a:buNone/>
            </a:pPr>
            <a:r>
              <a:rPr lang="en-US" sz="2000" dirty="0" smtClean="0">
                <a:latin typeface="Menlo Regular"/>
                <a:cs typeface="Menlo Regular"/>
              </a:rPr>
              <a:t>    n = half(n);</a:t>
            </a:r>
          </a:p>
          <a:p>
            <a:pPr marL="0" indent="0">
              <a:buNone/>
            </a:pPr>
            <a:r>
              <a:rPr lang="en-US" sz="2000" dirty="0" smtClean="0">
                <a:latin typeface="Menlo Regular"/>
                <a:cs typeface="Menlo Regular"/>
              </a:rPr>
              <a:t>  }</a:t>
            </a:r>
          </a:p>
          <a:p>
            <a:pPr marL="0" indent="0">
              <a:buNone/>
            </a:pPr>
            <a:r>
              <a:rPr lang="en-US" sz="2000" dirty="0" smtClean="0">
                <a:latin typeface="Menlo Regular"/>
                <a:cs typeface="Menlo Regular"/>
              </a:rPr>
              <a:t>  if (n == 1) return a;</a:t>
            </a:r>
          </a:p>
          <a:p>
            <a:pPr marL="0" indent="0">
              <a:buNone/>
            </a:pPr>
            <a:r>
              <a:rPr lang="en-US" sz="2000" dirty="0" smtClean="0">
                <a:latin typeface="Menlo Regular"/>
                <a:cs typeface="Menlo Regular"/>
              </a:rPr>
              <a:t>  return </a:t>
            </a:r>
            <a:r>
              <a:rPr lang="en-US" sz="2000" dirty="0" err="1" smtClean="0">
                <a:latin typeface="Menlo Regular"/>
                <a:cs typeface="Menlo Regular"/>
              </a:rPr>
              <a:t>power_accumulate_semigroup</a:t>
            </a:r>
            <a:r>
              <a:rPr lang="en-US" sz="2000" dirty="0" smtClean="0">
                <a:latin typeface="Menlo Regular"/>
                <a:cs typeface="Menlo Regular"/>
              </a:rPr>
              <a:t>(a, </a:t>
            </a:r>
            <a:r>
              <a:rPr lang="en-US" sz="2000" b="1" dirty="0" smtClean="0">
                <a:solidFill>
                  <a:srgbClr val="FF0000"/>
                </a:solidFill>
                <a:latin typeface="Menlo Regular"/>
                <a:cs typeface="Menlo Regular"/>
              </a:rPr>
              <a:t>a * a,  </a:t>
            </a:r>
          </a:p>
          <a:p>
            <a:pPr marL="0" indent="0">
              <a:buNone/>
            </a:pPr>
            <a:r>
              <a:rPr lang="en-US" sz="2000" b="1" dirty="0">
                <a:solidFill>
                  <a:srgbClr val="FF0000"/>
                </a:solidFill>
                <a:latin typeface="Menlo Regular"/>
                <a:cs typeface="Menlo Regular"/>
              </a:rPr>
              <a:t> </a:t>
            </a:r>
            <a:r>
              <a:rPr lang="en-US" sz="2000" b="1" dirty="0" smtClean="0">
                <a:solidFill>
                  <a:srgbClr val="FF0000"/>
                </a:solidFill>
                <a:latin typeface="Menlo Regular"/>
                <a:cs typeface="Menlo Regular"/>
              </a:rPr>
              <a:t>                                   half(n)</a:t>
            </a:r>
            <a:r>
              <a:rPr lang="en-US" sz="2000" dirty="0" smtClean="0">
                <a:latin typeface="Menlo Regular"/>
                <a:cs typeface="Menlo Regular"/>
              </a:rPr>
              <a:t>);</a:t>
            </a:r>
          </a:p>
          <a:p>
            <a:pPr marL="0" indent="0">
              <a:buNone/>
            </a:pPr>
            <a:r>
              <a:rPr lang="en-US" sz="2000" dirty="0" smtClean="0">
                <a:latin typeface="Menlo Regular"/>
                <a:cs typeface="Menlo Regular"/>
              </a:rPr>
              <a:t>}</a:t>
            </a:r>
            <a:endParaRPr lang="en-US" sz="20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95</a:t>
            </a:fld>
            <a:endParaRPr lang="en-US"/>
          </a:p>
        </p:txBody>
      </p:sp>
    </p:spTree>
    <p:extLst>
      <p:ext uri="{BB962C8B-B14F-4D97-AF65-F5344CB8AC3E}">
        <p14:creationId xmlns:p14="http://schemas.microsoft.com/office/powerpoint/2010/main" val="364697817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power</a:t>
            </a:r>
            <a:br>
              <a:rPr lang="en-US" dirty="0" smtClean="0">
                <a:latin typeface="Menlo Regular"/>
                <a:cs typeface="Menlo Regular"/>
              </a:rPr>
            </a:br>
            <a:r>
              <a:rPr lang="en-US" dirty="0">
                <a:cs typeface="Menlo Regular"/>
              </a:rPr>
              <a:t>for Multiplicative </a:t>
            </a:r>
            <a:r>
              <a:rPr lang="en-US" dirty="0" smtClean="0">
                <a:cs typeface="Menlo Regular"/>
              </a:rPr>
              <a:t>Monoid</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000" dirty="0" smtClean="0">
                <a:latin typeface="Menlo Regular"/>
                <a:cs typeface="Menlo Regular"/>
              </a:rPr>
              <a:t>template &lt;</a:t>
            </a:r>
            <a:r>
              <a:rPr lang="en-US" sz="2000" b="1" dirty="0" smtClean="0">
                <a:solidFill>
                  <a:srgbClr val="FF0000"/>
                </a:solidFill>
                <a:latin typeface="Menlo Regular"/>
                <a:cs typeface="Menlo Regular"/>
              </a:rPr>
              <a:t>Multiplicative</a:t>
            </a:r>
            <a:r>
              <a:rPr lang="en-US" sz="2000" dirty="0" smtClean="0">
                <a:latin typeface="Menlo Regular"/>
                <a:cs typeface="Menlo Regular"/>
              </a:rPr>
              <a:t>Monoid A, Integer N&gt;</a:t>
            </a:r>
          </a:p>
          <a:p>
            <a:pPr marL="0" indent="0">
              <a:buNone/>
            </a:pPr>
            <a:r>
              <a:rPr lang="en-US" sz="2000" dirty="0" smtClean="0">
                <a:latin typeface="Menlo Regular"/>
                <a:cs typeface="Menlo Regular"/>
              </a:rPr>
              <a:t>A power_monoid(</a:t>
            </a:r>
            <a:r>
              <a:rPr lang="en-US" sz="2000" dirty="0" smtClean="0">
                <a:solidFill>
                  <a:srgbClr val="FF0000"/>
                </a:solidFill>
                <a:latin typeface="Menlo Regular"/>
                <a:cs typeface="Menlo Regular"/>
              </a:rPr>
              <a:t>A a, N n</a:t>
            </a:r>
            <a:r>
              <a:rPr lang="en-US" sz="2000" dirty="0" smtClean="0">
                <a:latin typeface="Menlo Regular"/>
                <a:cs typeface="Menlo Regular"/>
              </a:rPr>
              <a:t>) {</a:t>
            </a:r>
          </a:p>
          <a:p>
            <a:pPr marL="0" indent="0">
              <a:buNone/>
            </a:pPr>
            <a:r>
              <a:rPr lang="en-US" sz="2000" dirty="0" smtClean="0">
                <a:latin typeface="Menlo Regular"/>
                <a:cs typeface="Menlo Regular"/>
              </a:rPr>
              <a:t>  precondition(n &gt;= 0);</a:t>
            </a:r>
          </a:p>
          <a:p>
            <a:pPr marL="0" indent="0">
              <a:buNone/>
            </a:pPr>
            <a:r>
              <a:rPr lang="en-US" sz="2000" dirty="0" smtClean="0">
                <a:latin typeface="Menlo Regular"/>
                <a:cs typeface="Menlo Regular"/>
              </a:rPr>
              <a:t>  if (n == 0) return A(</a:t>
            </a:r>
            <a:r>
              <a:rPr lang="en-US" sz="2000" b="1" dirty="0" smtClean="0">
                <a:solidFill>
                  <a:srgbClr val="FF0000"/>
                </a:solidFill>
                <a:latin typeface="Menlo Regular"/>
                <a:cs typeface="Menlo Regular"/>
              </a:rPr>
              <a:t>1</a:t>
            </a:r>
            <a:r>
              <a:rPr lang="en-US" sz="2000" dirty="0" smtClean="0">
                <a:latin typeface="Menlo Regular"/>
                <a:cs typeface="Menlo Regular"/>
              </a:rPr>
              <a:t>);</a:t>
            </a:r>
          </a:p>
          <a:p>
            <a:pPr marL="0" indent="0">
              <a:buNone/>
            </a:pPr>
            <a:r>
              <a:rPr lang="en-US" sz="2000" dirty="0" smtClean="0">
                <a:latin typeface="Menlo Regular"/>
                <a:cs typeface="Menlo Regular"/>
              </a:rPr>
              <a:t>  </a:t>
            </a:r>
            <a:r>
              <a:rPr lang="en-US" sz="2000" dirty="0">
                <a:latin typeface="Menlo Regular"/>
                <a:cs typeface="Menlo Regular"/>
              </a:rPr>
              <a:t>return </a:t>
            </a:r>
            <a:r>
              <a:rPr lang="en-US" sz="2000" dirty="0" smtClean="0">
                <a:latin typeface="Menlo Regular"/>
                <a:cs typeface="Menlo Regular"/>
              </a:rPr>
              <a:t>power_semigroup(</a:t>
            </a:r>
            <a:r>
              <a:rPr lang="en-US" sz="2000" b="1" dirty="0" smtClean="0">
                <a:solidFill>
                  <a:srgbClr val="FF0000"/>
                </a:solidFill>
                <a:latin typeface="Menlo Regular"/>
                <a:cs typeface="Menlo Regular"/>
              </a:rPr>
              <a:t>a, n</a:t>
            </a:r>
            <a:r>
              <a:rPr lang="en-US" sz="2000" dirty="0" smtClean="0">
                <a:latin typeface="Menlo Regular"/>
                <a:cs typeface="Menlo Regular"/>
              </a:rPr>
              <a:t>);</a:t>
            </a:r>
          </a:p>
          <a:p>
            <a:pPr marL="0" indent="0">
              <a:buNone/>
            </a:pPr>
            <a:r>
              <a:rPr lang="en-US" sz="2000" dirty="0" smtClean="0">
                <a:latin typeface="Menlo Regular"/>
                <a:cs typeface="Menlo Regular"/>
              </a:rPr>
              <a:t>}</a:t>
            </a:r>
          </a:p>
          <a:p>
            <a:pPr marL="0" indent="0">
              <a:buNone/>
            </a:pPr>
            <a:endParaRPr lang="en-US"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96</a:t>
            </a:fld>
            <a:endParaRPr lang="en-US"/>
          </a:p>
        </p:txBody>
      </p:sp>
    </p:spTree>
    <p:extLst>
      <p:ext uri="{BB962C8B-B14F-4D97-AF65-F5344CB8AC3E}">
        <p14:creationId xmlns:p14="http://schemas.microsoft.com/office/powerpoint/2010/main" val="256617989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enlo Regular"/>
                <a:cs typeface="Menlo Regular"/>
              </a:rPr>
              <a:t>power</a:t>
            </a:r>
            <a:br>
              <a:rPr lang="en-US" dirty="0" smtClean="0">
                <a:latin typeface="Menlo Regular"/>
                <a:cs typeface="Menlo Regular"/>
              </a:rPr>
            </a:br>
            <a:r>
              <a:rPr lang="en-US" dirty="0">
                <a:cs typeface="Menlo Regular"/>
              </a:rPr>
              <a:t>for Multiplicative </a:t>
            </a:r>
            <a:r>
              <a:rPr lang="en-US" dirty="0" smtClean="0">
                <a:cs typeface="Menlo Regular"/>
              </a:rPr>
              <a:t>Group</a:t>
            </a:r>
            <a:endParaRPr lang="en-US" dirty="0">
              <a:latin typeface="Menlo Regular"/>
              <a:cs typeface="Menlo Regular"/>
            </a:endParaRPr>
          </a:p>
        </p:txBody>
      </p:sp>
      <p:sp>
        <p:nvSpPr>
          <p:cNvPr id="3" name="Content Placeholder 2"/>
          <p:cNvSpPr>
            <a:spLocks noGrp="1"/>
          </p:cNvSpPr>
          <p:nvPr>
            <p:ph idx="1"/>
          </p:nvPr>
        </p:nvSpPr>
        <p:spPr/>
        <p:txBody>
          <a:bodyPr/>
          <a:lstStyle/>
          <a:p>
            <a:pPr marL="0" indent="0">
              <a:buNone/>
            </a:pPr>
            <a:r>
              <a:rPr lang="en-US" sz="2000" dirty="0">
                <a:solidFill>
                  <a:srgbClr val="000000"/>
                </a:solidFill>
                <a:latin typeface="Menlo Regular"/>
                <a:cs typeface="Menlo Regular"/>
              </a:rPr>
              <a:t>template &lt;</a:t>
            </a:r>
            <a:r>
              <a:rPr lang="en-US" sz="2000" dirty="0">
                <a:latin typeface="Menlo Regular"/>
                <a:cs typeface="Menlo Regular"/>
              </a:rPr>
              <a:t>Multiplicative</a:t>
            </a:r>
            <a:r>
              <a:rPr lang="en-US" sz="2000" dirty="0">
                <a:solidFill>
                  <a:srgbClr val="000000"/>
                </a:solidFill>
                <a:latin typeface="Menlo Regular"/>
                <a:cs typeface="Menlo Regular"/>
              </a:rPr>
              <a:t>Group A&gt;</a:t>
            </a:r>
          </a:p>
          <a:p>
            <a:pPr marL="0" indent="0">
              <a:buNone/>
            </a:pPr>
            <a:r>
              <a:rPr lang="en-US" sz="2000" dirty="0">
                <a:solidFill>
                  <a:srgbClr val="000000"/>
                </a:solidFill>
                <a:latin typeface="Menlo Regular"/>
                <a:cs typeface="Menlo Regular"/>
              </a:rPr>
              <a:t>A multiplicative_inverse(A a) {</a:t>
            </a:r>
          </a:p>
          <a:p>
            <a:pPr marL="0" indent="0">
              <a:buNone/>
            </a:pPr>
            <a:r>
              <a:rPr lang="en-US" sz="2000" dirty="0">
                <a:solidFill>
                  <a:srgbClr val="000000"/>
                </a:solidFill>
                <a:latin typeface="Menlo Regular"/>
                <a:cs typeface="Menlo Regular"/>
              </a:rPr>
              <a:t>  return A(1) / a;</a:t>
            </a:r>
          </a:p>
          <a:p>
            <a:pPr marL="0" indent="0">
              <a:buNone/>
            </a:pPr>
            <a:r>
              <a:rPr lang="en-US" sz="2000" dirty="0">
                <a:solidFill>
                  <a:srgbClr val="000000"/>
                </a:solidFill>
                <a:latin typeface="Menlo Regular"/>
                <a:cs typeface="Menlo Regular"/>
              </a:rPr>
              <a:t>}</a:t>
            </a:r>
            <a:endParaRPr lang="en-US" sz="2000" dirty="0">
              <a:latin typeface="Menlo Regular"/>
              <a:cs typeface="Menlo Regular"/>
            </a:endParaRPr>
          </a:p>
          <a:p>
            <a:pPr marL="0" indent="0">
              <a:buNone/>
            </a:pPr>
            <a:endParaRPr lang="en-US" sz="2000" dirty="0" smtClean="0">
              <a:latin typeface="Menlo Regular"/>
              <a:cs typeface="Menlo Regular"/>
            </a:endParaRPr>
          </a:p>
          <a:p>
            <a:pPr marL="0" indent="0">
              <a:buNone/>
            </a:pPr>
            <a:r>
              <a:rPr lang="en-US" sz="2000" dirty="0" smtClean="0">
                <a:latin typeface="Menlo Regular"/>
                <a:cs typeface="Menlo Regular"/>
              </a:rPr>
              <a:t>template &lt;</a:t>
            </a:r>
            <a:r>
              <a:rPr lang="en-US" sz="2000" b="1" dirty="0" smtClean="0">
                <a:solidFill>
                  <a:srgbClr val="FF0000"/>
                </a:solidFill>
                <a:latin typeface="Menlo Regular"/>
                <a:cs typeface="Menlo Regular"/>
              </a:rPr>
              <a:t>Multiplicative</a:t>
            </a:r>
            <a:r>
              <a:rPr lang="en-US" sz="2000" dirty="0" smtClean="0">
                <a:latin typeface="Menlo Regular"/>
                <a:cs typeface="Menlo Regular"/>
              </a:rPr>
              <a:t>Group A, Integer N&gt;</a:t>
            </a:r>
          </a:p>
          <a:p>
            <a:pPr marL="0" indent="0">
              <a:buNone/>
            </a:pPr>
            <a:r>
              <a:rPr lang="en-US" sz="2000" dirty="0" smtClean="0">
                <a:latin typeface="Menlo Regular"/>
                <a:cs typeface="Menlo Regular"/>
              </a:rPr>
              <a:t>A power_group(</a:t>
            </a:r>
            <a:r>
              <a:rPr lang="en-US" sz="2000" b="1" dirty="0" smtClean="0">
                <a:solidFill>
                  <a:srgbClr val="FF0000"/>
                </a:solidFill>
                <a:latin typeface="Menlo Regular"/>
                <a:cs typeface="Menlo Regular"/>
              </a:rPr>
              <a:t>A a, N n</a:t>
            </a:r>
            <a:r>
              <a:rPr lang="en-US" sz="2000" dirty="0" smtClean="0">
                <a:latin typeface="Menlo Regular"/>
                <a:cs typeface="Menlo Regular"/>
              </a:rPr>
              <a:t>) {</a:t>
            </a:r>
          </a:p>
          <a:p>
            <a:pPr marL="0" indent="0">
              <a:buNone/>
            </a:pPr>
            <a:r>
              <a:rPr lang="en-US" sz="2000" dirty="0" smtClean="0">
                <a:latin typeface="Menlo Regular"/>
                <a:cs typeface="Menlo Regular"/>
              </a:rPr>
              <a:t>  if (n &lt; 0) {</a:t>
            </a:r>
          </a:p>
          <a:p>
            <a:pPr marL="0" indent="0">
              <a:buNone/>
            </a:pPr>
            <a:r>
              <a:rPr lang="en-US" sz="2000" dirty="0" smtClean="0">
                <a:latin typeface="Menlo Regular"/>
                <a:cs typeface="Menlo Regular"/>
              </a:rPr>
              <a:t>    n = -n;</a:t>
            </a:r>
          </a:p>
          <a:p>
            <a:pPr marL="0" indent="0">
              <a:buNone/>
            </a:pPr>
            <a:r>
              <a:rPr lang="en-US" sz="2000" dirty="0">
                <a:latin typeface="Menlo Regular"/>
                <a:cs typeface="Menlo Regular"/>
              </a:rPr>
              <a:t> </a:t>
            </a:r>
            <a:r>
              <a:rPr lang="en-US" sz="2000" dirty="0" smtClean="0">
                <a:latin typeface="Menlo Regular"/>
                <a:cs typeface="Menlo Regular"/>
              </a:rPr>
              <a:t>   a = </a:t>
            </a:r>
            <a:r>
              <a:rPr lang="en-US" sz="2000" b="1" dirty="0" smtClean="0">
                <a:solidFill>
                  <a:srgbClr val="FF0000"/>
                </a:solidFill>
                <a:latin typeface="Menlo Regular"/>
                <a:cs typeface="Menlo Regular"/>
              </a:rPr>
              <a:t>multiplicative_inverse(a)</a:t>
            </a:r>
            <a:r>
              <a:rPr lang="en-US" sz="2000" dirty="0" smtClean="0">
                <a:latin typeface="Menlo Regular"/>
                <a:cs typeface="Menlo Regular"/>
              </a:rPr>
              <a:t>;</a:t>
            </a:r>
          </a:p>
          <a:p>
            <a:pPr marL="0" indent="0">
              <a:buNone/>
            </a:pPr>
            <a:r>
              <a:rPr lang="en-US" sz="2000" dirty="0">
                <a:latin typeface="Menlo Regular"/>
                <a:cs typeface="Menlo Regular"/>
              </a:rPr>
              <a:t> </a:t>
            </a:r>
            <a:r>
              <a:rPr lang="en-US" sz="2000" dirty="0" smtClean="0">
                <a:latin typeface="Menlo Regular"/>
                <a:cs typeface="Menlo Regular"/>
              </a:rPr>
              <a:t> }</a:t>
            </a:r>
          </a:p>
          <a:p>
            <a:pPr marL="0" indent="0">
              <a:buNone/>
            </a:pPr>
            <a:r>
              <a:rPr lang="en-US" sz="2000" dirty="0" smtClean="0">
                <a:latin typeface="Menlo Regular"/>
                <a:cs typeface="Menlo Regular"/>
              </a:rPr>
              <a:t>  </a:t>
            </a:r>
            <a:r>
              <a:rPr lang="en-US" sz="2000" dirty="0">
                <a:latin typeface="Menlo Regular"/>
                <a:cs typeface="Menlo Regular"/>
              </a:rPr>
              <a:t>return </a:t>
            </a:r>
            <a:r>
              <a:rPr lang="en-US" sz="2000" dirty="0" smtClean="0">
                <a:latin typeface="Menlo Regular"/>
                <a:cs typeface="Menlo Regular"/>
              </a:rPr>
              <a:t>power_monoid(</a:t>
            </a:r>
            <a:r>
              <a:rPr lang="en-US" sz="2000" b="1" dirty="0" smtClean="0">
                <a:solidFill>
                  <a:srgbClr val="FF0000"/>
                </a:solidFill>
                <a:latin typeface="Menlo Regular"/>
                <a:cs typeface="Menlo Regular"/>
              </a:rPr>
              <a:t>a, n</a:t>
            </a:r>
            <a:r>
              <a:rPr lang="en-US" sz="2000" dirty="0" smtClean="0">
                <a:latin typeface="Menlo Regular"/>
                <a:cs typeface="Menlo Regular"/>
              </a:rPr>
              <a:t>);</a:t>
            </a:r>
          </a:p>
          <a:p>
            <a:pPr marL="0" indent="0">
              <a:buNone/>
            </a:pPr>
            <a:r>
              <a:rPr lang="en-US" sz="2000" dirty="0" smtClean="0">
                <a:latin typeface="Menlo Regular"/>
                <a:cs typeface="Menlo Regular"/>
              </a:rPr>
              <a:t>}</a:t>
            </a:r>
          </a:p>
        </p:txBody>
      </p:sp>
      <p:sp>
        <p:nvSpPr>
          <p:cNvPr id="5" name="Slide Number Placeholder 4"/>
          <p:cNvSpPr>
            <a:spLocks noGrp="1"/>
          </p:cNvSpPr>
          <p:nvPr>
            <p:ph type="sldNum" sz="quarter" idx="12"/>
          </p:nvPr>
        </p:nvSpPr>
        <p:spPr/>
        <p:txBody>
          <a:bodyPr/>
          <a:lstStyle/>
          <a:p>
            <a:fld id="{4AA04D0C-89BA-0845-9137-904D20B84DDB}" type="slidenum">
              <a:rPr lang="en-US" smtClean="0"/>
              <a:pPr/>
              <a:t>97</a:t>
            </a:fld>
            <a:endParaRPr lang="en-US"/>
          </a:p>
        </p:txBody>
      </p:sp>
    </p:spTree>
    <p:extLst>
      <p:ext uri="{BB962C8B-B14F-4D97-AF65-F5344CB8AC3E}">
        <p14:creationId xmlns:p14="http://schemas.microsoft.com/office/powerpoint/2010/main" val="223975674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semigroups on T</a:t>
            </a:r>
            <a:endParaRPr lang="en-US" dirty="0"/>
          </a:p>
        </p:txBody>
      </p:sp>
      <p:sp>
        <p:nvSpPr>
          <p:cNvPr id="3" name="Content Placeholder 2"/>
          <p:cNvSpPr>
            <a:spLocks noGrp="1"/>
          </p:cNvSpPr>
          <p:nvPr>
            <p:ph idx="1"/>
          </p:nvPr>
        </p:nvSpPr>
        <p:spPr/>
        <p:txBody>
          <a:bodyPr/>
          <a:lstStyle/>
          <a:p>
            <a:r>
              <a:rPr lang="en-US" dirty="0" smtClean="0"/>
              <a:t>There could be multiple associative operations on the same type T</a:t>
            </a:r>
          </a:p>
          <a:p>
            <a:pPr lvl="1"/>
            <a:r>
              <a:rPr lang="en-US" dirty="0" smtClean="0"/>
              <a:t>additive</a:t>
            </a:r>
          </a:p>
          <a:p>
            <a:pPr lvl="1"/>
            <a:r>
              <a:rPr lang="en-US" dirty="0" smtClean="0"/>
              <a:t>multiplicative</a:t>
            </a:r>
          </a:p>
          <a:p>
            <a:pPr lvl="1"/>
            <a:r>
              <a:rPr lang="en-US" dirty="0" smtClean="0"/>
              <a:t>…</a:t>
            </a:r>
          </a:p>
          <a:p>
            <a:r>
              <a:rPr lang="en-US" dirty="0" smtClean="0"/>
              <a:t>We often need to pass an operation to an algorithm</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98</a:t>
            </a:fld>
            <a:endParaRPr lang="en-US"/>
          </a:p>
        </p:txBody>
      </p:sp>
    </p:spTree>
    <p:extLst>
      <p:ext uri="{BB962C8B-B14F-4D97-AF65-F5344CB8AC3E}">
        <p14:creationId xmlns:p14="http://schemas.microsoft.com/office/powerpoint/2010/main" val="169896742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latin typeface="Menlo Regular"/>
                <a:cs typeface="Menlo Regular"/>
              </a:rPr>
              <a:t>accumulate</a:t>
            </a:r>
            <a:r>
              <a:rPr lang="en-US" dirty="0" smtClean="0"/>
              <a:t> for an arbitrary semigroup</a:t>
            </a:r>
            <a:endParaRPr lang="en-US" dirty="0"/>
          </a:p>
        </p:txBody>
      </p:sp>
      <p:sp>
        <p:nvSpPr>
          <p:cNvPr id="3" name="Content Placeholder 2"/>
          <p:cNvSpPr>
            <a:spLocks noGrp="1"/>
          </p:cNvSpPr>
          <p:nvPr>
            <p:ph idx="1"/>
          </p:nvPr>
        </p:nvSpPr>
        <p:spPr>
          <a:xfrm>
            <a:off x="457200" y="1600200"/>
            <a:ext cx="8458200" cy="4525963"/>
          </a:xfrm>
        </p:spPr>
        <p:txBody>
          <a:bodyPr/>
          <a:lstStyle/>
          <a:p>
            <a:pPr marL="0" indent="0">
              <a:buNone/>
            </a:pPr>
            <a:r>
              <a:rPr lang="en-US" sz="2000" dirty="0">
                <a:latin typeface="Menlo Regular"/>
                <a:cs typeface="Menlo Regular"/>
              </a:rPr>
              <a:t>template &lt;Regular A, Integer N, </a:t>
            </a:r>
            <a:r>
              <a:rPr lang="en-US" sz="2000" b="1" dirty="0">
                <a:solidFill>
                  <a:srgbClr val="FF0000"/>
                </a:solidFill>
                <a:latin typeface="Menlo Regular"/>
                <a:cs typeface="Menlo Regular"/>
              </a:rPr>
              <a:t>SemigroupOperation Op</a:t>
            </a:r>
            <a:r>
              <a:rPr lang="en-US" sz="2000" dirty="0" smtClean="0">
                <a:latin typeface="Menlo Regular"/>
                <a:cs typeface="Menlo Regular"/>
              </a:rPr>
              <a:t>&gt;</a:t>
            </a:r>
          </a:p>
          <a:p>
            <a:pPr marL="0" indent="0">
              <a:buNone/>
            </a:pPr>
            <a:r>
              <a:rPr lang="en-US" sz="2000" dirty="0" smtClean="0">
                <a:latin typeface="Menlo Regular"/>
                <a:cs typeface="Menlo Regular"/>
              </a:rPr>
              <a:t>requires (Domain&lt;Op, A&gt;) // parens will go away</a:t>
            </a:r>
            <a:endParaRPr lang="en-US" sz="2000" dirty="0">
              <a:latin typeface="Menlo Regular"/>
              <a:cs typeface="Menlo Regular"/>
            </a:endParaRPr>
          </a:p>
          <a:p>
            <a:pPr marL="0" indent="0">
              <a:buNone/>
            </a:pPr>
            <a:r>
              <a:rPr lang="en-US" sz="2000" dirty="0">
                <a:latin typeface="Menlo Regular"/>
                <a:cs typeface="Menlo Regular"/>
              </a:rPr>
              <a:t>A </a:t>
            </a:r>
            <a:r>
              <a:rPr lang="en-US" sz="2000" dirty="0" smtClean="0">
                <a:latin typeface="Menlo Regular"/>
                <a:cs typeface="Menlo Regular"/>
              </a:rPr>
              <a:t>power_accumulate_semigroup</a:t>
            </a:r>
            <a:r>
              <a:rPr lang="en-US" sz="2000" dirty="0">
                <a:latin typeface="Menlo Regular"/>
                <a:cs typeface="Menlo Regular"/>
              </a:rPr>
              <a:t>(A r, A a, N n, </a:t>
            </a:r>
            <a:r>
              <a:rPr lang="en-US" sz="2000" b="1" dirty="0">
                <a:solidFill>
                  <a:srgbClr val="FF0000"/>
                </a:solidFill>
                <a:latin typeface="Menlo Regular"/>
                <a:cs typeface="Menlo Regular"/>
              </a:rPr>
              <a:t>Op op</a:t>
            </a:r>
            <a:r>
              <a:rPr lang="en-US" sz="2000" dirty="0">
                <a:latin typeface="Menlo Regular"/>
                <a:cs typeface="Menlo Regular"/>
              </a:rPr>
              <a:t>) {</a:t>
            </a:r>
          </a:p>
          <a:p>
            <a:pPr marL="0" indent="0">
              <a:buNone/>
            </a:pPr>
            <a:r>
              <a:rPr lang="en-US" sz="2000" dirty="0">
                <a:latin typeface="Menlo Regular"/>
                <a:cs typeface="Menlo Regular"/>
              </a:rPr>
              <a:t>  precondition(n &gt;= 0);</a:t>
            </a:r>
          </a:p>
          <a:p>
            <a:pPr marL="0" indent="0">
              <a:buNone/>
            </a:pPr>
            <a:r>
              <a:rPr lang="en-US" sz="2000" dirty="0">
                <a:latin typeface="Menlo Regular"/>
                <a:cs typeface="Menlo Regular"/>
              </a:rPr>
              <a:t>  if (n == 0) return r;</a:t>
            </a:r>
          </a:p>
          <a:p>
            <a:pPr marL="0" indent="0">
              <a:buNone/>
            </a:pPr>
            <a:r>
              <a:rPr lang="en-US" sz="2000" dirty="0">
                <a:latin typeface="Menlo Regular"/>
                <a:cs typeface="Menlo Regular"/>
              </a:rPr>
              <a:t>  while (true) {</a:t>
            </a:r>
          </a:p>
          <a:p>
            <a:pPr marL="0" indent="0">
              <a:buNone/>
            </a:pPr>
            <a:r>
              <a:rPr lang="en-US" sz="2000" dirty="0">
                <a:latin typeface="Menlo Regular"/>
                <a:cs typeface="Menlo Regular"/>
              </a:rPr>
              <a:t>    if (odd(n)) { </a:t>
            </a:r>
          </a:p>
          <a:p>
            <a:pPr marL="0" indent="0">
              <a:buNone/>
            </a:pPr>
            <a:r>
              <a:rPr lang="en-US" sz="2000" dirty="0">
                <a:latin typeface="Menlo Regular"/>
                <a:cs typeface="Menlo Regular"/>
              </a:rPr>
              <a:t>      r = </a:t>
            </a:r>
            <a:r>
              <a:rPr lang="en-US" sz="2000" b="1" dirty="0">
                <a:solidFill>
                  <a:srgbClr val="FF0000"/>
                </a:solidFill>
                <a:latin typeface="Menlo Regular"/>
                <a:cs typeface="Menlo Regular"/>
              </a:rPr>
              <a:t>op(r, a)</a:t>
            </a:r>
            <a:r>
              <a:rPr lang="en-US" sz="2000" dirty="0">
                <a:latin typeface="Menlo Regular"/>
                <a:cs typeface="Menlo Regular"/>
              </a:rPr>
              <a:t>;</a:t>
            </a:r>
          </a:p>
          <a:p>
            <a:pPr marL="0" indent="0">
              <a:buNone/>
            </a:pPr>
            <a:r>
              <a:rPr lang="en-US" sz="2000" dirty="0">
                <a:latin typeface="Menlo Regular"/>
                <a:cs typeface="Menlo Regular"/>
              </a:rPr>
              <a:t>      if (n == 1) return r; </a:t>
            </a:r>
          </a:p>
          <a:p>
            <a:pPr marL="0" indent="0">
              <a:buNone/>
            </a:pPr>
            <a:r>
              <a:rPr lang="en-US" sz="2000" dirty="0">
                <a:latin typeface="Menlo Regular"/>
                <a:cs typeface="Menlo Regular"/>
              </a:rPr>
              <a:t>    }</a:t>
            </a:r>
          </a:p>
          <a:p>
            <a:pPr marL="0" indent="0">
              <a:buNone/>
            </a:pPr>
            <a:r>
              <a:rPr lang="en-US" sz="2000" dirty="0">
                <a:latin typeface="Menlo Regular"/>
                <a:cs typeface="Menlo Regular"/>
              </a:rPr>
              <a:t>    n = half(n);</a:t>
            </a:r>
          </a:p>
          <a:p>
            <a:pPr marL="0" indent="0">
              <a:buNone/>
            </a:pPr>
            <a:r>
              <a:rPr lang="en-US" sz="2000" dirty="0">
                <a:latin typeface="Menlo Regular"/>
                <a:cs typeface="Menlo Regular"/>
              </a:rPr>
              <a:t>    a = </a:t>
            </a:r>
            <a:r>
              <a:rPr lang="en-US" sz="2000" b="1" dirty="0">
                <a:solidFill>
                  <a:srgbClr val="FF0000"/>
                </a:solidFill>
                <a:latin typeface="Menlo Regular"/>
                <a:cs typeface="Menlo Regular"/>
              </a:rPr>
              <a:t>op(a, a)</a:t>
            </a:r>
            <a:r>
              <a:rPr lang="en-US" sz="2000" dirty="0">
                <a:latin typeface="Menlo Regular"/>
                <a:cs typeface="Menlo Regular"/>
              </a:rPr>
              <a:t>;</a:t>
            </a:r>
          </a:p>
          <a:p>
            <a:pPr marL="0" indent="0">
              <a:buNone/>
            </a:pPr>
            <a:r>
              <a:rPr lang="en-US" sz="2000" dirty="0">
                <a:latin typeface="Menlo Regular"/>
                <a:cs typeface="Menlo Regular"/>
              </a:rPr>
              <a:t>  }</a:t>
            </a:r>
          </a:p>
          <a:p>
            <a:pPr marL="0" indent="0">
              <a:buNone/>
            </a:pPr>
            <a:r>
              <a:rPr lang="en-US" sz="2000" dirty="0">
                <a:latin typeface="Menlo Regular"/>
                <a:cs typeface="Menlo Regular"/>
              </a:rPr>
              <a:t>} </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99</a:t>
            </a:fld>
            <a:endParaRPr lang="en-US"/>
          </a:p>
        </p:txBody>
      </p:sp>
    </p:spTree>
    <p:extLst>
      <p:ext uri="{BB962C8B-B14F-4D97-AF65-F5344CB8AC3E}">
        <p14:creationId xmlns:p14="http://schemas.microsoft.com/office/powerpoint/2010/main" val="18188947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139881</TotalTime>
  <Words>17244</Words>
  <Application>Microsoft Macintosh PowerPoint</Application>
  <PresentationFormat>On-screen Show (4:3)</PresentationFormat>
  <Paragraphs>2273</Paragraphs>
  <Slides>263</Slides>
  <Notes>134</Notes>
  <HiddenSlides>0</HiddenSlides>
  <MMClips>0</MMClips>
  <ScaleCrop>false</ScaleCrop>
  <HeadingPairs>
    <vt:vector size="4" baseType="variant">
      <vt:variant>
        <vt:lpstr>Theme</vt:lpstr>
      </vt:variant>
      <vt:variant>
        <vt:i4>1</vt:i4>
      </vt:variant>
      <vt:variant>
        <vt:lpstr>Slide Titles</vt:lpstr>
      </vt:variant>
      <vt:variant>
        <vt:i4>263</vt:i4>
      </vt:variant>
    </vt:vector>
  </HeadingPairs>
  <TitlesOfParts>
    <vt:vector size="264" baseType="lpstr">
      <vt:lpstr>Default Design</vt:lpstr>
      <vt:lpstr>Four Journeys</vt:lpstr>
      <vt:lpstr>Four Journeys: Journey One</vt:lpstr>
      <vt:lpstr>PowerPoint Presentation</vt:lpstr>
      <vt:lpstr>Objectives</vt:lpstr>
      <vt:lpstr>Approach</vt:lpstr>
      <vt:lpstr>Historical Approach</vt:lpstr>
      <vt:lpstr>Programming Aesthetics</vt:lpstr>
      <vt:lpstr>Lincoln and Jefferson</vt:lpstr>
      <vt:lpstr>The Auxiliary Text: EoP</vt:lpstr>
      <vt:lpstr>Deductive vs. Historical Approach</vt:lpstr>
      <vt:lpstr>First Journey: The Spoils of the Egyptians</vt:lpstr>
      <vt:lpstr>Self-evident propositions</vt:lpstr>
      <vt:lpstr>Are proofs important?</vt:lpstr>
      <vt:lpstr>Geometric Proofs</vt:lpstr>
      <vt:lpstr>PowerPoint Presentation</vt:lpstr>
      <vt:lpstr>Commutativity of addition</vt:lpstr>
      <vt:lpstr>Associativity of addition</vt:lpstr>
      <vt:lpstr>Commutativity of multiplication</vt:lpstr>
      <vt:lpstr>PowerPoint Presentation</vt:lpstr>
      <vt:lpstr>PowerPoint Presentation</vt:lpstr>
      <vt:lpstr>Problem 21 Design geometric proofs </vt:lpstr>
      <vt:lpstr>Problem 22</vt:lpstr>
      <vt:lpstr>What is a proof?</vt:lpstr>
      <vt:lpstr>Reading 24</vt:lpstr>
      <vt:lpstr>Number systems</vt:lpstr>
      <vt:lpstr>Common Source?</vt:lpstr>
      <vt:lpstr>Parallel Evolution</vt:lpstr>
      <vt:lpstr>Geographical origins</vt:lpstr>
      <vt:lpstr>“Egyptians we take to be the most ancient of men” </vt:lpstr>
      <vt:lpstr>Thales of Miletus (635BC – 545BC)</vt:lpstr>
      <vt:lpstr>Thales Theorem: AC is diameter =&gt; ∠ABC = 90˚</vt:lpstr>
      <vt:lpstr>The Proof of Thales Theorem</vt:lpstr>
      <vt:lpstr>Surviving Egyptian Mathematics</vt:lpstr>
      <vt:lpstr>Distributivity</vt:lpstr>
      <vt:lpstr>The Inductive Base</vt:lpstr>
      <vt:lpstr>Inductive Step</vt:lpstr>
      <vt:lpstr>Slow Multiply Algorithm</vt:lpstr>
      <vt:lpstr>The Algorithmic Insight</vt:lpstr>
      <vt:lpstr>Ahmes Algorithm: 41 × 59</vt:lpstr>
      <vt:lpstr>Halving  </vt:lpstr>
      <vt:lpstr>Fast Multiply Algorithm</vt:lpstr>
      <vt:lpstr>Problem 42 </vt:lpstr>
      <vt:lpstr>Number of additions</vt:lpstr>
      <vt:lpstr>Is it optimal?</vt:lpstr>
      <vt:lpstr>multiply_by_15</vt:lpstr>
      <vt:lpstr>Problem 46 Optimal Addition Chains</vt:lpstr>
      <vt:lpstr>Further Reading 47</vt:lpstr>
      <vt:lpstr>Four Journeys: Journey One</vt:lpstr>
      <vt:lpstr>Dover Treasures</vt:lpstr>
      <vt:lpstr>Fast Multiply Algorithm</vt:lpstr>
      <vt:lpstr>Program transformations</vt:lpstr>
      <vt:lpstr>multiply-accumulate</vt:lpstr>
      <vt:lpstr>mult_acc0</vt:lpstr>
      <vt:lpstr>mult_acc1</vt:lpstr>
      <vt:lpstr>mult_acc2</vt:lpstr>
      <vt:lpstr>mult_acc3</vt:lpstr>
      <vt:lpstr>mult_acc4</vt:lpstr>
      <vt:lpstr>multiply2</vt:lpstr>
      <vt:lpstr>multiply3</vt:lpstr>
      <vt:lpstr>multiply4</vt:lpstr>
      <vt:lpstr>Coloring mult_acc4</vt:lpstr>
      <vt:lpstr>Syntactically generalized  multiply_accumulate</vt:lpstr>
      <vt:lpstr>Syntactic Requirements on A</vt:lpstr>
      <vt:lpstr>A semantic requirement on A: Associativity of +</vt:lpstr>
      <vt:lpstr>In computer + may be partial</vt:lpstr>
      <vt:lpstr>Implicit syntactic requirements induced by intended semantics</vt:lpstr>
      <vt:lpstr>Equational Reasoning</vt:lpstr>
      <vt:lpstr>Regular types:</vt:lpstr>
      <vt:lpstr>Regularity is the default</vt:lpstr>
      <vt:lpstr>Problem 70</vt:lpstr>
      <vt:lpstr>Problem 71</vt:lpstr>
      <vt:lpstr>Requirements on A</vt:lpstr>
      <vt:lpstr>Rules for overloading + </vt:lpstr>
      <vt:lpstr>Overloading Dilemma </vt:lpstr>
      <vt:lpstr>Language as a tool of thought</vt:lpstr>
      <vt:lpstr>Problem 76</vt:lpstr>
      <vt:lpstr>Solution: Explicit Weakening </vt:lpstr>
      <vt:lpstr>Examples of Additive Semigroups</vt:lpstr>
      <vt:lpstr>Non-requirement is not a requirement</vt:lpstr>
      <vt:lpstr>Syntactically generalized  multiply_accumulate</vt:lpstr>
      <vt:lpstr>Syntactic Requirements on N</vt:lpstr>
      <vt:lpstr>Semantic Requirements on N</vt:lpstr>
      <vt:lpstr>Disjunctive Requirements  </vt:lpstr>
      <vt:lpstr>Auxiliary procedures</vt:lpstr>
      <vt:lpstr>multiply_accumulate for Additive Semigroup</vt:lpstr>
      <vt:lpstr>multiply  for Additive Semigroup</vt:lpstr>
      <vt:lpstr>Why n &gt; 0 not n &gt;= 0?</vt:lpstr>
      <vt:lpstr>Monoids</vt:lpstr>
      <vt:lpstr>Monoid multiply</vt:lpstr>
      <vt:lpstr>Groups</vt:lpstr>
      <vt:lpstr>“А new star of unimaginable brightness in the heavens of pure mathematics”</vt:lpstr>
      <vt:lpstr>Group multiply</vt:lpstr>
      <vt:lpstr>From multiply to power</vt:lpstr>
      <vt:lpstr>power_accumulate  for Multiplicative Semigroup</vt:lpstr>
      <vt:lpstr>power for Multiplicative Semigroup</vt:lpstr>
      <vt:lpstr>power for Multiplicative Monoid</vt:lpstr>
      <vt:lpstr>power for Multiplicative Group</vt:lpstr>
      <vt:lpstr>Multiple semigroups on T</vt:lpstr>
      <vt:lpstr>accumulate for an arbitrary semigroup</vt:lpstr>
      <vt:lpstr>power for an arbitrary semigroup</vt:lpstr>
      <vt:lpstr>power for an arbitrary monoid</vt:lpstr>
      <vt:lpstr>identity_element examples</vt:lpstr>
      <vt:lpstr>power for an arbitrary group</vt:lpstr>
      <vt:lpstr>examples of inverse_operation</vt:lpstr>
      <vt:lpstr>reciprocal</vt:lpstr>
      <vt:lpstr>Algorithms defined on abstract concepts</vt:lpstr>
      <vt:lpstr>Even more important algorithm on semigroups</vt:lpstr>
      <vt:lpstr>Reduction</vt:lpstr>
      <vt:lpstr>Problem 109</vt:lpstr>
      <vt:lpstr>Reading 110</vt:lpstr>
      <vt:lpstr>Four Journeys: Journey One</vt:lpstr>
      <vt:lpstr>Fibonacci Numbers</vt:lpstr>
      <vt:lpstr>Computation of Fibonacci numbers </vt:lpstr>
      <vt:lpstr>“Obvious” Implementation</vt:lpstr>
      <vt:lpstr>fib0(5)</vt:lpstr>
      <vt:lpstr>Problem 116</vt:lpstr>
      <vt:lpstr>Iterative Fibonacci</vt:lpstr>
      <vt:lpstr>Fibonacci transformation</vt:lpstr>
      <vt:lpstr>nth Fibonacci vector</vt:lpstr>
      <vt:lpstr>Matrix multiplication is associative</vt:lpstr>
      <vt:lpstr>Problem 121</vt:lpstr>
      <vt:lpstr>Reading 122</vt:lpstr>
      <vt:lpstr>Linear Recurrences</vt:lpstr>
      <vt:lpstr>Linear Recurrence via power</vt:lpstr>
      <vt:lpstr>Further Reading 125 Reducing number of operations</vt:lpstr>
      <vt:lpstr>Matrices </vt:lpstr>
      <vt:lpstr>Inner Product</vt:lpstr>
      <vt:lpstr>Matrix-vector Product</vt:lpstr>
      <vt:lpstr>Matrix-matrix Product</vt:lpstr>
      <vt:lpstr>General setting for matrix multiplication</vt:lpstr>
      <vt:lpstr>Transitive closure of a relation</vt:lpstr>
      <vt:lpstr>Shortest path</vt:lpstr>
      <vt:lpstr>Problem 133</vt:lpstr>
      <vt:lpstr>Pythagoras (570BC - 490BC)</vt:lpstr>
      <vt:lpstr>Life of Pythagoras</vt:lpstr>
      <vt:lpstr>PowerPoint Presentation</vt:lpstr>
      <vt:lpstr>PowerPoint Presentation</vt:lpstr>
      <vt:lpstr>Pythagorean Arithmetic</vt:lpstr>
      <vt:lpstr>Nicomachus of Gerasa</vt:lpstr>
      <vt:lpstr>Triangular numbers</vt:lpstr>
      <vt:lpstr>Triangular numbers</vt:lpstr>
      <vt:lpstr>Oblong numbers</vt:lpstr>
      <vt:lpstr>Gnomons</vt:lpstr>
      <vt:lpstr>Square numbers</vt:lpstr>
      <vt:lpstr>Problem 145</vt:lpstr>
      <vt:lpstr>Prime numbers</vt:lpstr>
      <vt:lpstr>Euclid VII, 32</vt:lpstr>
      <vt:lpstr>Euclid, IX, 20</vt:lpstr>
      <vt:lpstr>Eratosthenes (284BC – 195BC)</vt:lpstr>
      <vt:lpstr>Life of Eratosthenes</vt:lpstr>
      <vt:lpstr>Sieve (κόσκινον) of Eratosthenes</vt:lpstr>
      <vt:lpstr>mark_sieve</vt:lpstr>
      <vt:lpstr>Sifting lemmas</vt:lpstr>
      <vt:lpstr>Sifting formulas</vt:lpstr>
      <vt:lpstr>sift0</vt:lpstr>
      <vt:lpstr>sift1</vt:lpstr>
      <vt:lpstr>Strength reduction From Wikipedia, the free encyclopedia</vt:lpstr>
      <vt:lpstr>Increment computation</vt:lpstr>
      <vt:lpstr>δ computations</vt:lpstr>
      <vt:lpstr>sift</vt:lpstr>
      <vt:lpstr>Problem 161</vt:lpstr>
      <vt:lpstr>Problem 162</vt:lpstr>
      <vt:lpstr>Palindromic Primes</vt:lpstr>
      <vt:lpstr>No Palindromic Primes ?!</vt:lpstr>
      <vt:lpstr>Problem 165</vt:lpstr>
      <vt:lpstr>Four Journeys: Journey One</vt:lpstr>
      <vt:lpstr>Perfect numbers</vt:lpstr>
      <vt:lpstr>Perfect numbers known to the Greeks</vt:lpstr>
      <vt:lpstr>Their prime factorization</vt:lpstr>
      <vt:lpstr>Further decomposition</vt:lpstr>
      <vt:lpstr>Other powers of 2</vt:lpstr>
      <vt:lpstr>Euclid, Elements,  Book IX, Proposition 36</vt:lpstr>
      <vt:lpstr>Difference of powers</vt:lpstr>
      <vt:lpstr>Sum of odd powers</vt:lpstr>
      <vt:lpstr>Restatement of Euclid’s theorem</vt:lpstr>
      <vt:lpstr>σ(n) - sum of the divisors</vt:lpstr>
      <vt:lpstr>Problem 177</vt:lpstr>
      <vt:lpstr>α(n) - aliquot sum </vt:lpstr>
      <vt:lpstr>Proof of Euclid, IX, 36</vt:lpstr>
      <vt:lpstr>The inverse of IX, 36</vt:lpstr>
      <vt:lpstr>Problem 181</vt:lpstr>
      <vt:lpstr>Problem 182</vt:lpstr>
      <vt:lpstr>Practical years</vt:lpstr>
      <vt:lpstr>Noli turbare circulos meos!</vt:lpstr>
      <vt:lpstr>An admission of a practical fellow</vt:lpstr>
      <vt:lpstr>Marin Mersenne (1588 – 1648) “walking scientific journal”</vt:lpstr>
      <vt:lpstr>Wikipedia on Mersenne</vt:lpstr>
      <vt:lpstr>A few of Mersenne’s friends</vt:lpstr>
      <vt:lpstr>PowerPoint Presentation</vt:lpstr>
      <vt:lpstr>When is 2n − 1 prime?</vt:lpstr>
      <vt:lpstr>Mersenne primes</vt:lpstr>
      <vt:lpstr>Letter from Fermat to Mersenne</vt:lpstr>
      <vt:lpstr>Factoring 237 − 1  </vt:lpstr>
      <vt:lpstr>If           is prime then    is prime</vt:lpstr>
      <vt:lpstr>Fermat’s discoveries 2 and 3</vt:lpstr>
      <vt:lpstr>Little Fermat Theorem</vt:lpstr>
      <vt:lpstr>Delayed proof</vt:lpstr>
      <vt:lpstr>Another Conjecture by Fermat</vt:lpstr>
      <vt:lpstr> </vt:lpstr>
      <vt:lpstr> </vt:lpstr>
      <vt:lpstr>Leonhard Euler,  c'est notre maître à tous</vt:lpstr>
      <vt:lpstr>Euclid, VII, 30</vt:lpstr>
      <vt:lpstr>The proof of VII, 30</vt:lpstr>
      <vt:lpstr>Notational convention</vt:lpstr>
      <vt:lpstr>Permutation of Remainders Lemma</vt:lpstr>
      <vt:lpstr>Cancellation Law</vt:lpstr>
      <vt:lpstr>Self-cancelling elements</vt:lpstr>
      <vt:lpstr>Self-cancelling Lemma</vt:lpstr>
      <vt:lpstr>Wilson Theorem</vt:lpstr>
      <vt:lpstr>PowerPoint Presentation</vt:lpstr>
      <vt:lpstr>Problem 211</vt:lpstr>
      <vt:lpstr>The proof of Little Fermat</vt:lpstr>
      <vt:lpstr>Multiplicative inverse modulo n</vt:lpstr>
      <vt:lpstr>ap−2 is an inverse of a</vt:lpstr>
      <vt:lpstr>Non-invertibility Lemma </vt:lpstr>
      <vt:lpstr>Converse of Little Fermat</vt:lpstr>
      <vt:lpstr>“Useful” mathematics</vt:lpstr>
      <vt:lpstr>Four Journeys: Journey One</vt:lpstr>
      <vt:lpstr>Multiplication Table modulo 7</vt:lpstr>
      <vt:lpstr>Multiplication modulo 7 with inverses</vt:lpstr>
      <vt:lpstr>Wilson’s Theorem modulo 7</vt:lpstr>
      <vt:lpstr>Wilson modulo 7</vt:lpstr>
      <vt:lpstr>Fermat modulo 7</vt:lpstr>
      <vt:lpstr>Multiplication modulo 10 with inverses</vt:lpstr>
      <vt:lpstr>Reducing the Multiplication Table</vt:lpstr>
      <vt:lpstr>Euler Totient function</vt:lpstr>
      <vt:lpstr>Totient of prime</vt:lpstr>
      <vt:lpstr>Euler’s Theorem</vt:lpstr>
      <vt:lpstr>Problem 229</vt:lpstr>
      <vt:lpstr>Abstraction</vt:lpstr>
      <vt:lpstr>Totient of power of prime</vt:lpstr>
      <vt:lpstr>Totient of n = puqv</vt:lpstr>
      <vt:lpstr>General case totient formula</vt:lpstr>
      <vt:lpstr>Primality Testing</vt:lpstr>
      <vt:lpstr>Divides</vt:lpstr>
      <vt:lpstr>smallest_divisor</vt:lpstr>
      <vt:lpstr>is_prime</vt:lpstr>
      <vt:lpstr>Modulo Multiplication </vt:lpstr>
      <vt:lpstr>Modulo Multiplication Identity </vt:lpstr>
      <vt:lpstr>Multiplicative inverse - Fermat</vt:lpstr>
      <vt:lpstr>fermat_test</vt:lpstr>
      <vt:lpstr>Co-prime</vt:lpstr>
      <vt:lpstr>Carmichael Numbers</vt:lpstr>
      <vt:lpstr>Problem 244</vt:lpstr>
      <vt:lpstr>PowerPoint Presentation</vt:lpstr>
      <vt:lpstr>PowerPoint Presentation</vt:lpstr>
      <vt:lpstr>Miller-Rabin Guarantee</vt:lpstr>
      <vt:lpstr>Primes is in P (2002)</vt:lpstr>
      <vt:lpstr>Full treatment of AKS</vt:lpstr>
      <vt:lpstr>Cryptology</vt:lpstr>
      <vt:lpstr>Cryptosystem</vt:lpstr>
      <vt:lpstr>Public Key Cryptosystem</vt:lpstr>
      <vt:lpstr>Requirements for a Public Key Cryptosystem</vt:lpstr>
      <vt:lpstr>Inventors of Public Key Cryptosystems</vt:lpstr>
      <vt:lpstr>Clifford Cocks (1950 - ) the secret inventor of RSA</vt:lpstr>
      <vt:lpstr>RSA key generation</vt:lpstr>
      <vt:lpstr>Encoding/decoding</vt:lpstr>
      <vt:lpstr>Justification of RSA</vt:lpstr>
      <vt:lpstr>Presupposition</vt:lpstr>
      <vt:lpstr>extended_gcd</vt:lpstr>
      <vt:lpstr>multiplicative_inverse</vt:lpstr>
      <vt:lpstr>Project 262</vt:lpstr>
      <vt:lpstr>“Spoils of the Egyptians”?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Greatest Common Measure:  the last 2500 Years</dc:title>
  <dc:creator> </dc:creator>
  <cp:lastModifiedBy>Stepanov, Alexander</cp:lastModifiedBy>
  <cp:revision>790</cp:revision>
  <cp:lastPrinted>2012-04-12T17:49:22Z</cp:lastPrinted>
  <dcterms:created xsi:type="dcterms:W3CDTF">1996-09-30T18:28:10Z</dcterms:created>
  <dcterms:modified xsi:type="dcterms:W3CDTF">2012-05-04T22:38:03Z</dcterms:modified>
</cp:coreProperties>
</file>