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8" r:id="rId3"/>
    <p:sldId id="268" r:id="rId4"/>
    <p:sldId id="267" r:id="rId5"/>
    <p:sldId id="260" r:id="rId6"/>
    <p:sldId id="262" r:id="rId7"/>
    <p:sldId id="263" r:id="rId8"/>
    <p:sldId id="264" r:id="rId9"/>
    <p:sldId id="265" r:id="rId10"/>
    <p:sldId id="266" r:id="rId11"/>
    <p:sldId id="269" r:id="rId12"/>
    <p:sldId id="272" r:id="rId13"/>
    <p:sldId id="257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2" d="100"/>
          <a:sy n="92" d="100"/>
        </p:scale>
        <p:origin x="-96" y="-4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70D2B2-BA81-D241-BD88-E8049AC43215}" type="datetimeFigureOut">
              <a:rPr lang="en-US" smtClean="0"/>
              <a:t>11/2/12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64B4CB-8DE7-DA4E-9F3F-775F881D0C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4876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“Conversations with Jean Piaget” pages 126-127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64B4CB-8DE7-DA4E-9F3F-775F881D0C01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2739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63C96-C0D0-E547-8EB4-DA15AA91895E}" type="datetimeFigureOut">
              <a:rPr lang="en-US" smtClean="0"/>
              <a:t>11/2/12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C65FC-9DF2-E84E-8C3E-77B9F36936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368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63C96-C0D0-E547-8EB4-DA15AA91895E}" type="datetimeFigureOut">
              <a:rPr lang="en-US" smtClean="0"/>
              <a:t>11/2/12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C65FC-9DF2-E84E-8C3E-77B9F36936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5247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63C96-C0D0-E547-8EB4-DA15AA91895E}" type="datetimeFigureOut">
              <a:rPr lang="en-US" smtClean="0"/>
              <a:t>11/2/12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C65FC-9DF2-E84E-8C3E-77B9F36936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007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63C96-C0D0-E547-8EB4-DA15AA91895E}" type="datetimeFigureOut">
              <a:rPr lang="en-US" smtClean="0"/>
              <a:t>11/2/12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C65FC-9DF2-E84E-8C3E-77B9F36936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038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63C96-C0D0-E547-8EB4-DA15AA91895E}" type="datetimeFigureOut">
              <a:rPr lang="en-US" smtClean="0"/>
              <a:t>11/2/12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C65FC-9DF2-E84E-8C3E-77B9F36936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874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63C96-C0D0-E547-8EB4-DA15AA91895E}" type="datetimeFigureOut">
              <a:rPr lang="en-US" smtClean="0"/>
              <a:t>11/2/12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C65FC-9DF2-E84E-8C3E-77B9F36936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851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63C96-C0D0-E547-8EB4-DA15AA91895E}" type="datetimeFigureOut">
              <a:rPr lang="en-US" smtClean="0"/>
              <a:t>11/2/12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C65FC-9DF2-E84E-8C3E-77B9F36936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29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63C96-C0D0-E547-8EB4-DA15AA91895E}" type="datetimeFigureOut">
              <a:rPr lang="en-US" smtClean="0"/>
              <a:t>11/2/12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C65FC-9DF2-E84E-8C3E-77B9F36936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604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63C96-C0D0-E547-8EB4-DA15AA91895E}" type="datetimeFigureOut">
              <a:rPr lang="en-US" smtClean="0"/>
              <a:t>11/2/12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C65FC-9DF2-E84E-8C3E-77B9F36936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453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63C96-C0D0-E547-8EB4-DA15AA91895E}" type="datetimeFigureOut">
              <a:rPr lang="en-US" smtClean="0"/>
              <a:t>11/2/12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C65FC-9DF2-E84E-8C3E-77B9F36936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478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63C96-C0D0-E547-8EB4-DA15AA91895E}" type="datetimeFigureOut">
              <a:rPr lang="en-US" smtClean="0"/>
              <a:t>11/2/12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C65FC-9DF2-E84E-8C3E-77B9F36936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716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E63C96-C0D0-E547-8EB4-DA15AA91895E}" type="datetimeFigureOut">
              <a:rPr lang="en-US" smtClean="0"/>
              <a:t>11/2/12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5C65FC-9DF2-E84E-8C3E-77B9F36936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299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amazon.com/Six-Books-Euclid-Werner-Oechslin/dp/3836517752/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amazon.com/Algebra-Elementary-Text-Book-2-set/dp/0821819313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mazon.com/The-Thirteen-Books-Elements-Vol/dp/0486600890/" TargetMode="External"/><Relationship Id="rId4" Type="http://schemas.openxmlformats.org/officeDocument/2006/relationships/hyperlink" Target="http://www.amazon.com/The-Thirteen-Books-Elements-Vol/dp/0486600904/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amazon.com/The-Thirteen-Books-Elements-Vol/dp/0486600882/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Epilogue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Alex Stepanov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24542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Byrne’s Euclid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>
                <a:hlinkClick r:id="rId2"/>
              </a:rPr>
              <a:t>http://www.amazon.com/Six-Books-Euclid-Werner-Oechslin/dp/3836517752/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1540553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about…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Category theory</a:t>
            </a:r>
          </a:p>
          <a:p>
            <a:r>
              <a:rPr lang="en-US" dirty="0" smtClean="0"/>
              <a:t>Linear logic</a:t>
            </a:r>
          </a:p>
          <a:p>
            <a:r>
              <a:rPr lang="en-US" dirty="0" smtClean="0"/>
              <a:t>Type theory</a:t>
            </a:r>
          </a:p>
          <a:p>
            <a:r>
              <a:rPr lang="en-US" dirty="0" smtClean="0"/>
              <a:t>Fuzzy logic </a:t>
            </a:r>
          </a:p>
          <a:p>
            <a:r>
              <a:rPr lang="en-US" dirty="0" smtClean="0"/>
              <a:t>…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41170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never mind…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80494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Jean Piaget advice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 smtClean="0"/>
              <a:t>When you are working on something, read nothing in the field; read afterwards only.</a:t>
            </a:r>
          </a:p>
          <a:p>
            <a:pPr marL="514350" indent="-514350">
              <a:buAutoNum type="arabicPeriod"/>
            </a:pPr>
            <a:r>
              <a:rPr lang="en-US" dirty="0" smtClean="0"/>
              <a:t>Read as much as possible in related </a:t>
            </a:r>
            <a:r>
              <a:rPr lang="en-US" dirty="0" smtClean="0"/>
              <a:t>fields.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/>
              <a:t>Have a whipping boy.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62396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reason for not doing Journey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First three journeys covered  three approaches to mathematics.</a:t>
            </a:r>
          </a:p>
          <a:p>
            <a:pPr lvl="1"/>
            <a:r>
              <a:rPr lang="en-US" dirty="0" smtClean="0"/>
              <a:t>Number Theory</a:t>
            </a:r>
          </a:p>
          <a:p>
            <a:pPr lvl="1"/>
            <a:r>
              <a:rPr lang="en-US" dirty="0" smtClean="0"/>
              <a:t>Abstract Algebra</a:t>
            </a:r>
          </a:p>
          <a:p>
            <a:pPr lvl="1"/>
            <a:r>
              <a:rPr lang="en-US" dirty="0" smtClean="0"/>
              <a:t>Logic and Set Theory </a:t>
            </a:r>
          </a:p>
          <a:p>
            <a:r>
              <a:rPr lang="en-US" dirty="0" smtClean="0"/>
              <a:t>The forth journey did not appear to me to have a compelling theme.</a:t>
            </a:r>
          </a:p>
          <a:p>
            <a:pPr lvl="1"/>
            <a:r>
              <a:rPr lang="en-US" dirty="0" smtClean="0"/>
              <a:t>I am not sure that it affects the outcome.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29382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lessons of the course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Knowledge of Homeric Greek is necessary for a programmer.</a:t>
            </a:r>
          </a:p>
          <a:p>
            <a:r>
              <a:rPr lang="en-US" dirty="0" smtClean="0"/>
              <a:t>You should try to enroll to the University of </a:t>
            </a:r>
            <a:r>
              <a:rPr lang="en-US" dirty="0"/>
              <a:t>‪</a:t>
            </a:r>
            <a:r>
              <a:rPr lang="en-US" dirty="0" smtClean="0"/>
              <a:t>Göttingen‬ with David Hilbert as your advisor.</a:t>
            </a:r>
          </a:p>
          <a:p>
            <a:r>
              <a:rPr lang="en-US" dirty="0" smtClean="0"/>
              <a:t>You cannot use STL unless you deeply understand the Zermelo-Fraenkel axioms.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88319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 contraire…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4694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And further, by these, my sonne, be admonished: of </a:t>
            </a:r>
            <a:r>
              <a:rPr lang="en-US" dirty="0"/>
              <a:t>making many </a:t>
            </a:r>
            <a:r>
              <a:rPr lang="en-US" dirty="0" smtClean="0"/>
              <a:t>bookes </a:t>
            </a:r>
            <a:r>
              <a:rPr lang="en-US" i="1" dirty="0"/>
              <a:t>there is</a:t>
            </a:r>
            <a:r>
              <a:rPr lang="en-US" dirty="0"/>
              <a:t> no end; and much </a:t>
            </a:r>
            <a:r>
              <a:rPr lang="en-US" dirty="0" smtClean="0"/>
              <a:t>studie </a:t>
            </a:r>
            <a:r>
              <a:rPr lang="en-US" i="1" dirty="0"/>
              <a:t>is</a:t>
            </a:r>
            <a:r>
              <a:rPr lang="en-US" dirty="0"/>
              <a:t> a </a:t>
            </a:r>
            <a:r>
              <a:rPr lang="en-US" dirty="0" smtClean="0"/>
              <a:t>wearinesse </a:t>
            </a:r>
            <a:r>
              <a:rPr lang="en-US" dirty="0"/>
              <a:t>of the flesh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 </a:t>
            </a:r>
            <a:r>
              <a:rPr lang="en-US" dirty="0"/>
              <a:t>Ecclesiastes, 12:12</a:t>
            </a:r>
          </a:p>
        </p:txBody>
      </p:sp>
    </p:spTree>
    <p:extLst>
      <p:ext uri="{BB962C8B-B14F-4D97-AF65-F5344CB8AC3E}">
        <p14:creationId xmlns:p14="http://schemas.microsoft.com/office/powerpoint/2010/main" val="25019692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civilization needs a canon to be formed.</a:t>
            </a:r>
          </a:p>
          <a:p>
            <a:r>
              <a:rPr lang="en-US" dirty="0" smtClean="0"/>
              <a:t>The canon must be permanent.</a:t>
            </a:r>
          </a:p>
          <a:p>
            <a:r>
              <a:rPr lang="en-US" dirty="0" smtClean="0"/>
              <a:t>The canon must be small.</a:t>
            </a:r>
          </a:p>
          <a:p>
            <a:r>
              <a:rPr lang="en-US" dirty="0" smtClean="0"/>
              <a:t>The canon must be ancient.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46288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Programming Canon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Elementary algebra</a:t>
            </a:r>
          </a:p>
          <a:p>
            <a:pPr lvl="1"/>
            <a:r>
              <a:rPr lang="en-US" dirty="0" smtClean="0"/>
              <a:t>algebraic manipulations are the basis programming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Euclidian geometry</a:t>
            </a:r>
          </a:p>
          <a:p>
            <a:pPr lvl="1"/>
            <a:r>
              <a:rPr lang="en-US" dirty="0" smtClean="0"/>
              <a:t>provides a large structure that allows one to learn architectural skills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49233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Primary texts on Algebra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George Chrystal, Elementary Algebra, volumes 1 and 2, AMS, 1999</a:t>
            </a:r>
          </a:p>
          <a:p>
            <a:pPr lvl="1"/>
            <a:r>
              <a:rPr lang="en-US" sz="1600" dirty="0">
                <a:hlinkClick r:id="rId2"/>
              </a:rPr>
              <a:t>http://www.amazon.com/Algebra-Elementary-Text-Book-2-set/dp/0821819313</a:t>
            </a:r>
            <a:r>
              <a:rPr lang="en-US" sz="1600" dirty="0" smtClean="0">
                <a:hlinkClick r:id="rId2"/>
              </a:rPr>
              <a:t>/</a:t>
            </a:r>
            <a:endParaRPr lang="en-US" sz="2000" dirty="0" smtClean="0"/>
          </a:p>
          <a:p>
            <a:r>
              <a:rPr lang="en-US" dirty="0" smtClean="0"/>
              <a:t>H.S. Hall and S.R. Knight, </a:t>
            </a:r>
            <a:r>
              <a:rPr lang="en-US" i="1" dirty="0" smtClean="0"/>
              <a:t>Elementary Algebra</a:t>
            </a:r>
            <a:r>
              <a:rPr lang="en-US" dirty="0" smtClean="0"/>
              <a:t>, </a:t>
            </a:r>
            <a:r>
              <a:rPr lang="en-US" i="1" dirty="0" smtClean="0"/>
              <a:t>Higher Algebra </a:t>
            </a:r>
            <a:r>
              <a:rPr lang="en-US" dirty="0" smtClean="0"/>
              <a:t>(two separate volumes)</a:t>
            </a:r>
          </a:p>
          <a:p>
            <a:pPr lvl="2"/>
            <a:r>
              <a:rPr lang="en-US" dirty="0" smtClean="0"/>
              <a:t>many reprints, but beware of poor quality</a:t>
            </a:r>
          </a:p>
          <a:p>
            <a:r>
              <a:rPr lang="en-US" dirty="0" smtClean="0"/>
              <a:t>Of historical importance are</a:t>
            </a:r>
          </a:p>
          <a:p>
            <a:pPr lvl="1"/>
            <a:r>
              <a:rPr lang="en-US" sz="2400" dirty="0" smtClean="0"/>
              <a:t>Isaac </a:t>
            </a:r>
            <a:r>
              <a:rPr lang="en-US" sz="2400" dirty="0" err="1" smtClean="0"/>
              <a:t>Todhunter</a:t>
            </a:r>
            <a:r>
              <a:rPr lang="en-US" sz="2400" dirty="0" smtClean="0"/>
              <a:t>, </a:t>
            </a:r>
            <a:r>
              <a:rPr lang="en-US" sz="2400" i="1" dirty="0" smtClean="0"/>
              <a:t>Algebra for use of Colleges and Schools</a:t>
            </a:r>
          </a:p>
          <a:p>
            <a:pPr lvl="1"/>
            <a:r>
              <a:rPr lang="en-US" sz="2400" dirty="0" smtClean="0"/>
              <a:t>George Peacock, </a:t>
            </a:r>
            <a:r>
              <a:rPr lang="en-US" sz="2400" i="1" dirty="0" smtClean="0"/>
              <a:t>Treatise on Algebra</a:t>
            </a:r>
            <a:r>
              <a:rPr lang="en-US" sz="2400" dirty="0" smtClean="0"/>
              <a:t>, Vol. 1 and 2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28771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Primary texts in Geometry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Euclid, </a:t>
            </a:r>
            <a:r>
              <a:rPr lang="en-US" i="1" dirty="0" smtClean="0"/>
              <a:t>The </a:t>
            </a:r>
            <a:r>
              <a:rPr lang="en-US" i="1" dirty="0"/>
              <a:t>Thirteen Books of the Elements</a:t>
            </a:r>
            <a:r>
              <a:rPr lang="en-US" dirty="0"/>
              <a:t>, Vol. 1: Books 1-</a:t>
            </a:r>
            <a:r>
              <a:rPr lang="en-US" dirty="0" smtClean="0"/>
              <a:t>2</a:t>
            </a:r>
            <a:r>
              <a:rPr lang="en-US" sz="1800" dirty="0" smtClean="0">
                <a:hlinkClick r:id="rId2"/>
              </a:rPr>
              <a:t>http</a:t>
            </a:r>
            <a:r>
              <a:rPr lang="en-US" sz="1800" dirty="0">
                <a:hlinkClick r:id="rId2"/>
              </a:rPr>
              <a:t>://www.amazon.com/The-Thirteen-Books-Elements-Vol/dp/0486600882/</a:t>
            </a:r>
            <a:endParaRPr lang="en-US" sz="1800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Euclid, </a:t>
            </a:r>
            <a:r>
              <a:rPr lang="en-US" i="1" dirty="0"/>
              <a:t>The Thirteen Books of the Elements</a:t>
            </a:r>
            <a:r>
              <a:rPr lang="en-US" dirty="0"/>
              <a:t>, Vol. </a:t>
            </a:r>
            <a:r>
              <a:rPr lang="en-US" dirty="0" smtClean="0"/>
              <a:t>2: </a:t>
            </a:r>
            <a:r>
              <a:rPr lang="en-US" dirty="0"/>
              <a:t>Books </a:t>
            </a:r>
            <a:r>
              <a:rPr lang="en-US" dirty="0" smtClean="0"/>
              <a:t>3-9   </a:t>
            </a:r>
            <a:r>
              <a:rPr lang="en-US" sz="1800" dirty="0">
                <a:hlinkClick r:id="rId3"/>
              </a:rPr>
              <a:t>http://www.amazon.com/The-Thirteen-Books-Elements-Vol/dp/0486600890/</a:t>
            </a:r>
            <a:endParaRPr lang="en-US" sz="1800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Euclid, </a:t>
            </a:r>
            <a:r>
              <a:rPr lang="en-US" i="1" dirty="0"/>
              <a:t>The Thirteen Books of the Elements</a:t>
            </a:r>
            <a:r>
              <a:rPr lang="en-US" dirty="0"/>
              <a:t>, Vol. </a:t>
            </a:r>
            <a:r>
              <a:rPr lang="en-US" dirty="0" smtClean="0"/>
              <a:t>3: </a:t>
            </a:r>
            <a:r>
              <a:rPr lang="en-US" dirty="0"/>
              <a:t>Books </a:t>
            </a:r>
            <a:r>
              <a:rPr lang="en-US" dirty="0" smtClean="0"/>
              <a:t>10-13 </a:t>
            </a:r>
            <a:r>
              <a:rPr lang="en-US" sz="1800" dirty="0">
                <a:hlinkClick r:id="rId4"/>
              </a:rPr>
              <a:t>http://www.amazon.com/The-Thirteen-Books-Elements-Vol/dp/0486600904/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7696121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Oliver Byrne’s Edition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rcRect l="4542" r="4542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0071268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15965</TotalTime>
  <Words>480</Words>
  <Application>Microsoft Macintosh PowerPoint</Application>
  <PresentationFormat>On-screen Show (4:3)</PresentationFormat>
  <Paragraphs>58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Epilogue</vt:lpstr>
      <vt:lpstr>The reason for not doing Journey 4</vt:lpstr>
      <vt:lpstr>The lessons of the course</vt:lpstr>
      <vt:lpstr>au contraire…</vt:lpstr>
      <vt:lpstr>Canon</vt:lpstr>
      <vt:lpstr>Programming Canon</vt:lpstr>
      <vt:lpstr>Primary texts on Algebra</vt:lpstr>
      <vt:lpstr>Primary texts in Geometry</vt:lpstr>
      <vt:lpstr>Oliver Byrne’s Edition</vt:lpstr>
      <vt:lpstr>Byrne’s Euclid</vt:lpstr>
      <vt:lpstr>How about…</vt:lpstr>
      <vt:lpstr>PowerPoint Presentation</vt:lpstr>
      <vt:lpstr>Jean Piaget advice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Last Lecture</dc:title>
  <dc:creator>Stepanov, Alexander</dc:creator>
  <cp:lastModifiedBy>Stepanov, Alexander</cp:lastModifiedBy>
  <cp:revision>28</cp:revision>
  <dcterms:created xsi:type="dcterms:W3CDTF">2012-11-01T23:04:34Z</dcterms:created>
  <dcterms:modified xsi:type="dcterms:W3CDTF">2012-11-13T01:13:11Z</dcterms:modified>
</cp:coreProperties>
</file>